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84" r:id="rId1"/>
    <p:sldMasterId id="2147483826" r:id="rId2"/>
    <p:sldMasterId id="2147483827" r:id="rId3"/>
    <p:sldMasterId id="2147483828" r:id="rId4"/>
    <p:sldMasterId id="2147483829" r:id="rId5"/>
    <p:sldMasterId id="2147483830" r:id="rId6"/>
    <p:sldMasterId id="2147483831" r:id="rId7"/>
  </p:sldMasterIdLst>
  <p:notesMasterIdLst>
    <p:notesMasterId r:id="rId112"/>
  </p:notesMasterIdLst>
  <p:sldIdLst>
    <p:sldId id="256" r:id="rId8"/>
    <p:sldId id="261" r:id="rId9"/>
    <p:sldId id="263" r:id="rId10"/>
    <p:sldId id="415" r:id="rId11"/>
    <p:sldId id="264" r:id="rId12"/>
    <p:sldId id="266" r:id="rId13"/>
    <p:sldId id="267" r:id="rId14"/>
    <p:sldId id="274" r:id="rId15"/>
    <p:sldId id="268" r:id="rId16"/>
    <p:sldId id="269" r:id="rId17"/>
    <p:sldId id="383" r:id="rId18"/>
    <p:sldId id="384" r:id="rId19"/>
    <p:sldId id="393" r:id="rId20"/>
    <p:sldId id="273" r:id="rId21"/>
    <p:sldId id="278" r:id="rId22"/>
    <p:sldId id="385" r:id="rId23"/>
    <p:sldId id="275" r:id="rId24"/>
    <p:sldId id="416" r:id="rId25"/>
    <p:sldId id="276" r:id="rId26"/>
    <p:sldId id="282" r:id="rId27"/>
    <p:sldId id="283" r:id="rId28"/>
    <p:sldId id="386" r:id="rId29"/>
    <p:sldId id="284" r:id="rId30"/>
    <p:sldId id="285" r:id="rId31"/>
    <p:sldId id="286" r:id="rId32"/>
    <p:sldId id="387" r:id="rId33"/>
    <p:sldId id="287" r:id="rId34"/>
    <p:sldId id="288" r:id="rId35"/>
    <p:sldId id="289" r:id="rId36"/>
    <p:sldId id="291" r:id="rId37"/>
    <p:sldId id="290" r:id="rId38"/>
    <p:sldId id="292" r:id="rId39"/>
    <p:sldId id="293" r:id="rId40"/>
    <p:sldId id="388" r:id="rId41"/>
    <p:sldId id="295" r:id="rId42"/>
    <p:sldId id="396" r:id="rId43"/>
    <p:sldId id="296" r:id="rId44"/>
    <p:sldId id="297" r:id="rId45"/>
    <p:sldId id="298" r:id="rId46"/>
    <p:sldId id="300" r:id="rId47"/>
    <p:sldId id="301" r:id="rId48"/>
    <p:sldId id="389" r:id="rId49"/>
    <p:sldId id="382" r:id="rId50"/>
    <p:sldId id="394" r:id="rId51"/>
    <p:sldId id="395" r:id="rId52"/>
    <p:sldId id="397" r:id="rId53"/>
    <p:sldId id="398" r:id="rId54"/>
    <p:sldId id="399" r:id="rId55"/>
    <p:sldId id="302" r:id="rId56"/>
    <p:sldId id="390" r:id="rId57"/>
    <p:sldId id="303" r:id="rId58"/>
    <p:sldId id="391" r:id="rId59"/>
    <p:sldId id="392" r:id="rId60"/>
    <p:sldId id="336" r:id="rId61"/>
    <p:sldId id="337" r:id="rId62"/>
    <p:sldId id="338" r:id="rId63"/>
    <p:sldId id="342" r:id="rId64"/>
    <p:sldId id="343" r:id="rId65"/>
    <p:sldId id="344" r:id="rId66"/>
    <p:sldId id="345" r:id="rId67"/>
    <p:sldId id="346" r:id="rId68"/>
    <p:sldId id="400" r:id="rId69"/>
    <p:sldId id="348" r:id="rId70"/>
    <p:sldId id="349" r:id="rId71"/>
    <p:sldId id="350" r:id="rId72"/>
    <p:sldId id="402" r:id="rId73"/>
    <p:sldId id="401" r:id="rId74"/>
    <p:sldId id="404" r:id="rId75"/>
    <p:sldId id="403" r:id="rId76"/>
    <p:sldId id="352" r:id="rId77"/>
    <p:sldId id="381" r:id="rId78"/>
    <p:sldId id="353" r:id="rId79"/>
    <p:sldId id="406" r:id="rId80"/>
    <p:sldId id="354" r:id="rId81"/>
    <p:sldId id="355" r:id="rId82"/>
    <p:sldId id="356" r:id="rId83"/>
    <p:sldId id="357" r:id="rId84"/>
    <p:sldId id="407" r:id="rId85"/>
    <p:sldId id="409" r:id="rId86"/>
    <p:sldId id="408" r:id="rId87"/>
    <p:sldId id="410" r:id="rId88"/>
    <p:sldId id="358" r:id="rId89"/>
    <p:sldId id="412" r:id="rId90"/>
    <p:sldId id="411" r:id="rId91"/>
    <p:sldId id="413" r:id="rId92"/>
    <p:sldId id="360" r:id="rId93"/>
    <p:sldId id="361" r:id="rId94"/>
    <p:sldId id="363" r:id="rId95"/>
    <p:sldId id="365" r:id="rId96"/>
    <p:sldId id="366" r:id="rId97"/>
    <p:sldId id="367" r:id="rId98"/>
    <p:sldId id="368" r:id="rId99"/>
    <p:sldId id="369" r:id="rId100"/>
    <p:sldId id="370" r:id="rId101"/>
    <p:sldId id="371" r:id="rId102"/>
    <p:sldId id="372" r:id="rId103"/>
    <p:sldId id="373" r:id="rId104"/>
    <p:sldId id="374" r:id="rId105"/>
    <p:sldId id="375" r:id="rId106"/>
    <p:sldId id="380" r:id="rId107"/>
    <p:sldId id="376" r:id="rId108"/>
    <p:sldId id="414" r:id="rId109"/>
    <p:sldId id="378" r:id="rId110"/>
    <p:sldId id="379" r:id="rId111"/>
  </p:sldIdLst>
  <p:sldSz cx="9144000" cy="6858000" type="screen4x3"/>
  <p:notesSz cx="6858000" cy="9144000"/>
  <p:defaultTextStyle>
    <a:defPPr>
      <a:defRPr lang="sr-Latn-C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A3926"/>
    <a:srgbClr val="ED8990"/>
    <a:srgbClr val="DF8B65"/>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2" d="100"/>
          <a:sy n="82" d="100"/>
        </p:scale>
        <p:origin x="1402" y="-25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12" Type="http://schemas.openxmlformats.org/officeDocument/2006/relationships/notesMaster" Target="notesMasters/notesMaster1.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5" Type="http://schemas.openxmlformats.org/officeDocument/2006/relationships/slideMaster" Target="slideMasters/slideMaster5.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presProps" Target="presProps.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6" Type="http://schemas.openxmlformats.org/officeDocument/2006/relationships/slide" Target="slides/slide99.xml"/><Relationship Id="rId114" Type="http://schemas.openxmlformats.org/officeDocument/2006/relationships/viewProps" Target="viewProps.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4" Type="http://schemas.openxmlformats.org/officeDocument/2006/relationships/slideMaster" Target="slideMasters/slideMaster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7" Type="http://schemas.openxmlformats.org/officeDocument/2006/relationships/slideMaster" Target="slideMasters/slideMaster7.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slideMaster" Target="slideMasters/slideMaster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theme" Target="theme/theme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3" Type="http://schemas.openxmlformats.org/officeDocument/2006/relationships/slideMaster" Target="slideMasters/slideMaster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tableStyles" Target="tableStyles.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Header Placeholder 1">
            <a:extLst>
              <a:ext uri="{FF2B5EF4-FFF2-40B4-BE49-F238E27FC236}">
                <a16:creationId xmlns:a16="http://schemas.microsoft.com/office/drawing/2014/main" id="{CABC0E1B-F8F9-E63F-90DA-A910A1D8C01C}"/>
              </a:ext>
            </a:extLst>
          </p:cNvPr>
          <p:cNvSpPr>
            <a:spLocks noGrp="1" noChangeArrowheads="1"/>
          </p:cNvSpPr>
          <p:nvPr>
            <p:ph type="hdr" sz="quarter"/>
          </p:nvPr>
        </p:nvSpPr>
        <p:spPr bwMode="auto">
          <a:xfrm>
            <a:off x="0"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a:latin typeface="Calibri" panose="020F0502020204030204" pitchFamily="34" charset="0"/>
              </a:defRPr>
            </a:lvl1pPr>
          </a:lstStyle>
          <a:p>
            <a:pPr>
              <a:defRPr/>
            </a:pPr>
            <a:endParaRPr lang="en-US"/>
          </a:p>
        </p:txBody>
      </p:sp>
      <p:sp>
        <p:nvSpPr>
          <p:cNvPr id="8195" name="Date Placeholder 2">
            <a:extLst>
              <a:ext uri="{FF2B5EF4-FFF2-40B4-BE49-F238E27FC236}">
                <a16:creationId xmlns:a16="http://schemas.microsoft.com/office/drawing/2014/main" id="{E3F50CF7-6F95-021C-6A9D-F62EDD8C3C33}"/>
              </a:ext>
            </a:extLst>
          </p:cNvPr>
          <p:cNvSpPr>
            <a:spLocks noGrp="1" noChangeArrowheads="1"/>
          </p:cNvSpPr>
          <p:nvPr>
            <p:ph type="dt" idx="1"/>
          </p:nvPr>
        </p:nvSpPr>
        <p:spPr bwMode="auto">
          <a:xfrm>
            <a:off x="3884613"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200">
                <a:latin typeface="Calibri" panose="020F0502020204030204" pitchFamily="34" charset="0"/>
              </a:defRPr>
            </a:lvl1pPr>
          </a:lstStyle>
          <a:p>
            <a:pPr>
              <a:defRPr/>
            </a:pPr>
            <a:fld id="{85DD4A3F-358A-4483-B3C1-493A444F3AB8}" type="datetimeFigureOut">
              <a:rPr lang="sr-Latn-CS"/>
              <a:pPr>
                <a:defRPr/>
              </a:pPr>
              <a:t>5.4.2024.</a:t>
            </a:fld>
            <a:endParaRPr lang="sr-Latn-CS"/>
          </a:p>
        </p:txBody>
      </p:sp>
      <p:sp>
        <p:nvSpPr>
          <p:cNvPr id="8196" name="Slide Image Placeholder 3">
            <a:extLst>
              <a:ext uri="{FF2B5EF4-FFF2-40B4-BE49-F238E27FC236}">
                <a16:creationId xmlns:a16="http://schemas.microsoft.com/office/drawing/2014/main" id="{6DE26DBE-868E-A225-6AD6-459E3679CE77}"/>
              </a:ext>
            </a:extLst>
          </p:cNvPr>
          <p:cNvSpPr>
            <a:spLocks noGrp="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8197" name="Notes Placeholder 4">
            <a:extLst>
              <a:ext uri="{FF2B5EF4-FFF2-40B4-BE49-F238E27FC236}">
                <a16:creationId xmlns:a16="http://schemas.microsoft.com/office/drawing/2014/main" id="{588707B6-56D0-CE48-DDD3-53E7FEE5DCC7}"/>
              </a:ext>
            </a:extLst>
          </p:cNvPr>
          <p:cNvSpPr>
            <a:spLocks noGrp="1" noChangeArrowheads="1"/>
          </p:cNvSpPr>
          <p:nvPr>
            <p:ph type="body" sz="quarter" idx="3"/>
          </p:nvPr>
        </p:nvSpPr>
        <p:spPr bwMode="auto">
          <a:xfrm>
            <a:off x="685800" y="4343400"/>
            <a:ext cx="5486400" cy="4114800"/>
          </a:xfrm>
          <a:prstGeom prst="rect">
            <a:avLst/>
          </a:prstGeom>
          <a:noFill/>
          <a:ln>
            <a:noFill/>
          </a:ln>
        </p:spPr>
        <p:txBody>
          <a:bodyPr vert="horz" wrap="square" lIns="91440" tIns="45720" rIns="91440" bIns="45720" numCol="1" anchor="ctr"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altLang="en-US" noProof="0"/>
          </a:p>
        </p:txBody>
      </p:sp>
      <p:sp>
        <p:nvSpPr>
          <p:cNvPr id="8198" name="Footer Placeholder 5">
            <a:extLst>
              <a:ext uri="{FF2B5EF4-FFF2-40B4-BE49-F238E27FC236}">
                <a16:creationId xmlns:a16="http://schemas.microsoft.com/office/drawing/2014/main" id="{EB34BCEC-2BBA-891E-6D2B-38BF65A8C33F}"/>
              </a:ext>
            </a:extLst>
          </p:cNvPr>
          <p:cNvSpPr>
            <a:spLocks noGrp="1" noChangeArrowheads="1"/>
          </p:cNvSpPr>
          <p:nvPr>
            <p:ph type="ftr" sz="quarter" idx="4"/>
          </p:nvPr>
        </p:nvSpPr>
        <p:spPr bwMode="auto">
          <a:xfrm>
            <a:off x="0" y="8685213"/>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a:latin typeface="Calibri" panose="020F0502020204030204" pitchFamily="34" charset="0"/>
              </a:defRPr>
            </a:lvl1pPr>
          </a:lstStyle>
          <a:p>
            <a:pPr>
              <a:defRPr/>
            </a:pPr>
            <a:endParaRPr lang="en-US"/>
          </a:p>
        </p:txBody>
      </p:sp>
      <p:sp>
        <p:nvSpPr>
          <p:cNvPr id="8199" name="Slide Number Placeholder 6">
            <a:extLst>
              <a:ext uri="{FF2B5EF4-FFF2-40B4-BE49-F238E27FC236}">
                <a16:creationId xmlns:a16="http://schemas.microsoft.com/office/drawing/2014/main" id="{C7427989-7DC0-A00D-E6E6-50C46420DDE4}"/>
              </a:ext>
            </a:extLst>
          </p:cNvPr>
          <p:cNvSpPr>
            <a:spLocks noGrp="1" noChangeArrowheads="1"/>
          </p:cNvSpPr>
          <p:nvPr>
            <p:ph type="sldNum" sz="quarter" idx="5"/>
          </p:nvPr>
        </p:nvSpPr>
        <p:spPr bwMode="auto">
          <a:xfrm>
            <a:off x="3884613" y="8685213"/>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200">
                <a:latin typeface="Calibri" panose="020F0502020204030204" pitchFamily="34" charset="0"/>
              </a:defRPr>
            </a:lvl1pPr>
          </a:lstStyle>
          <a:p>
            <a:pPr>
              <a:defRPr/>
            </a:pPr>
            <a:fld id="{884414B3-7DDD-4D11-AF2E-4EF9EC29B8FB}" type="slidenum">
              <a:rPr lang="sr-Latn-CS" altLang="en-US"/>
              <a:pPr>
                <a:defRPr/>
              </a:pPr>
              <a:t>‹#›</a:t>
            </a:fld>
            <a:endParaRPr lang="sr-Latn-C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884414B3-7DDD-4D11-AF2E-4EF9EC29B8FB}" type="slidenum">
              <a:rPr lang="sr-Latn-CS" altLang="en-US" smtClean="0"/>
              <a:pPr>
                <a:defRPr/>
              </a:pPr>
              <a:t>38</a:t>
            </a:fld>
            <a:endParaRPr lang="sr-Latn-CS" altLang="en-US"/>
          </a:p>
        </p:txBody>
      </p:sp>
    </p:spTree>
    <p:extLst>
      <p:ext uri="{BB962C8B-B14F-4D97-AF65-F5344CB8AC3E}">
        <p14:creationId xmlns:p14="http://schemas.microsoft.com/office/powerpoint/2010/main" val="39164006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884414B3-7DDD-4D11-AF2E-4EF9EC29B8FB}" type="slidenum">
              <a:rPr lang="sr-Latn-CS" altLang="en-US" smtClean="0"/>
              <a:pPr>
                <a:defRPr/>
              </a:pPr>
              <a:t>45</a:t>
            </a:fld>
            <a:endParaRPr lang="sr-Latn-CS" altLang="en-US"/>
          </a:p>
        </p:txBody>
      </p:sp>
    </p:spTree>
    <p:extLst>
      <p:ext uri="{BB962C8B-B14F-4D97-AF65-F5344CB8AC3E}">
        <p14:creationId xmlns:p14="http://schemas.microsoft.com/office/powerpoint/2010/main" val="1675017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884414B3-7DDD-4D11-AF2E-4EF9EC29B8FB}" type="slidenum">
              <a:rPr lang="sr-Latn-CS" altLang="en-US" smtClean="0"/>
              <a:pPr>
                <a:defRPr/>
              </a:pPr>
              <a:t>46</a:t>
            </a:fld>
            <a:endParaRPr lang="sr-Latn-CS" altLang="en-US"/>
          </a:p>
        </p:txBody>
      </p:sp>
    </p:spTree>
    <p:extLst>
      <p:ext uri="{BB962C8B-B14F-4D97-AF65-F5344CB8AC3E}">
        <p14:creationId xmlns:p14="http://schemas.microsoft.com/office/powerpoint/2010/main" val="27068484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884414B3-7DDD-4D11-AF2E-4EF9EC29B8FB}" type="slidenum">
              <a:rPr lang="sr-Latn-CS" altLang="en-US" smtClean="0"/>
              <a:pPr>
                <a:defRPr/>
              </a:pPr>
              <a:t>93</a:t>
            </a:fld>
            <a:endParaRPr lang="sr-Latn-CS" altLang="en-US"/>
          </a:p>
        </p:txBody>
      </p:sp>
    </p:spTree>
    <p:extLst>
      <p:ext uri="{BB962C8B-B14F-4D97-AF65-F5344CB8AC3E}">
        <p14:creationId xmlns:p14="http://schemas.microsoft.com/office/powerpoint/2010/main" val="1369947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24">
            <a:extLst>
              <a:ext uri="{FF2B5EF4-FFF2-40B4-BE49-F238E27FC236}">
                <a16:creationId xmlns:a16="http://schemas.microsoft.com/office/drawing/2014/main" id="{9837BD63-CFE5-8AF9-E293-877EDEF0837A}"/>
              </a:ext>
            </a:extLst>
          </p:cNvPr>
          <p:cNvSpPr>
            <a:spLocks noGrp="1" noChangeArrowheads="1"/>
          </p:cNvSpPr>
          <p:nvPr>
            <p:ph type="dt" sz="half" idx="10"/>
          </p:nvPr>
        </p:nvSpPr>
        <p:spPr>
          <a:ln/>
        </p:spPr>
        <p:txBody>
          <a:bodyPr/>
          <a:lstStyle>
            <a:lvl1pPr>
              <a:defRPr/>
            </a:lvl1pPr>
          </a:lstStyle>
          <a:p>
            <a:pPr>
              <a:defRPr/>
            </a:pPr>
            <a:fld id="{0C3E4923-8019-409E-8DAC-6D555C8C2810}" type="datetimeFigureOut">
              <a:rPr lang="sr-Latn-CS"/>
              <a:pPr>
                <a:defRPr/>
              </a:pPr>
              <a:t>5.4.2024.</a:t>
            </a:fld>
            <a:endParaRPr lang="sr-Latn-CS"/>
          </a:p>
        </p:txBody>
      </p:sp>
      <p:sp>
        <p:nvSpPr>
          <p:cNvPr id="5" name="Footer Placeholder 17">
            <a:extLst>
              <a:ext uri="{FF2B5EF4-FFF2-40B4-BE49-F238E27FC236}">
                <a16:creationId xmlns:a16="http://schemas.microsoft.com/office/drawing/2014/main" id="{F7BCA6DF-9636-2D10-28D0-48C5B65EFC7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4">
            <a:extLst>
              <a:ext uri="{FF2B5EF4-FFF2-40B4-BE49-F238E27FC236}">
                <a16:creationId xmlns:a16="http://schemas.microsoft.com/office/drawing/2014/main" id="{553847FB-603E-2D83-322A-0DC1752FE8B5}"/>
              </a:ext>
            </a:extLst>
          </p:cNvPr>
          <p:cNvSpPr>
            <a:spLocks noGrp="1" noChangeArrowheads="1"/>
          </p:cNvSpPr>
          <p:nvPr>
            <p:ph type="sldNum" sz="quarter" idx="12"/>
          </p:nvPr>
        </p:nvSpPr>
        <p:spPr>
          <a:ln/>
        </p:spPr>
        <p:txBody>
          <a:bodyPr/>
          <a:lstStyle>
            <a:lvl1pPr>
              <a:defRPr/>
            </a:lvl1pPr>
          </a:lstStyle>
          <a:p>
            <a:pPr>
              <a:defRPr/>
            </a:pPr>
            <a:fld id="{6FCB6C42-2B13-49C1-9D72-DDC6BB68E874}" type="slidenum">
              <a:rPr lang="sr-Latn-CS" altLang="en-US"/>
              <a:pPr>
                <a:defRPr/>
              </a:pPr>
              <a:t>‹#›</a:t>
            </a:fld>
            <a:endParaRPr lang="sr-Latn-CS" altLang="en-US"/>
          </a:p>
        </p:txBody>
      </p:sp>
    </p:spTree>
    <p:extLst>
      <p:ext uri="{BB962C8B-B14F-4D97-AF65-F5344CB8AC3E}">
        <p14:creationId xmlns:p14="http://schemas.microsoft.com/office/powerpoint/2010/main" val="26481443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24">
            <a:extLst>
              <a:ext uri="{FF2B5EF4-FFF2-40B4-BE49-F238E27FC236}">
                <a16:creationId xmlns:a16="http://schemas.microsoft.com/office/drawing/2014/main" id="{8BFBAC3A-3CBA-85F8-A299-1DFCDB88786C}"/>
              </a:ext>
            </a:extLst>
          </p:cNvPr>
          <p:cNvSpPr>
            <a:spLocks noGrp="1" noChangeArrowheads="1"/>
          </p:cNvSpPr>
          <p:nvPr>
            <p:ph type="dt" sz="half" idx="10"/>
          </p:nvPr>
        </p:nvSpPr>
        <p:spPr>
          <a:ln/>
        </p:spPr>
        <p:txBody>
          <a:bodyPr/>
          <a:lstStyle>
            <a:lvl1pPr>
              <a:defRPr/>
            </a:lvl1pPr>
          </a:lstStyle>
          <a:p>
            <a:pPr>
              <a:defRPr/>
            </a:pPr>
            <a:fld id="{1AE21F54-5994-448F-B0A2-79682F6573BD}" type="datetimeFigureOut">
              <a:rPr lang="sr-Latn-CS"/>
              <a:pPr>
                <a:defRPr/>
              </a:pPr>
              <a:t>5.4.2024.</a:t>
            </a:fld>
            <a:endParaRPr lang="sr-Latn-CS"/>
          </a:p>
        </p:txBody>
      </p:sp>
      <p:sp>
        <p:nvSpPr>
          <p:cNvPr id="5" name="Footer Placeholder 17">
            <a:extLst>
              <a:ext uri="{FF2B5EF4-FFF2-40B4-BE49-F238E27FC236}">
                <a16:creationId xmlns:a16="http://schemas.microsoft.com/office/drawing/2014/main" id="{D4B2B3E7-86DA-81A0-2536-21088EE0656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4">
            <a:extLst>
              <a:ext uri="{FF2B5EF4-FFF2-40B4-BE49-F238E27FC236}">
                <a16:creationId xmlns:a16="http://schemas.microsoft.com/office/drawing/2014/main" id="{8E0A5B85-28D8-BC27-97D1-A17CC2DF9E79}"/>
              </a:ext>
            </a:extLst>
          </p:cNvPr>
          <p:cNvSpPr>
            <a:spLocks noGrp="1" noChangeArrowheads="1"/>
          </p:cNvSpPr>
          <p:nvPr>
            <p:ph type="sldNum" sz="quarter" idx="12"/>
          </p:nvPr>
        </p:nvSpPr>
        <p:spPr>
          <a:ln/>
        </p:spPr>
        <p:txBody>
          <a:bodyPr/>
          <a:lstStyle>
            <a:lvl1pPr>
              <a:defRPr/>
            </a:lvl1pPr>
          </a:lstStyle>
          <a:p>
            <a:pPr>
              <a:defRPr/>
            </a:pPr>
            <a:fld id="{20FFB1BA-B96B-40D8-8639-2852CDEC362F}" type="slidenum">
              <a:rPr lang="sr-Latn-CS" altLang="en-US"/>
              <a:pPr>
                <a:defRPr/>
              </a:pPr>
              <a:t>‹#›</a:t>
            </a:fld>
            <a:endParaRPr lang="sr-Latn-CS" altLang="en-US"/>
          </a:p>
        </p:txBody>
      </p:sp>
    </p:spTree>
    <p:extLst>
      <p:ext uri="{BB962C8B-B14F-4D97-AF65-F5344CB8AC3E}">
        <p14:creationId xmlns:p14="http://schemas.microsoft.com/office/powerpoint/2010/main" val="1102893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2100" y="530225"/>
            <a:ext cx="2044700" cy="55070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03238" y="530225"/>
            <a:ext cx="5986462" cy="55070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24">
            <a:extLst>
              <a:ext uri="{FF2B5EF4-FFF2-40B4-BE49-F238E27FC236}">
                <a16:creationId xmlns:a16="http://schemas.microsoft.com/office/drawing/2014/main" id="{51FEA7CC-7823-9BBC-DD33-33A47BFFD2D9}"/>
              </a:ext>
            </a:extLst>
          </p:cNvPr>
          <p:cNvSpPr>
            <a:spLocks noGrp="1" noChangeArrowheads="1"/>
          </p:cNvSpPr>
          <p:nvPr>
            <p:ph type="dt" sz="half" idx="10"/>
          </p:nvPr>
        </p:nvSpPr>
        <p:spPr>
          <a:ln/>
        </p:spPr>
        <p:txBody>
          <a:bodyPr/>
          <a:lstStyle>
            <a:lvl1pPr>
              <a:defRPr/>
            </a:lvl1pPr>
          </a:lstStyle>
          <a:p>
            <a:pPr>
              <a:defRPr/>
            </a:pPr>
            <a:fld id="{CDE2897A-2243-461A-A3BE-0901E99CBF73}" type="datetimeFigureOut">
              <a:rPr lang="sr-Latn-CS"/>
              <a:pPr>
                <a:defRPr/>
              </a:pPr>
              <a:t>5.4.2024.</a:t>
            </a:fld>
            <a:endParaRPr lang="sr-Latn-CS"/>
          </a:p>
        </p:txBody>
      </p:sp>
      <p:sp>
        <p:nvSpPr>
          <p:cNvPr id="5" name="Footer Placeholder 17">
            <a:extLst>
              <a:ext uri="{FF2B5EF4-FFF2-40B4-BE49-F238E27FC236}">
                <a16:creationId xmlns:a16="http://schemas.microsoft.com/office/drawing/2014/main" id="{46E35EB0-72CE-D665-1F51-B518E0D7F05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4">
            <a:extLst>
              <a:ext uri="{FF2B5EF4-FFF2-40B4-BE49-F238E27FC236}">
                <a16:creationId xmlns:a16="http://schemas.microsoft.com/office/drawing/2014/main" id="{A3157E15-FBB4-B3BE-0586-7683B7D75EB3}"/>
              </a:ext>
            </a:extLst>
          </p:cNvPr>
          <p:cNvSpPr>
            <a:spLocks noGrp="1" noChangeArrowheads="1"/>
          </p:cNvSpPr>
          <p:nvPr>
            <p:ph type="sldNum" sz="quarter" idx="12"/>
          </p:nvPr>
        </p:nvSpPr>
        <p:spPr>
          <a:ln/>
        </p:spPr>
        <p:txBody>
          <a:bodyPr/>
          <a:lstStyle>
            <a:lvl1pPr>
              <a:defRPr/>
            </a:lvl1pPr>
          </a:lstStyle>
          <a:p>
            <a:pPr>
              <a:defRPr/>
            </a:pPr>
            <a:fld id="{72F83144-D85B-47F6-9150-5B8AC55D5976}" type="slidenum">
              <a:rPr lang="sr-Latn-CS" altLang="en-US"/>
              <a:pPr>
                <a:defRPr/>
              </a:pPr>
              <a:t>‹#›</a:t>
            </a:fld>
            <a:endParaRPr lang="sr-Latn-CS" altLang="en-US"/>
          </a:p>
        </p:txBody>
      </p:sp>
    </p:spTree>
    <p:extLst>
      <p:ext uri="{BB962C8B-B14F-4D97-AF65-F5344CB8AC3E}">
        <p14:creationId xmlns:p14="http://schemas.microsoft.com/office/powerpoint/2010/main" val="13570432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18">
            <a:extLst>
              <a:ext uri="{FF2B5EF4-FFF2-40B4-BE49-F238E27FC236}">
                <a16:creationId xmlns:a16="http://schemas.microsoft.com/office/drawing/2014/main" id="{1DB738A7-A8C3-38E9-0179-A7C526CD6D49}"/>
              </a:ext>
            </a:extLst>
          </p:cNvPr>
          <p:cNvSpPr>
            <a:spLocks noGrp="1" noChangeArrowheads="1"/>
          </p:cNvSpPr>
          <p:nvPr>
            <p:ph type="dt" sz="half" idx="10"/>
          </p:nvPr>
        </p:nvSpPr>
        <p:spPr>
          <a:ln/>
        </p:spPr>
        <p:txBody>
          <a:bodyPr/>
          <a:lstStyle>
            <a:lvl1pPr>
              <a:defRPr/>
            </a:lvl1pPr>
          </a:lstStyle>
          <a:p>
            <a:pPr>
              <a:defRPr/>
            </a:pPr>
            <a:fld id="{22E26204-BC80-4687-8D8C-83EFC7FE4AD7}" type="datetimeFigureOut">
              <a:rPr lang="sr-Latn-CS"/>
              <a:pPr>
                <a:defRPr/>
              </a:pPr>
              <a:t>5.4.2024.</a:t>
            </a:fld>
            <a:endParaRPr lang="sr-Latn-CS"/>
          </a:p>
        </p:txBody>
      </p:sp>
      <p:sp>
        <p:nvSpPr>
          <p:cNvPr id="5" name="Footer Placeholder 7">
            <a:extLst>
              <a:ext uri="{FF2B5EF4-FFF2-40B4-BE49-F238E27FC236}">
                <a16:creationId xmlns:a16="http://schemas.microsoft.com/office/drawing/2014/main" id="{F56AAC35-584A-31C4-46AA-37E9FCEA084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10">
            <a:extLst>
              <a:ext uri="{FF2B5EF4-FFF2-40B4-BE49-F238E27FC236}">
                <a16:creationId xmlns:a16="http://schemas.microsoft.com/office/drawing/2014/main" id="{B7890D32-93E2-36AC-C8EB-ED6B94D1F79C}"/>
              </a:ext>
            </a:extLst>
          </p:cNvPr>
          <p:cNvSpPr>
            <a:spLocks noGrp="1" noChangeArrowheads="1"/>
          </p:cNvSpPr>
          <p:nvPr>
            <p:ph type="sldNum" sz="quarter" idx="12"/>
          </p:nvPr>
        </p:nvSpPr>
        <p:spPr>
          <a:ln/>
        </p:spPr>
        <p:txBody>
          <a:bodyPr/>
          <a:lstStyle>
            <a:lvl1pPr>
              <a:defRPr/>
            </a:lvl1pPr>
          </a:lstStyle>
          <a:p>
            <a:pPr>
              <a:defRPr/>
            </a:pPr>
            <a:fld id="{C7E7C1C3-1778-4089-B71F-8E6724E07757}" type="slidenum">
              <a:rPr lang="sr-Latn-CS" altLang="en-US"/>
              <a:pPr>
                <a:defRPr/>
              </a:pPr>
              <a:t>‹#›</a:t>
            </a:fld>
            <a:endParaRPr lang="sr-Latn-CS" altLang="en-US"/>
          </a:p>
        </p:txBody>
      </p:sp>
    </p:spTree>
    <p:extLst>
      <p:ext uri="{BB962C8B-B14F-4D97-AF65-F5344CB8AC3E}">
        <p14:creationId xmlns:p14="http://schemas.microsoft.com/office/powerpoint/2010/main" val="40595456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18">
            <a:extLst>
              <a:ext uri="{FF2B5EF4-FFF2-40B4-BE49-F238E27FC236}">
                <a16:creationId xmlns:a16="http://schemas.microsoft.com/office/drawing/2014/main" id="{B2A5CD7B-70A3-4CD4-EFCF-398BBD22B2B3}"/>
              </a:ext>
            </a:extLst>
          </p:cNvPr>
          <p:cNvSpPr>
            <a:spLocks noGrp="1" noChangeArrowheads="1"/>
          </p:cNvSpPr>
          <p:nvPr>
            <p:ph type="dt" sz="half" idx="10"/>
          </p:nvPr>
        </p:nvSpPr>
        <p:spPr>
          <a:ln/>
        </p:spPr>
        <p:txBody>
          <a:bodyPr/>
          <a:lstStyle>
            <a:lvl1pPr>
              <a:defRPr/>
            </a:lvl1pPr>
          </a:lstStyle>
          <a:p>
            <a:pPr>
              <a:defRPr/>
            </a:pPr>
            <a:fld id="{0FE81211-4530-4D05-8F94-B1BA5026355F}" type="datetimeFigureOut">
              <a:rPr lang="sr-Latn-CS"/>
              <a:pPr>
                <a:defRPr/>
              </a:pPr>
              <a:t>5.4.2024.</a:t>
            </a:fld>
            <a:endParaRPr lang="sr-Latn-CS"/>
          </a:p>
        </p:txBody>
      </p:sp>
      <p:sp>
        <p:nvSpPr>
          <p:cNvPr id="5" name="Footer Placeholder 7">
            <a:extLst>
              <a:ext uri="{FF2B5EF4-FFF2-40B4-BE49-F238E27FC236}">
                <a16:creationId xmlns:a16="http://schemas.microsoft.com/office/drawing/2014/main" id="{633E981C-53D4-051B-22E7-FF1DC9FCF3B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10">
            <a:extLst>
              <a:ext uri="{FF2B5EF4-FFF2-40B4-BE49-F238E27FC236}">
                <a16:creationId xmlns:a16="http://schemas.microsoft.com/office/drawing/2014/main" id="{95F00F73-5E7F-625C-ED55-D68083063CC1}"/>
              </a:ext>
            </a:extLst>
          </p:cNvPr>
          <p:cNvSpPr>
            <a:spLocks noGrp="1" noChangeArrowheads="1"/>
          </p:cNvSpPr>
          <p:nvPr>
            <p:ph type="sldNum" sz="quarter" idx="12"/>
          </p:nvPr>
        </p:nvSpPr>
        <p:spPr>
          <a:ln/>
        </p:spPr>
        <p:txBody>
          <a:bodyPr/>
          <a:lstStyle>
            <a:lvl1pPr>
              <a:defRPr/>
            </a:lvl1pPr>
          </a:lstStyle>
          <a:p>
            <a:pPr>
              <a:defRPr/>
            </a:pPr>
            <a:fld id="{8445D008-B28C-48AF-84FB-09171D486605}" type="slidenum">
              <a:rPr lang="sr-Latn-CS" altLang="en-US"/>
              <a:pPr>
                <a:defRPr/>
              </a:pPr>
              <a:t>‹#›</a:t>
            </a:fld>
            <a:endParaRPr lang="sr-Latn-CS" altLang="en-US"/>
          </a:p>
        </p:txBody>
      </p:sp>
    </p:spTree>
    <p:extLst>
      <p:ext uri="{BB962C8B-B14F-4D97-AF65-F5344CB8AC3E}">
        <p14:creationId xmlns:p14="http://schemas.microsoft.com/office/powerpoint/2010/main" val="37229110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18">
            <a:extLst>
              <a:ext uri="{FF2B5EF4-FFF2-40B4-BE49-F238E27FC236}">
                <a16:creationId xmlns:a16="http://schemas.microsoft.com/office/drawing/2014/main" id="{72FB597C-1697-91A9-9D84-0C6834D87940}"/>
              </a:ext>
            </a:extLst>
          </p:cNvPr>
          <p:cNvSpPr>
            <a:spLocks noGrp="1" noChangeArrowheads="1"/>
          </p:cNvSpPr>
          <p:nvPr>
            <p:ph type="dt" sz="half" idx="10"/>
          </p:nvPr>
        </p:nvSpPr>
        <p:spPr>
          <a:ln/>
        </p:spPr>
        <p:txBody>
          <a:bodyPr/>
          <a:lstStyle>
            <a:lvl1pPr>
              <a:defRPr/>
            </a:lvl1pPr>
          </a:lstStyle>
          <a:p>
            <a:pPr>
              <a:defRPr/>
            </a:pPr>
            <a:fld id="{CC3908CF-6AE5-44F5-B5DD-C35D45FA4E71}" type="datetimeFigureOut">
              <a:rPr lang="sr-Latn-CS"/>
              <a:pPr>
                <a:defRPr/>
              </a:pPr>
              <a:t>5.4.2024.</a:t>
            </a:fld>
            <a:endParaRPr lang="sr-Latn-CS"/>
          </a:p>
        </p:txBody>
      </p:sp>
      <p:sp>
        <p:nvSpPr>
          <p:cNvPr id="5" name="Footer Placeholder 7">
            <a:extLst>
              <a:ext uri="{FF2B5EF4-FFF2-40B4-BE49-F238E27FC236}">
                <a16:creationId xmlns:a16="http://schemas.microsoft.com/office/drawing/2014/main" id="{696CA65E-85D4-5211-C4B7-1F5DC6DE54A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10">
            <a:extLst>
              <a:ext uri="{FF2B5EF4-FFF2-40B4-BE49-F238E27FC236}">
                <a16:creationId xmlns:a16="http://schemas.microsoft.com/office/drawing/2014/main" id="{B32EB393-C53E-F9DC-51A7-FE8C04BD727E}"/>
              </a:ext>
            </a:extLst>
          </p:cNvPr>
          <p:cNvSpPr>
            <a:spLocks noGrp="1" noChangeArrowheads="1"/>
          </p:cNvSpPr>
          <p:nvPr>
            <p:ph type="sldNum" sz="quarter" idx="12"/>
          </p:nvPr>
        </p:nvSpPr>
        <p:spPr>
          <a:ln/>
        </p:spPr>
        <p:txBody>
          <a:bodyPr/>
          <a:lstStyle>
            <a:lvl1pPr>
              <a:defRPr/>
            </a:lvl1pPr>
          </a:lstStyle>
          <a:p>
            <a:pPr>
              <a:defRPr/>
            </a:pPr>
            <a:fld id="{5CE84E29-1C9B-464C-9E9C-F6785625C28D}" type="slidenum">
              <a:rPr lang="sr-Latn-CS" altLang="en-US"/>
              <a:pPr>
                <a:defRPr/>
              </a:pPr>
              <a:t>‹#›</a:t>
            </a:fld>
            <a:endParaRPr lang="sr-Latn-CS" altLang="en-US"/>
          </a:p>
        </p:txBody>
      </p:sp>
    </p:spTree>
    <p:extLst>
      <p:ext uri="{BB962C8B-B14F-4D97-AF65-F5344CB8AC3E}">
        <p14:creationId xmlns:p14="http://schemas.microsoft.com/office/powerpoint/2010/main" val="4792832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03238" y="530225"/>
            <a:ext cx="4014787"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70425" y="530225"/>
            <a:ext cx="4016375"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18">
            <a:extLst>
              <a:ext uri="{FF2B5EF4-FFF2-40B4-BE49-F238E27FC236}">
                <a16:creationId xmlns:a16="http://schemas.microsoft.com/office/drawing/2014/main" id="{C3E640DB-CA9F-C53D-3312-164B78372545}"/>
              </a:ext>
            </a:extLst>
          </p:cNvPr>
          <p:cNvSpPr>
            <a:spLocks noGrp="1" noChangeArrowheads="1"/>
          </p:cNvSpPr>
          <p:nvPr>
            <p:ph type="dt" sz="half" idx="10"/>
          </p:nvPr>
        </p:nvSpPr>
        <p:spPr>
          <a:ln/>
        </p:spPr>
        <p:txBody>
          <a:bodyPr/>
          <a:lstStyle>
            <a:lvl1pPr>
              <a:defRPr/>
            </a:lvl1pPr>
          </a:lstStyle>
          <a:p>
            <a:pPr>
              <a:defRPr/>
            </a:pPr>
            <a:fld id="{DDB18078-65A6-49DB-9B4B-78AE1169F7DE}" type="datetimeFigureOut">
              <a:rPr lang="sr-Latn-CS"/>
              <a:pPr>
                <a:defRPr/>
              </a:pPr>
              <a:t>5.4.2024.</a:t>
            </a:fld>
            <a:endParaRPr lang="sr-Latn-CS"/>
          </a:p>
        </p:txBody>
      </p:sp>
      <p:sp>
        <p:nvSpPr>
          <p:cNvPr id="6" name="Footer Placeholder 7">
            <a:extLst>
              <a:ext uri="{FF2B5EF4-FFF2-40B4-BE49-F238E27FC236}">
                <a16:creationId xmlns:a16="http://schemas.microsoft.com/office/drawing/2014/main" id="{36D81393-E3E2-673A-FE83-5DCE2177C6D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10">
            <a:extLst>
              <a:ext uri="{FF2B5EF4-FFF2-40B4-BE49-F238E27FC236}">
                <a16:creationId xmlns:a16="http://schemas.microsoft.com/office/drawing/2014/main" id="{A7D34F1B-103E-0872-8E2F-A1F1937D04E8}"/>
              </a:ext>
            </a:extLst>
          </p:cNvPr>
          <p:cNvSpPr>
            <a:spLocks noGrp="1" noChangeArrowheads="1"/>
          </p:cNvSpPr>
          <p:nvPr>
            <p:ph type="sldNum" sz="quarter" idx="12"/>
          </p:nvPr>
        </p:nvSpPr>
        <p:spPr>
          <a:ln/>
        </p:spPr>
        <p:txBody>
          <a:bodyPr/>
          <a:lstStyle>
            <a:lvl1pPr>
              <a:defRPr/>
            </a:lvl1pPr>
          </a:lstStyle>
          <a:p>
            <a:pPr>
              <a:defRPr/>
            </a:pPr>
            <a:fld id="{372FE2CF-CB3C-4C00-B611-36616B391819}" type="slidenum">
              <a:rPr lang="sr-Latn-CS" altLang="en-US"/>
              <a:pPr>
                <a:defRPr/>
              </a:pPr>
              <a:t>‹#›</a:t>
            </a:fld>
            <a:endParaRPr lang="sr-Latn-CS" altLang="en-US"/>
          </a:p>
        </p:txBody>
      </p:sp>
    </p:spTree>
    <p:extLst>
      <p:ext uri="{BB962C8B-B14F-4D97-AF65-F5344CB8AC3E}">
        <p14:creationId xmlns:p14="http://schemas.microsoft.com/office/powerpoint/2010/main" val="31701621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18">
            <a:extLst>
              <a:ext uri="{FF2B5EF4-FFF2-40B4-BE49-F238E27FC236}">
                <a16:creationId xmlns:a16="http://schemas.microsoft.com/office/drawing/2014/main" id="{83052D6A-4CB7-CF49-613E-431556391E49}"/>
              </a:ext>
            </a:extLst>
          </p:cNvPr>
          <p:cNvSpPr>
            <a:spLocks noGrp="1" noChangeArrowheads="1"/>
          </p:cNvSpPr>
          <p:nvPr>
            <p:ph type="dt" sz="half" idx="10"/>
          </p:nvPr>
        </p:nvSpPr>
        <p:spPr>
          <a:ln/>
        </p:spPr>
        <p:txBody>
          <a:bodyPr/>
          <a:lstStyle>
            <a:lvl1pPr>
              <a:defRPr/>
            </a:lvl1pPr>
          </a:lstStyle>
          <a:p>
            <a:pPr>
              <a:defRPr/>
            </a:pPr>
            <a:fld id="{329EDAA6-DE94-42E9-8AD9-B9A819BEDFD3}" type="datetimeFigureOut">
              <a:rPr lang="sr-Latn-CS"/>
              <a:pPr>
                <a:defRPr/>
              </a:pPr>
              <a:t>5.4.2024.</a:t>
            </a:fld>
            <a:endParaRPr lang="sr-Latn-CS"/>
          </a:p>
        </p:txBody>
      </p:sp>
      <p:sp>
        <p:nvSpPr>
          <p:cNvPr id="8" name="Footer Placeholder 7">
            <a:extLst>
              <a:ext uri="{FF2B5EF4-FFF2-40B4-BE49-F238E27FC236}">
                <a16:creationId xmlns:a16="http://schemas.microsoft.com/office/drawing/2014/main" id="{93FD7DCE-8899-32CF-18B7-CF9856EC959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Slide Number Placeholder 10">
            <a:extLst>
              <a:ext uri="{FF2B5EF4-FFF2-40B4-BE49-F238E27FC236}">
                <a16:creationId xmlns:a16="http://schemas.microsoft.com/office/drawing/2014/main" id="{D031BC87-99F8-4B8D-0336-E7B27B388E26}"/>
              </a:ext>
            </a:extLst>
          </p:cNvPr>
          <p:cNvSpPr>
            <a:spLocks noGrp="1" noChangeArrowheads="1"/>
          </p:cNvSpPr>
          <p:nvPr>
            <p:ph type="sldNum" sz="quarter" idx="12"/>
          </p:nvPr>
        </p:nvSpPr>
        <p:spPr>
          <a:ln/>
        </p:spPr>
        <p:txBody>
          <a:bodyPr/>
          <a:lstStyle>
            <a:lvl1pPr>
              <a:defRPr/>
            </a:lvl1pPr>
          </a:lstStyle>
          <a:p>
            <a:pPr>
              <a:defRPr/>
            </a:pPr>
            <a:fld id="{A9010692-C088-4CBC-A397-2628D3A32807}" type="slidenum">
              <a:rPr lang="sr-Latn-CS" altLang="en-US"/>
              <a:pPr>
                <a:defRPr/>
              </a:pPr>
              <a:t>‹#›</a:t>
            </a:fld>
            <a:endParaRPr lang="sr-Latn-CS" altLang="en-US"/>
          </a:p>
        </p:txBody>
      </p:sp>
    </p:spTree>
    <p:extLst>
      <p:ext uri="{BB962C8B-B14F-4D97-AF65-F5344CB8AC3E}">
        <p14:creationId xmlns:p14="http://schemas.microsoft.com/office/powerpoint/2010/main" val="29132236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18">
            <a:extLst>
              <a:ext uri="{FF2B5EF4-FFF2-40B4-BE49-F238E27FC236}">
                <a16:creationId xmlns:a16="http://schemas.microsoft.com/office/drawing/2014/main" id="{AE9796E8-5D4B-0DB1-2315-C66CF790CC08}"/>
              </a:ext>
            </a:extLst>
          </p:cNvPr>
          <p:cNvSpPr>
            <a:spLocks noGrp="1" noChangeArrowheads="1"/>
          </p:cNvSpPr>
          <p:nvPr>
            <p:ph type="dt" sz="half" idx="10"/>
          </p:nvPr>
        </p:nvSpPr>
        <p:spPr>
          <a:ln/>
        </p:spPr>
        <p:txBody>
          <a:bodyPr/>
          <a:lstStyle>
            <a:lvl1pPr>
              <a:defRPr/>
            </a:lvl1pPr>
          </a:lstStyle>
          <a:p>
            <a:pPr>
              <a:defRPr/>
            </a:pPr>
            <a:fld id="{ABC74643-8554-426D-B0E1-7C88229C21B6}" type="datetimeFigureOut">
              <a:rPr lang="sr-Latn-CS"/>
              <a:pPr>
                <a:defRPr/>
              </a:pPr>
              <a:t>5.4.2024.</a:t>
            </a:fld>
            <a:endParaRPr lang="sr-Latn-CS"/>
          </a:p>
        </p:txBody>
      </p:sp>
      <p:sp>
        <p:nvSpPr>
          <p:cNvPr id="4" name="Footer Placeholder 7">
            <a:extLst>
              <a:ext uri="{FF2B5EF4-FFF2-40B4-BE49-F238E27FC236}">
                <a16:creationId xmlns:a16="http://schemas.microsoft.com/office/drawing/2014/main" id="{D4AF7AD9-103D-44FB-765C-85817C541A6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10">
            <a:extLst>
              <a:ext uri="{FF2B5EF4-FFF2-40B4-BE49-F238E27FC236}">
                <a16:creationId xmlns:a16="http://schemas.microsoft.com/office/drawing/2014/main" id="{DD963652-74EF-5043-1909-037937FEA58E}"/>
              </a:ext>
            </a:extLst>
          </p:cNvPr>
          <p:cNvSpPr>
            <a:spLocks noGrp="1" noChangeArrowheads="1"/>
          </p:cNvSpPr>
          <p:nvPr>
            <p:ph type="sldNum" sz="quarter" idx="12"/>
          </p:nvPr>
        </p:nvSpPr>
        <p:spPr>
          <a:ln/>
        </p:spPr>
        <p:txBody>
          <a:bodyPr/>
          <a:lstStyle>
            <a:lvl1pPr>
              <a:defRPr/>
            </a:lvl1pPr>
          </a:lstStyle>
          <a:p>
            <a:pPr>
              <a:defRPr/>
            </a:pPr>
            <a:fld id="{FE3DFFF2-CF8B-4626-A3B1-C06276AAABB5}" type="slidenum">
              <a:rPr lang="sr-Latn-CS" altLang="en-US"/>
              <a:pPr>
                <a:defRPr/>
              </a:pPr>
              <a:t>‹#›</a:t>
            </a:fld>
            <a:endParaRPr lang="sr-Latn-CS" altLang="en-US"/>
          </a:p>
        </p:txBody>
      </p:sp>
    </p:spTree>
    <p:extLst>
      <p:ext uri="{BB962C8B-B14F-4D97-AF65-F5344CB8AC3E}">
        <p14:creationId xmlns:p14="http://schemas.microsoft.com/office/powerpoint/2010/main" val="25915632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8">
            <a:extLst>
              <a:ext uri="{FF2B5EF4-FFF2-40B4-BE49-F238E27FC236}">
                <a16:creationId xmlns:a16="http://schemas.microsoft.com/office/drawing/2014/main" id="{BDFCFA63-D8D6-B869-76FB-0DB30D52B838}"/>
              </a:ext>
            </a:extLst>
          </p:cNvPr>
          <p:cNvSpPr>
            <a:spLocks noGrp="1" noChangeArrowheads="1"/>
          </p:cNvSpPr>
          <p:nvPr>
            <p:ph type="dt" sz="half" idx="10"/>
          </p:nvPr>
        </p:nvSpPr>
        <p:spPr>
          <a:ln/>
        </p:spPr>
        <p:txBody>
          <a:bodyPr/>
          <a:lstStyle>
            <a:lvl1pPr>
              <a:defRPr/>
            </a:lvl1pPr>
          </a:lstStyle>
          <a:p>
            <a:pPr>
              <a:defRPr/>
            </a:pPr>
            <a:fld id="{063D08C6-BD70-4B87-B0D4-B6F4A3C2CEAF}" type="datetimeFigureOut">
              <a:rPr lang="sr-Latn-CS"/>
              <a:pPr>
                <a:defRPr/>
              </a:pPr>
              <a:t>5.4.2024.</a:t>
            </a:fld>
            <a:endParaRPr lang="sr-Latn-CS"/>
          </a:p>
        </p:txBody>
      </p:sp>
      <p:sp>
        <p:nvSpPr>
          <p:cNvPr id="3" name="Footer Placeholder 7">
            <a:extLst>
              <a:ext uri="{FF2B5EF4-FFF2-40B4-BE49-F238E27FC236}">
                <a16:creationId xmlns:a16="http://schemas.microsoft.com/office/drawing/2014/main" id="{D0F84C84-E906-7B59-21ED-92F184129AB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Slide Number Placeholder 10">
            <a:extLst>
              <a:ext uri="{FF2B5EF4-FFF2-40B4-BE49-F238E27FC236}">
                <a16:creationId xmlns:a16="http://schemas.microsoft.com/office/drawing/2014/main" id="{3C2ABD84-192A-F137-DBF7-15C439752475}"/>
              </a:ext>
            </a:extLst>
          </p:cNvPr>
          <p:cNvSpPr>
            <a:spLocks noGrp="1" noChangeArrowheads="1"/>
          </p:cNvSpPr>
          <p:nvPr>
            <p:ph type="sldNum" sz="quarter" idx="12"/>
          </p:nvPr>
        </p:nvSpPr>
        <p:spPr>
          <a:ln/>
        </p:spPr>
        <p:txBody>
          <a:bodyPr/>
          <a:lstStyle>
            <a:lvl1pPr>
              <a:defRPr/>
            </a:lvl1pPr>
          </a:lstStyle>
          <a:p>
            <a:pPr>
              <a:defRPr/>
            </a:pPr>
            <a:fld id="{A58B7F97-B948-45CD-A050-497D28DC9D8B}" type="slidenum">
              <a:rPr lang="sr-Latn-CS" altLang="en-US"/>
              <a:pPr>
                <a:defRPr/>
              </a:pPr>
              <a:t>‹#›</a:t>
            </a:fld>
            <a:endParaRPr lang="sr-Latn-CS" altLang="en-US"/>
          </a:p>
        </p:txBody>
      </p:sp>
    </p:spTree>
    <p:extLst>
      <p:ext uri="{BB962C8B-B14F-4D97-AF65-F5344CB8AC3E}">
        <p14:creationId xmlns:p14="http://schemas.microsoft.com/office/powerpoint/2010/main" val="1574198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18">
            <a:extLst>
              <a:ext uri="{FF2B5EF4-FFF2-40B4-BE49-F238E27FC236}">
                <a16:creationId xmlns:a16="http://schemas.microsoft.com/office/drawing/2014/main" id="{CDEBFD15-D0FF-1AF5-11BC-1CE1BE78FB03}"/>
              </a:ext>
            </a:extLst>
          </p:cNvPr>
          <p:cNvSpPr>
            <a:spLocks noGrp="1" noChangeArrowheads="1"/>
          </p:cNvSpPr>
          <p:nvPr>
            <p:ph type="dt" sz="half" idx="10"/>
          </p:nvPr>
        </p:nvSpPr>
        <p:spPr>
          <a:ln/>
        </p:spPr>
        <p:txBody>
          <a:bodyPr/>
          <a:lstStyle>
            <a:lvl1pPr>
              <a:defRPr/>
            </a:lvl1pPr>
          </a:lstStyle>
          <a:p>
            <a:pPr>
              <a:defRPr/>
            </a:pPr>
            <a:fld id="{0504BFE5-87FC-4B6A-B2A8-6060D247812F}" type="datetimeFigureOut">
              <a:rPr lang="sr-Latn-CS"/>
              <a:pPr>
                <a:defRPr/>
              </a:pPr>
              <a:t>5.4.2024.</a:t>
            </a:fld>
            <a:endParaRPr lang="sr-Latn-CS"/>
          </a:p>
        </p:txBody>
      </p:sp>
      <p:sp>
        <p:nvSpPr>
          <p:cNvPr id="6" name="Footer Placeholder 7">
            <a:extLst>
              <a:ext uri="{FF2B5EF4-FFF2-40B4-BE49-F238E27FC236}">
                <a16:creationId xmlns:a16="http://schemas.microsoft.com/office/drawing/2014/main" id="{F5367554-EAE6-890C-80F4-3D9E72275D0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10">
            <a:extLst>
              <a:ext uri="{FF2B5EF4-FFF2-40B4-BE49-F238E27FC236}">
                <a16:creationId xmlns:a16="http://schemas.microsoft.com/office/drawing/2014/main" id="{CAF457EA-E54A-EAC5-15FC-641E9F5B0FB4}"/>
              </a:ext>
            </a:extLst>
          </p:cNvPr>
          <p:cNvSpPr>
            <a:spLocks noGrp="1" noChangeArrowheads="1"/>
          </p:cNvSpPr>
          <p:nvPr>
            <p:ph type="sldNum" sz="quarter" idx="12"/>
          </p:nvPr>
        </p:nvSpPr>
        <p:spPr>
          <a:ln/>
        </p:spPr>
        <p:txBody>
          <a:bodyPr/>
          <a:lstStyle>
            <a:lvl1pPr>
              <a:defRPr/>
            </a:lvl1pPr>
          </a:lstStyle>
          <a:p>
            <a:pPr>
              <a:defRPr/>
            </a:pPr>
            <a:fld id="{E9BFB565-605E-4FF1-858A-3DC741048BF7}" type="slidenum">
              <a:rPr lang="sr-Latn-CS" altLang="en-US"/>
              <a:pPr>
                <a:defRPr/>
              </a:pPr>
              <a:t>‹#›</a:t>
            </a:fld>
            <a:endParaRPr lang="sr-Latn-CS" altLang="en-US"/>
          </a:p>
        </p:txBody>
      </p:sp>
    </p:spTree>
    <p:extLst>
      <p:ext uri="{BB962C8B-B14F-4D97-AF65-F5344CB8AC3E}">
        <p14:creationId xmlns:p14="http://schemas.microsoft.com/office/powerpoint/2010/main" val="876236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24">
            <a:extLst>
              <a:ext uri="{FF2B5EF4-FFF2-40B4-BE49-F238E27FC236}">
                <a16:creationId xmlns:a16="http://schemas.microsoft.com/office/drawing/2014/main" id="{15224534-5B5E-3634-D6C0-4DC6F4C8C79E}"/>
              </a:ext>
            </a:extLst>
          </p:cNvPr>
          <p:cNvSpPr>
            <a:spLocks noGrp="1" noChangeArrowheads="1"/>
          </p:cNvSpPr>
          <p:nvPr>
            <p:ph type="dt" sz="half" idx="10"/>
          </p:nvPr>
        </p:nvSpPr>
        <p:spPr>
          <a:ln/>
        </p:spPr>
        <p:txBody>
          <a:bodyPr/>
          <a:lstStyle>
            <a:lvl1pPr>
              <a:defRPr/>
            </a:lvl1pPr>
          </a:lstStyle>
          <a:p>
            <a:pPr>
              <a:defRPr/>
            </a:pPr>
            <a:fld id="{C57690B3-446A-4676-8CFC-BAE461ADD7DC}" type="datetimeFigureOut">
              <a:rPr lang="sr-Latn-CS"/>
              <a:pPr>
                <a:defRPr/>
              </a:pPr>
              <a:t>5.4.2024.</a:t>
            </a:fld>
            <a:endParaRPr lang="sr-Latn-CS"/>
          </a:p>
        </p:txBody>
      </p:sp>
      <p:sp>
        <p:nvSpPr>
          <p:cNvPr id="5" name="Footer Placeholder 17">
            <a:extLst>
              <a:ext uri="{FF2B5EF4-FFF2-40B4-BE49-F238E27FC236}">
                <a16:creationId xmlns:a16="http://schemas.microsoft.com/office/drawing/2014/main" id="{47F12D18-70FE-43F9-6095-8B94EA6724A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4">
            <a:extLst>
              <a:ext uri="{FF2B5EF4-FFF2-40B4-BE49-F238E27FC236}">
                <a16:creationId xmlns:a16="http://schemas.microsoft.com/office/drawing/2014/main" id="{331D8FB4-21F5-5F1B-2FF0-6DA808D3AA49}"/>
              </a:ext>
            </a:extLst>
          </p:cNvPr>
          <p:cNvSpPr>
            <a:spLocks noGrp="1" noChangeArrowheads="1"/>
          </p:cNvSpPr>
          <p:nvPr>
            <p:ph type="sldNum" sz="quarter" idx="12"/>
          </p:nvPr>
        </p:nvSpPr>
        <p:spPr>
          <a:ln/>
        </p:spPr>
        <p:txBody>
          <a:bodyPr/>
          <a:lstStyle>
            <a:lvl1pPr>
              <a:defRPr/>
            </a:lvl1pPr>
          </a:lstStyle>
          <a:p>
            <a:pPr>
              <a:defRPr/>
            </a:pPr>
            <a:fld id="{A10A5221-21E2-4F18-B020-BACCB4E3A591}" type="slidenum">
              <a:rPr lang="sr-Latn-CS" altLang="en-US"/>
              <a:pPr>
                <a:defRPr/>
              </a:pPr>
              <a:t>‹#›</a:t>
            </a:fld>
            <a:endParaRPr lang="sr-Latn-CS" altLang="en-US"/>
          </a:p>
        </p:txBody>
      </p:sp>
    </p:spTree>
    <p:extLst>
      <p:ext uri="{BB962C8B-B14F-4D97-AF65-F5344CB8AC3E}">
        <p14:creationId xmlns:p14="http://schemas.microsoft.com/office/powerpoint/2010/main" val="31324231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18">
            <a:extLst>
              <a:ext uri="{FF2B5EF4-FFF2-40B4-BE49-F238E27FC236}">
                <a16:creationId xmlns:a16="http://schemas.microsoft.com/office/drawing/2014/main" id="{69DC316A-FFD0-7405-0729-E824DA7E0895}"/>
              </a:ext>
            </a:extLst>
          </p:cNvPr>
          <p:cNvSpPr>
            <a:spLocks noGrp="1" noChangeArrowheads="1"/>
          </p:cNvSpPr>
          <p:nvPr>
            <p:ph type="dt" sz="half" idx="10"/>
          </p:nvPr>
        </p:nvSpPr>
        <p:spPr>
          <a:ln/>
        </p:spPr>
        <p:txBody>
          <a:bodyPr/>
          <a:lstStyle>
            <a:lvl1pPr>
              <a:defRPr/>
            </a:lvl1pPr>
          </a:lstStyle>
          <a:p>
            <a:pPr>
              <a:defRPr/>
            </a:pPr>
            <a:fld id="{0EF29392-405D-42B4-BC58-C34936C85DE2}" type="datetimeFigureOut">
              <a:rPr lang="sr-Latn-CS"/>
              <a:pPr>
                <a:defRPr/>
              </a:pPr>
              <a:t>5.4.2024.</a:t>
            </a:fld>
            <a:endParaRPr lang="sr-Latn-CS"/>
          </a:p>
        </p:txBody>
      </p:sp>
      <p:sp>
        <p:nvSpPr>
          <p:cNvPr id="6" name="Footer Placeholder 7">
            <a:extLst>
              <a:ext uri="{FF2B5EF4-FFF2-40B4-BE49-F238E27FC236}">
                <a16:creationId xmlns:a16="http://schemas.microsoft.com/office/drawing/2014/main" id="{A496CC38-5A72-D685-5AB6-A7D78147E3C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10">
            <a:extLst>
              <a:ext uri="{FF2B5EF4-FFF2-40B4-BE49-F238E27FC236}">
                <a16:creationId xmlns:a16="http://schemas.microsoft.com/office/drawing/2014/main" id="{AC638E21-7C3F-8194-B709-799C5852D864}"/>
              </a:ext>
            </a:extLst>
          </p:cNvPr>
          <p:cNvSpPr>
            <a:spLocks noGrp="1" noChangeArrowheads="1"/>
          </p:cNvSpPr>
          <p:nvPr>
            <p:ph type="sldNum" sz="quarter" idx="12"/>
          </p:nvPr>
        </p:nvSpPr>
        <p:spPr>
          <a:ln/>
        </p:spPr>
        <p:txBody>
          <a:bodyPr/>
          <a:lstStyle>
            <a:lvl1pPr>
              <a:defRPr/>
            </a:lvl1pPr>
          </a:lstStyle>
          <a:p>
            <a:pPr>
              <a:defRPr/>
            </a:pPr>
            <a:fld id="{D7FAE667-F4D5-4121-A93B-645BF0D0C1F2}" type="slidenum">
              <a:rPr lang="sr-Latn-CS" altLang="en-US"/>
              <a:pPr>
                <a:defRPr/>
              </a:pPr>
              <a:t>‹#›</a:t>
            </a:fld>
            <a:endParaRPr lang="sr-Latn-CS" altLang="en-US"/>
          </a:p>
        </p:txBody>
      </p:sp>
    </p:spTree>
    <p:extLst>
      <p:ext uri="{BB962C8B-B14F-4D97-AF65-F5344CB8AC3E}">
        <p14:creationId xmlns:p14="http://schemas.microsoft.com/office/powerpoint/2010/main" val="24031433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18">
            <a:extLst>
              <a:ext uri="{FF2B5EF4-FFF2-40B4-BE49-F238E27FC236}">
                <a16:creationId xmlns:a16="http://schemas.microsoft.com/office/drawing/2014/main" id="{D6E50D14-BA19-B03B-E42C-552CA615B519}"/>
              </a:ext>
            </a:extLst>
          </p:cNvPr>
          <p:cNvSpPr>
            <a:spLocks noGrp="1" noChangeArrowheads="1"/>
          </p:cNvSpPr>
          <p:nvPr>
            <p:ph type="dt" sz="half" idx="10"/>
          </p:nvPr>
        </p:nvSpPr>
        <p:spPr>
          <a:ln/>
        </p:spPr>
        <p:txBody>
          <a:bodyPr/>
          <a:lstStyle>
            <a:lvl1pPr>
              <a:defRPr/>
            </a:lvl1pPr>
          </a:lstStyle>
          <a:p>
            <a:pPr>
              <a:defRPr/>
            </a:pPr>
            <a:fld id="{98635ED7-FDA1-402D-81FA-5E9FFB1FCD3F}" type="datetimeFigureOut">
              <a:rPr lang="sr-Latn-CS"/>
              <a:pPr>
                <a:defRPr/>
              </a:pPr>
              <a:t>5.4.2024.</a:t>
            </a:fld>
            <a:endParaRPr lang="sr-Latn-CS"/>
          </a:p>
        </p:txBody>
      </p:sp>
      <p:sp>
        <p:nvSpPr>
          <p:cNvPr id="5" name="Footer Placeholder 7">
            <a:extLst>
              <a:ext uri="{FF2B5EF4-FFF2-40B4-BE49-F238E27FC236}">
                <a16:creationId xmlns:a16="http://schemas.microsoft.com/office/drawing/2014/main" id="{941D0908-6858-6ED2-E6A6-5950BA3E353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10">
            <a:extLst>
              <a:ext uri="{FF2B5EF4-FFF2-40B4-BE49-F238E27FC236}">
                <a16:creationId xmlns:a16="http://schemas.microsoft.com/office/drawing/2014/main" id="{77C1D232-EE39-3586-710A-FD755C77BBD1}"/>
              </a:ext>
            </a:extLst>
          </p:cNvPr>
          <p:cNvSpPr>
            <a:spLocks noGrp="1" noChangeArrowheads="1"/>
          </p:cNvSpPr>
          <p:nvPr>
            <p:ph type="sldNum" sz="quarter" idx="12"/>
          </p:nvPr>
        </p:nvSpPr>
        <p:spPr>
          <a:ln/>
        </p:spPr>
        <p:txBody>
          <a:bodyPr/>
          <a:lstStyle>
            <a:lvl1pPr>
              <a:defRPr/>
            </a:lvl1pPr>
          </a:lstStyle>
          <a:p>
            <a:pPr>
              <a:defRPr/>
            </a:pPr>
            <a:fld id="{34E5E6DA-66CE-4252-8136-01FD9B2A33AE}" type="slidenum">
              <a:rPr lang="sr-Latn-CS" altLang="en-US"/>
              <a:pPr>
                <a:defRPr/>
              </a:pPr>
              <a:t>‹#›</a:t>
            </a:fld>
            <a:endParaRPr lang="sr-Latn-CS" altLang="en-US"/>
          </a:p>
        </p:txBody>
      </p:sp>
    </p:spTree>
    <p:extLst>
      <p:ext uri="{BB962C8B-B14F-4D97-AF65-F5344CB8AC3E}">
        <p14:creationId xmlns:p14="http://schemas.microsoft.com/office/powerpoint/2010/main" val="36128164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2100" y="530225"/>
            <a:ext cx="2044700" cy="55070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03238" y="530225"/>
            <a:ext cx="5986462" cy="55070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18">
            <a:extLst>
              <a:ext uri="{FF2B5EF4-FFF2-40B4-BE49-F238E27FC236}">
                <a16:creationId xmlns:a16="http://schemas.microsoft.com/office/drawing/2014/main" id="{8D8F9B9E-B381-262F-7C43-381EE5A06220}"/>
              </a:ext>
            </a:extLst>
          </p:cNvPr>
          <p:cNvSpPr>
            <a:spLocks noGrp="1" noChangeArrowheads="1"/>
          </p:cNvSpPr>
          <p:nvPr>
            <p:ph type="dt" sz="half" idx="10"/>
          </p:nvPr>
        </p:nvSpPr>
        <p:spPr>
          <a:ln/>
        </p:spPr>
        <p:txBody>
          <a:bodyPr/>
          <a:lstStyle>
            <a:lvl1pPr>
              <a:defRPr/>
            </a:lvl1pPr>
          </a:lstStyle>
          <a:p>
            <a:pPr>
              <a:defRPr/>
            </a:pPr>
            <a:fld id="{8284F6B1-FE1E-4261-825C-13323EE8A1C7}" type="datetimeFigureOut">
              <a:rPr lang="sr-Latn-CS"/>
              <a:pPr>
                <a:defRPr/>
              </a:pPr>
              <a:t>5.4.2024.</a:t>
            </a:fld>
            <a:endParaRPr lang="sr-Latn-CS"/>
          </a:p>
        </p:txBody>
      </p:sp>
      <p:sp>
        <p:nvSpPr>
          <p:cNvPr id="5" name="Footer Placeholder 7">
            <a:extLst>
              <a:ext uri="{FF2B5EF4-FFF2-40B4-BE49-F238E27FC236}">
                <a16:creationId xmlns:a16="http://schemas.microsoft.com/office/drawing/2014/main" id="{FF63D3FE-6DEE-A84F-F1E9-E36F8BA660D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10">
            <a:extLst>
              <a:ext uri="{FF2B5EF4-FFF2-40B4-BE49-F238E27FC236}">
                <a16:creationId xmlns:a16="http://schemas.microsoft.com/office/drawing/2014/main" id="{D144D46E-10DB-4806-8610-BD999DC84DBA}"/>
              </a:ext>
            </a:extLst>
          </p:cNvPr>
          <p:cNvSpPr>
            <a:spLocks noGrp="1" noChangeArrowheads="1"/>
          </p:cNvSpPr>
          <p:nvPr>
            <p:ph type="sldNum" sz="quarter" idx="12"/>
          </p:nvPr>
        </p:nvSpPr>
        <p:spPr>
          <a:ln/>
        </p:spPr>
        <p:txBody>
          <a:bodyPr/>
          <a:lstStyle>
            <a:lvl1pPr>
              <a:defRPr/>
            </a:lvl1pPr>
          </a:lstStyle>
          <a:p>
            <a:pPr>
              <a:defRPr/>
            </a:pPr>
            <a:fld id="{D0A5EB61-EDF2-4C41-8358-7D09485311A5}" type="slidenum">
              <a:rPr lang="sr-Latn-CS" altLang="en-US"/>
              <a:pPr>
                <a:defRPr/>
              </a:pPr>
              <a:t>‹#›</a:t>
            </a:fld>
            <a:endParaRPr lang="sr-Latn-CS" altLang="en-US"/>
          </a:p>
        </p:txBody>
      </p:sp>
    </p:spTree>
    <p:extLst>
      <p:ext uri="{BB962C8B-B14F-4D97-AF65-F5344CB8AC3E}">
        <p14:creationId xmlns:p14="http://schemas.microsoft.com/office/powerpoint/2010/main" val="13780578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5B7A944-D3BB-3FF4-B9BB-D7D6FBC3EA63}"/>
              </a:ext>
            </a:extLst>
          </p:cNvPr>
          <p:cNvSpPr>
            <a:spLocks noGrp="1" noChangeArrowheads="1"/>
          </p:cNvSpPr>
          <p:nvPr>
            <p:ph type="dt" sz="half" idx="10"/>
          </p:nvPr>
        </p:nvSpPr>
        <p:spPr>
          <a:ln/>
        </p:spPr>
        <p:txBody>
          <a:bodyPr/>
          <a:lstStyle>
            <a:lvl1pPr>
              <a:defRPr/>
            </a:lvl1pPr>
          </a:lstStyle>
          <a:p>
            <a:pPr>
              <a:defRPr/>
            </a:pPr>
            <a:fld id="{E6B1B1EA-8D28-4EBF-B548-A1A0A7671C48}" type="datetimeFigureOut">
              <a:rPr lang="sr-Latn-CS"/>
              <a:pPr>
                <a:defRPr/>
              </a:pPr>
              <a:t>5.4.2024.</a:t>
            </a:fld>
            <a:endParaRPr lang="sr-Latn-CS"/>
          </a:p>
        </p:txBody>
      </p:sp>
      <p:sp>
        <p:nvSpPr>
          <p:cNvPr id="5" name="Footer Placeholder 4">
            <a:extLst>
              <a:ext uri="{FF2B5EF4-FFF2-40B4-BE49-F238E27FC236}">
                <a16:creationId xmlns:a16="http://schemas.microsoft.com/office/drawing/2014/main" id="{4B20CC2F-4F0E-F617-79E8-969D4CFBCF8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4219AE2-41C0-77E6-479C-9FDC3A63471F}"/>
              </a:ext>
            </a:extLst>
          </p:cNvPr>
          <p:cNvSpPr>
            <a:spLocks noGrp="1" noChangeArrowheads="1"/>
          </p:cNvSpPr>
          <p:nvPr>
            <p:ph type="sldNum" sz="quarter" idx="12"/>
          </p:nvPr>
        </p:nvSpPr>
        <p:spPr>
          <a:ln/>
        </p:spPr>
        <p:txBody>
          <a:bodyPr/>
          <a:lstStyle>
            <a:lvl1pPr>
              <a:defRPr/>
            </a:lvl1pPr>
          </a:lstStyle>
          <a:p>
            <a:pPr>
              <a:defRPr/>
            </a:pPr>
            <a:fld id="{4077A654-D765-47E8-A407-C789A9B05D85}" type="slidenum">
              <a:rPr lang="sr-Latn-CS" altLang="en-US"/>
              <a:pPr>
                <a:defRPr/>
              </a:pPr>
              <a:t>‹#›</a:t>
            </a:fld>
            <a:endParaRPr lang="sr-Latn-CS" altLang="en-US"/>
          </a:p>
        </p:txBody>
      </p:sp>
    </p:spTree>
    <p:extLst>
      <p:ext uri="{BB962C8B-B14F-4D97-AF65-F5344CB8AC3E}">
        <p14:creationId xmlns:p14="http://schemas.microsoft.com/office/powerpoint/2010/main" val="610452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5ABDFDA-7951-5566-CCC6-781054299AC5}"/>
              </a:ext>
            </a:extLst>
          </p:cNvPr>
          <p:cNvSpPr>
            <a:spLocks noGrp="1" noChangeArrowheads="1"/>
          </p:cNvSpPr>
          <p:nvPr>
            <p:ph type="dt" sz="half" idx="10"/>
          </p:nvPr>
        </p:nvSpPr>
        <p:spPr>
          <a:ln/>
        </p:spPr>
        <p:txBody>
          <a:bodyPr/>
          <a:lstStyle>
            <a:lvl1pPr>
              <a:defRPr/>
            </a:lvl1pPr>
          </a:lstStyle>
          <a:p>
            <a:pPr>
              <a:defRPr/>
            </a:pPr>
            <a:fld id="{A6940B69-6D9F-4D12-8878-7573BE003F0F}" type="datetimeFigureOut">
              <a:rPr lang="sr-Latn-CS"/>
              <a:pPr>
                <a:defRPr/>
              </a:pPr>
              <a:t>5.4.2024.</a:t>
            </a:fld>
            <a:endParaRPr lang="sr-Latn-CS"/>
          </a:p>
        </p:txBody>
      </p:sp>
      <p:sp>
        <p:nvSpPr>
          <p:cNvPr id="5" name="Footer Placeholder 4">
            <a:extLst>
              <a:ext uri="{FF2B5EF4-FFF2-40B4-BE49-F238E27FC236}">
                <a16:creationId xmlns:a16="http://schemas.microsoft.com/office/drawing/2014/main" id="{A847F060-1F71-8E1A-A9C0-E3BF22E4EAF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2A64EC0-26B7-2AC3-EB4F-9E04691F2D3B}"/>
              </a:ext>
            </a:extLst>
          </p:cNvPr>
          <p:cNvSpPr>
            <a:spLocks noGrp="1" noChangeArrowheads="1"/>
          </p:cNvSpPr>
          <p:nvPr>
            <p:ph type="sldNum" sz="quarter" idx="12"/>
          </p:nvPr>
        </p:nvSpPr>
        <p:spPr>
          <a:ln/>
        </p:spPr>
        <p:txBody>
          <a:bodyPr/>
          <a:lstStyle>
            <a:lvl1pPr>
              <a:defRPr/>
            </a:lvl1pPr>
          </a:lstStyle>
          <a:p>
            <a:pPr>
              <a:defRPr/>
            </a:pPr>
            <a:fld id="{208A8D89-62F1-4622-911B-C06643612EF4}" type="slidenum">
              <a:rPr lang="sr-Latn-CS" altLang="en-US"/>
              <a:pPr>
                <a:defRPr/>
              </a:pPr>
              <a:t>‹#›</a:t>
            </a:fld>
            <a:endParaRPr lang="sr-Latn-CS" altLang="en-US"/>
          </a:p>
        </p:txBody>
      </p:sp>
    </p:spTree>
    <p:extLst>
      <p:ext uri="{BB962C8B-B14F-4D97-AF65-F5344CB8AC3E}">
        <p14:creationId xmlns:p14="http://schemas.microsoft.com/office/powerpoint/2010/main" val="5830741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C616E83F-3996-CD82-3885-3278B3208743}"/>
              </a:ext>
            </a:extLst>
          </p:cNvPr>
          <p:cNvSpPr>
            <a:spLocks noGrp="1" noChangeArrowheads="1"/>
          </p:cNvSpPr>
          <p:nvPr>
            <p:ph type="dt" sz="half" idx="10"/>
          </p:nvPr>
        </p:nvSpPr>
        <p:spPr>
          <a:ln/>
        </p:spPr>
        <p:txBody>
          <a:bodyPr/>
          <a:lstStyle>
            <a:lvl1pPr>
              <a:defRPr/>
            </a:lvl1pPr>
          </a:lstStyle>
          <a:p>
            <a:pPr>
              <a:defRPr/>
            </a:pPr>
            <a:fld id="{668D7BE2-E931-49CA-AF51-A9FC1578F0A8}" type="datetimeFigureOut">
              <a:rPr lang="sr-Latn-CS"/>
              <a:pPr>
                <a:defRPr/>
              </a:pPr>
              <a:t>5.4.2024.</a:t>
            </a:fld>
            <a:endParaRPr lang="sr-Latn-CS"/>
          </a:p>
        </p:txBody>
      </p:sp>
      <p:sp>
        <p:nvSpPr>
          <p:cNvPr id="5" name="Footer Placeholder 4">
            <a:extLst>
              <a:ext uri="{FF2B5EF4-FFF2-40B4-BE49-F238E27FC236}">
                <a16:creationId xmlns:a16="http://schemas.microsoft.com/office/drawing/2014/main" id="{20937AB1-4925-C82A-A57B-D93AEA5A3CE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8DC3115-DB2A-89CB-96EC-C1B3B435693C}"/>
              </a:ext>
            </a:extLst>
          </p:cNvPr>
          <p:cNvSpPr>
            <a:spLocks noGrp="1" noChangeArrowheads="1"/>
          </p:cNvSpPr>
          <p:nvPr>
            <p:ph type="sldNum" sz="quarter" idx="12"/>
          </p:nvPr>
        </p:nvSpPr>
        <p:spPr>
          <a:ln/>
        </p:spPr>
        <p:txBody>
          <a:bodyPr/>
          <a:lstStyle>
            <a:lvl1pPr>
              <a:defRPr/>
            </a:lvl1pPr>
          </a:lstStyle>
          <a:p>
            <a:pPr>
              <a:defRPr/>
            </a:pPr>
            <a:fld id="{385AC37E-8020-4B01-A5B8-0608DAB09FA9}" type="slidenum">
              <a:rPr lang="sr-Latn-CS" altLang="en-US"/>
              <a:pPr>
                <a:defRPr/>
              </a:pPr>
              <a:t>‹#›</a:t>
            </a:fld>
            <a:endParaRPr lang="sr-Latn-CS" altLang="en-US"/>
          </a:p>
        </p:txBody>
      </p:sp>
    </p:spTree>
    <p:extLst>
      <p:ext uri="{BB962C8B-B14F-4D97-AF65-F5344CB8AC3E}">
        <p14:creationId xmlns:p14="http://schemas.microsoft.com/office/powerpoint/2010/main" val="2988749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03238" y="530225"/>
            <a:ext cx="4014787"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70425" y="530225"/>
            <a:ext cx="4016375"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7F1B49BD-51BA-DCF5-3FD0-3C2667C4A331}"/>
              </a:ext>
            </a:extLst>
          </p:cNvPr>
          <p:cNvSpPr>
            <a:spLocks noGrp="1" noChangeArrowheads="1"/>
          </p:cNvSpPr>
          <p:nvPr>
            <p:ph type="dt" sz="half" idx="10"/>
          </p:nvPr>
        </p:nvSpPr>
        <p:spPr>
          <a:ln/>
        </p:spPr>
        <p:txBody>
          <a:bodyPr/>
          <a:lstStyle>
            <a:lvl1pPr>
              <a:defRPr/>
            </a:lvl1pPr>
          </a:lstStyle>
          <a:p>
            <a:pPr>
              <a:defRPr/>
            </a:pPr>
            <a:fld id="{8DF87E00-B240-4D6B-8B1E-9473312FDD46}" type="datetimeFigureOut">
              <a:rPr lang="sr-Latn-CS"/>
              <a:pPr>
                <a:defRPr/>
              </a:pPr>
              <a:t>5.4.2024.</a:t>
            </a:fld>
            <a:endParaRPr lang="sr-Latn-CS"/>
          </a:p>
        </p:txBody>
      </p:sp>
      <p:sp>
        <p:nvSpPr>
          <p:cNvPr id="6" name="Footer Placeholder 4">
            <a:extLst>
              <a:ext uri="{FF2B5EF4-FFF2-40B4-BE49-F238E27FC236}">
                <a16:creationId xmlns:a16="http://schemas.microsoft.com/office/drawing/2014/main" id="{C4C9388D-2D5B-3440-BFDD-33E44B88665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5BFF094-0718-B06F-8A61-A23C3BF4CF54}"/>
              </a:ext>
            </a:extLst>
          </p:cNvPr>
          <p:cNvSpPr>
            <a:spLocks noGrp="1" noChangeArrowheads="1"/>
          </p:cNvSpPr>
          <p:nvPr>
            <p:ph type="sldNum" sz="quarter" idx="12"/>
          </p:nvPr>
        </p:nvSpPr>
        <p:spPr>
          <a:ln/>
        </p:spPr>
        <p:txBody>
          <a:bodyPr/>
          <a:lstStyle>
            <a:lvl1pPr>
              <a:defRPr/>
            </a:lvl1pPr>
          </a:lstStyle>
          <a:p>
            <a:pPr>
              <a:defRPr/>
            </a:pPr>
            <a:fld id="{8734590F-2EA1-41C3-9382-37DD6D14E1E6}" type="slidenum">
              <a:rPr lang="sr-Latn-CS" altLang="en-US"/>
              <a:pPr>
                <a:defRPr/>
              </a:pPr>
              <a:t>‹#›</a:t>
            </a:fld>
            <a:endParaRPr lang="sr-Latn-CS" altLang="en-US"/>
          </a:p>
        </p:txBody>
      </p:sp>
    </p:spTree>
    <p:extLst>
      <p:ext uri="{BB962C8B-B14F-4D97-AF65-F5344CB8AC3E}">
        <p14:creationId xmlns:p14="http://schemas.microsoft.com/office/powerpoint/2010/main" val="24997641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1ABDE1B0-D96C-1573-0C57-5026B6049ED6}"/>
              </a:ext>
            </a:extLst>
          </p:cNvPr>
          <p:cNvSpPr>
            <a:spLocks noGrp="1" noChangeArrowheads="1"/>
          </p:cNvSpPr>
          <p:nvPr>
            <p:ph type="dt" sz="half" idx="10"/>
          </p:nvPr>
        </p:nvSpPr>
        <p:spPr>
          <a:ln/>
        </p:spPr>
        <p:txBody>
          <a:bodyPr/>
          <a:lstStyle>
            <a:lvl1pPr>
              <a:defRPr/>
            </a:lvl1pPr>
          </a:lstStyle>
          <a:p>
            <a:pPr>
              <a:defRPr/>
            </a:pPr>
            <a:fld id="{1A088F95-3FBA-419F-A59D-7D329313AD13}" type="datetimeFigureOut">
              <a:rPr lang="sr-Latn-CS"/>
              <a:pPr>
                <a:defRPr/>
              </a:pPr>
              <a:t>5.4.2024.</a:t>
            </a:fld>
            <a:endParaRPr lang="sr-Latn-CS"/>
          </a:p>
        </p:txBody>
      </p:sp>
      <p:sp>
        <p:nvSpPr>
          <p:cNvPr id="8" name="Footer Placeholder 4">
            <a:extLst>
              <a:ext uri="{FF2B5EF4-FFF2-40B4-BE49-F238E27FC236}">
                <a16:creationId xmlns:a16="http://schemas.microsoft.com/office/drawing/2014/main" id="{98A2264B-3831-59F2-FE01-4C25F4A4350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87E2AC85-970D-20A0-E804-D9D326917AE1}"/>
              </a:ext>
            </a:extLst>
          </p:cNvPr>
          <p:cNvSpPr>
            <a:spLocks noGrp="1" noChangeArrowheads="1"/>
          </p:cNvSpPr>
          <p:nvPr>
            <p:ph type="sldNum" sz="quarter" idx="12"/>
          </p:nvPr>
        </p:nvSpPr>
        <p:spPr>
          <a:ln/>
        </p:spPr>
        <p:txBody>
          <a:bodyPr/>
          <a:lstStyle>
            <a:lvl1pPr>
              <a:defRPr/>
            </a:lvl1pPr>
          </a:lstStyle>
          <a:p>
            <a:pPr>
              <a:defRPr/>
            </a:pPr>
            <a:fld id="{BBF74EDA-1F7E-46B6-A6E7-6629F630B194}" type="slidenum">
              <a:rPr lang="sr-Latn-CS" altLang="en-US"/>
              <a:pPr>
                <a:defRPr/>
              </a:pPr>
              <a:t>‹#›</a:t>
            </a:fld>
            <a:endParaRPr lang="sr-Latn-CS" altLang="en-US"/>
          </a:p>
        </p:txBody>
      </p:sp>
    </p:spTree>
    <p:extLst>
      <p:ext uri="{BB962C8B-B14F-4D97-AF65-F5344CB8AC3E}">
        <p14:creationId xmlns:p14="http://schemas.microsoft.com/office/powerpoint/2010/main" val="28699453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729A9280-7636-5167-E8FB-F421F8565182}"/>
              </a:ext>
            </a:extLst>
          </p:cNvPr>
          <p:cNvSpPr>
            <a:spLocks noGrp="1" noChangeArrowheads="1"/>
          </p:cNvSpPr>
          <p:nvPr>
            <p:ph type="dt" sz="half" idx="10"/>
          </p:nvPr>
        </p:nvSpPr>
        <p:spPr>
          <a:ln/>
        </p:spPr>
        <p:txBody>
          <a:bodyPr/>
          <a:lstStyle>
            <a:lvl1pPr>
              <a:defRPr/>
            </a:lvl1pPr>
          </a:lstStyle>
          <a:p>
            <a:pPr>
              <a:defRPr/>
            </a:pPr>
            <a:fld id="{9D8E0A66-68F3-41DA-BD8D-A1DBFD34DD09}" type="datetimeFigureOut">
              <a:rPr lang="sr-Latn-CS"/>
              <a:pPr>
                <a:defRPr/>
              </a:pPr>
              <a:t>5.4.2024.</a:t>
            </a:fld>
            <a:endParaRPr lang="sr-Latn-CS"/>
          </a:p>
        </p:txBody>
      </p:sp>
      <p:sp>
        <p:nvSpPr>
          <p:cNvPr id="4" name="Footer Placeholder 4">
            <a:extLst>
              <a:ext uri="{FF2B5EF4-FFF2-40B4-BE49-F238E27FC236}">
                <a16:creationId xmlns:a16="http://schemas.microsoft.com/office/drawing/2014/main" id="{17BB9A18-39B7-E00C-1128-19640E48CBF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33B1D5A9-B097-A632-E220-1D7CBD207232}"/>
              </a:ext>
            </a:extLst>
          </p:cNvPr>
          <p:cNvSpPr>
            <a:spLocks noGrp="1" noChangeArrowheads="1"/>
          </p:cNvSpPr>
          <p:nvPr>
            <p:ph type="sldNum" sz="quarter" idx="12"/>
          </p:nvPr>
        </p:nvSpPr>
        <p:spPr>
          <a:ln/>
        </p:spPr>
        <p:txBody>
          <a:bodyPr/>
          <a:lstStyle>
            <a:lvl1pPr>
              <a:defRPr/>
            </a:lvl1pPr>
          </a:lstStyle>
          <a:p>
            <a:pPr>
              <a:defRPr/>
            </a:pPr>
            <a:fld id="{91EA5093-202E-40D9-AD4E-C575100E74EE}" type="slidenum">
              <a:rPr lang="sr-Latn-CS" altLang="en-US"/>
              <a:pPr>
                <a:defRPr/>
              </a:pPr>
              <a:t>‹#›</a:t>
            </a:fld>
            <a:endParaRPr lang="sr-Latn-CS" altLang="en-US"/>
          </a:p>
        </p:txBody>
      </p:sp>
    </p:spTree>
    <p:extLst>
      <p:ext uri="{BB962C8B-B14F-4D97-AF65-F5344CB8AC3E}">
        <p14:creationId xmlns:p14="http://schemas.microsoft.com/office/powerpoint/2010/main" val="23385414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319D090-5FA8-17CF-C23B-94EC99BB107F}"/>
              </a:ext>
            </a:extLst>
          </p:cNvPr>
          <p:cNvSpPr>
            <a:spLocks noGrp="1" noChangeArrowheads="1"/>
          </p:cNvSpPr>
          <p:nvPr>
            <p:ph type="dt" sz="half" idx="10"/>
          </p:nvPr>
        </p:nvSpPr>
        <p:spPr>
          <a:ln/>
        </p:spPr>
        <p:txBody>
          <a:bodyPr/>
          <a:lstStyle>
            <a:lvl1pPr>
              <a:defRPr/>
            </a:lvl1pPr>
          </a:lstStyle>
          <a:p>
            <a:pPr>
              <a:defRPr/>
            </a:pPr>
            <a:fld id="{10950FD6-7A62-4247-9FED-C2C5D09AC6C6}" type="datetimeFigureOut">
              <a:rPr lang="sr-Latn-CS"/>
              <a:pPr>
                <a:defRPr/>
              </a:pPr>
              <a:t>5.4.2024.</a:t>
            </a:fld>
            <a:endParaRPr lang="sr-Latn-CS"/>
          </a:p>
        </p:txBody>
      </p:sp>
      <p:sp>
        <p:nvSpPr>
          <p:cNvPr id="3" name="Footer Placeholder 4">
            <a:extLst>
              <a:ext uri="{FF2B5EF4-FFF2-40B4-BE49-F238E27FC236}">
                <a16:creationId xmlns:a16="http://schemas.microsoft.com/office/drawing/2014/main" id="{3C952057-7771-CF30-BACA-525B5542EB1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41DA58BC-A780-3A7C-BCCB-1EF6E8DB0FEC}"/>
              </a:ext>
            </a:extLst>
          </p:cNvPr>
          <p:cNvSpPr>
            <a:spLocks noGrp="1" noChangeArrowheads="1"/>
          </p:cNvSpPr>
          <p:nvPr>
            <p:ph type="sldNum" sz="quarter" idx="12"/>
          </p:nvPr>
        </p:nvSpPr>
        <p:spPr>
          <a:ln/>
        </p:spPr>
        <p:txBody>
          <a:bodyPr/>
          <a:lstStyle>
            <a:lvl1pPr>
              <a:defRPr/>
            </a:lvl1pPr>
          </a:lstStyle>
          <a:p>
            <a:pPr>
              <a:defRPr/>
            </a:pPr>
            <a:fld id="{D7DDBD4E-861A-465A-878F-EFBC4B552EC4}" type="slidenum">
              <a:rPr lang="sr-Latn-CS" altLang="en-US"/>
              <a:pPr>
                <a:defRPr/>
              </a:pPr>
              <a:t>‹#›</a:t>
            </a:fld>
            <a:endParaRPr lang="sr-Latn-CS" altLang="en-US"/>
          </a:p>
        </p:txBody>
      </p:sp>
    </p:spTree>
    <p:extLst>
      <p:ext uri="{BB962C8B-B14F-4D97-AF65-F5344CB8AC3E}">
        <p14:creationId xmlns:p14="http://schemas.microsoft.com/office/powerpoint/2010/main" val="4151723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24">
            <a:extLst>
              <a:ext uri="{FF2B5EF4-FFF2-40B4-BE49-F238E27FC236}">
                <a16:creationId xmlns:a16="http://schemas.microsoft.com/office/drawing/2014/main" id="{00C60370-F6C9-F72F-EC60-C0660CCACE21}"/>
              </a:ext>
            </a:extLst>
          </p:cNvPr>
          <p:cNvSpPr>
            <a:spLocks noGrp="1" noChangeArrowheads="1"/>
          </p:cNvSpPr>
          <p:nvPr>
            <p:ph type="dt" sz="half" idx="10"/>
          </p:nvPr>
        </p:nvSpPr>
        <p:spPr>
          <a:ln/>
        </p:spPr>
        <p:txBody>
          <a:bodyPr/>
          <a:lstStyle>
            <a:lvl1pPr>
              <a:defRPr/>
            </a:lvl1pPr>
          </a:lstStyle>
          <a:p>
            <a:pPr>
              <a:defRPr/>
            </a:pPr>
            <a:fld id="{3DFA6408-8B0C-4F08-A72F-2FB34DDCC539}" type="datetimeFigureOut">
              <a:rPr lang="sr-Latn-CS"/>
              <a:pPr>
                <a:defRPr/>
              </a:pPr>
              <a:t>5.4.2024.</a:t>
            </a:fld>
            <a:endParaRPr lang="sr-Latn-CS"/>
          </a:p>
        </p:txBody>
      </p:sp>
      <p:sp>
        <p:nvSpPr>
          <p:cNvPr id="5" name="Footer Placeholder 17">
            <a:extLst>
              <a:ext uri="{FF2B5EF4-FFF2-40B4-BE49-F238E27FC236}">
                <a16:creationId xmlns:a16="http://schemas.microsoft.com/office/drawing/2014/main" id="{5DBC2EF7-F6FC-5B71-A9F9-A133DD76861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4">
            <a:extLst>
              <a:ext uri="{FF2B5EF4-FFF2-40B4-BE49-F238E27FC236}">
                <a16:creationId xmlns:a16="http://schemas.microsoft.com/office/drawing/2014/main" id="{5228F7F3-B4E1-D2DD-F664-D967C2EE4BFD}"/>
              </a:ext>
            </a:extLst>
          </p:cNvPr>
          <p:cNvSpPr>
            <a:spLocks noGrp="1" noChangeArrowheads="1"/>
          </p:cNvSpPr>
          <p:nvPr>
            <p:ph type="sldNum" sz="quarter" idx="12"/>
          </p:nvPr>
        </p:nvSpPr>
        <p:spPr>
          <a:ln/>
        </p:spPr>
        <p:txBody>
          <a:bodyPr/>
          <a:lstStyle>
            <a:lvl1pPr>
              <a:defRPr/>
            </a:lvl1pPr>
          </a:lstStyle>
          <a:p>
            <a:pPr>
              <a:defRPr/>
            </a:pPr>
            <a:fld id="{907583BE-78BD-404B-B302-B827C956E6A3}" type="slidenum">
              <a:rPr lang="sr-Latn-CS" altLang="en-US"/>
              <a:pPr>
                <a:defRPr/>
              </a:pPr>
              <a:t>‹#›</a:t>
            </a:fld>
            <a:endParaRPr lang="sr-Latn-CS" altLang="en-US"/>
          </a:p>
        </p:txBody>
      </p:sp>
    </p:spTree>
    <p:extLst>
      <p:ext uri="{BB962C8B-B14F-4D97-AF65-F5344CB8AC3E}">
        <p14:creationId xmlns:p14="http://schemas.microsoft.com/office/powerpoint/2010/main" val="15092807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DD12C1BF-42F4-B0C7-DDE9-28681A7D80F3}"/>
              </a:ext>
            </a:extLst>
          </p:cNvPr>
          <p:cNvSpPr>
            <a:spLocks noGrp="1" noChangeArrowheads="1"/>
          </p:cNvSpPr>
          <p:nvPr>
            <p:ph type="dt" sz="half" idx="10"/>
          </p:nvPr>
        </p:nvSpPr>
        <p:spPr>
          <a:ln/>
        </p:spPr>
        <p:txBody>
          <a:bodyPr/>
          <a:lstStyle>
            <a:lvl1pPr>
              <a:defRPr/>
            </a:lvl1pPr>
          </a:lstStyle>
          <a:p>
            <a:pPr>
              <a:defRPr/>
            </a:pPr>
            <a:fld id="{579F3D54-4592-4C92-9667-166A42E00F0F}" type="datetimeFigureOut">
              <a:rPr lang="sr-Latn-CS"/>
              <a:pPr>
                <a:defRPr/>
              </a:pPr>
              <a:t>5.4.2024.</a:t>
            </a:fld>
            <a:endParaRPr lang="sr-Latn-CS"/>
          </a:p>
        </p:txBody>
      </p:sp>
      <p:sp>
        <p:nvSpPr>
          <p:cNvPr id="6" name="Footer Placeholder 4">
            <a:extLst>
              <a:ext uri="{FF2B5EF4-FFF2-40B4-BE49-F238E27FC236}">
                <a16:creationId xmlns:a16="http://schemas.microsoft.com/office/drawing/2014/main" id="{B3088ECA-F899-2BC6-E4F9-8079E945E61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1FB399A2-76DB-E06A-C0FA-1BD7287CF992}"/>
              </a:ext>
            </a:extLst>
          </p:cNvPr>
          <p:cNvSpPr>
            <a:spLocks noGrp="1" noChangeArrowheads="1"/>
          </p:cNvSpPr>
          <p:nvPr>
            <p:ph type="sldNum" sz="quarter" idx="12"/>
          </p:nvPr>
        </p:nvSpPr>
        <p:spPr>
          <a:ln/>
        </p:spPr>
        <p:txBody>
          <a:bodyPr/>
          <a:lstStyle>
            <a:lvl1pPr>
              <a:defRPr/>
            </a:lvl1pPr>
          </a:lstStyle>
          <a:p>
            <a:pPr>
              <a:defRPr/>
            </a:pPr>
            <a:fld id="{B5F5435D-5EF1-4607-A505-880D0C827636}" type="slidenum">
              <a:rPr lang="sr-Latn-CS" altLang="en-US"/>
              <a:pPr>
                <a:defRPr/>
              </a:pPr>
              <a:t>‹#›</a:t>
            </a:fld>
            <a:endParaRPr lang="sr-Latn-CS" altLang="en-US"/>
          </a:p>
        </p:txBody>
      </p:sp>
    </p:spTree>
    <p:extLst>
      <p:ext uri="{BB962C8B-B14F-4D97-AF65-F5344CB8AC3E}">
        <p14:creationId xmlns:p14="http://schemas.microsoft.com/office/powerpoint/2010/main" val="41883802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C777C4E0-B2FC-1AB5-8A0D-43369EB11E6F}"/>
              </a:ext>
            </a:extLst>
          </p:cNvPr>
          <p:cNvSpPr>
            <a:spLocks noGrp="1" noChangeArrowheads="1"/>
          </p:cNvSpPr>
          <p:nvPr>
            <p:ph type="dt" sz="half" idx="10"/>
          </p:nvPr>
        </p:nvSpPr>
        <p:spPr>
          <a:ln/>
        </p:spPr>
        <p:txBody>
          <a:bodyPr/>
          <a:lstStyle>
            <a:lvl1pPr>
              <a:defRPr/>
            </a:lvl1pPr>
          </a:lstStyle>
          <a:p>
            <a:pPr>
              <a:defRPr/>
            </a:pPr>
            <a:fld id="{D6B813CA-C589-4C2D-80EB-2D8E747FD95B}" type="datetimeFigureOut">
              <a:rPr lang="sr-Latn-CS"/>
              <a:pPr>
                <a:defRPr/>
              </a:pPr>
              <a:t>5.4.2024.</a:t>
            </a:fld>
            <a:endParaRPr lang="sr-Latn-CS"/>
          </a:p>
        </p:txBody>
      </p:sp>
      <p:sp>
        <p:nvSpPr>
          <p:cNvPr id="6" name="Footer Placeholder 4">
            <a:extLst>
              <a:ext uri="{FF2B5EF4-FFF2-40B4-BE49-F238E27FC236}">
                <a16:creationId xmlns:a16="http://schemas.microsoft.com/office/drawing/2014/main" id="{F1D2E733-160D-F71E-7F9F-234DD7EC722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9D15131-A4FF-218A-8CE0-356639B7065B}"/>
              </a:ext>
            </a:extLst>
          </p:cNvPr>
          <p:cNvSpPr>
            <a:spLocks noGrp="1" noChangeArrowheads="1"/>
          </p:cNvSpPr>
          <p:nvPr>
            <p:ph type="sldNum" sz="quarter" idx="12"/>
          </p:nvPr>
        </p:nvSpPr>
        <p:spPr>
          <a:ln/>
        </p:spPr>
        <p:txBody>
          <a:bodyPr/>
          <a:lstStyle>
            <a:lvl1pPr>
              <a:defRPr/>
            </a:lvl1pPr>
          </a:lstStyle>
          <a:p>
            <a:pPr>
              <a:defRPr/>
            </a:pPr>
            <a:fld id="{ABDABCC5-B47D-470C-A5F5-82A4A07C1309}" type="slidenum">
              <a:rPr lang="sr-Latn-CS" altLang="en-US"/>
              <a:pPr>
                <a:defRPr/>
              </a:pPr>
              <a:t>‹#›</a:t>
            </a:fld>
            <a:endParaRPr lang="sr-Latn-CS" altLang="en-US"/>
          </a:p>
        </p:txBody>
      </p:sp>
    </p:spTree>
    <p:extLst>
      <p:ext uri="{BB962C8B-B14F-4D97-AF65-F5344CB8AC3E}">
        <p14:creationId xmlns:p14="http://schemas.microsoft.com/office/powerpoint/2010/main" val="9211710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C05557B-B2EF-9BFE-1EBE-CA162945DA71}"/>
              </a:ext>
            </a:extLst>
          </p:cNvPr>
          <p:cNvSpPr>
            <a:spLocks noGrp="1" noChangeArrowheads="1"/>
          </p:cNvSpPr>
          <p:nvPr>
            <p:ph type="dt" sz="half" idx="10"/>
          </p:nvPr>
        </p:nvSpPr>
        <p:spPr>
          <a:ln/>
        </p:spPr>
        <p:txBody>
          <a:bodyPr/>
          <a:lstStyle>
            <a:lvl1pPr>
              <a:defRPr/>
            </a:lvl1pPr>
          </a:lstStyle>
          <a:p>
            <a:pPr>
              <a:defRPr/>
            </a:pPr>
            <a:fld id="{204B484F-88FC-41BE-975C-976590CF5742}" type="datetimeFigureOut">
              <a:rPr lang="sr-Latn-CS"/>
              <a:pPr>
                <a:defRPr/>
              </a:pPr>
              <a:t>5.4.2024.</a:t>
            </a:fld>
            <a:endParaRPr lang="sr-Latn-CS"/>
          </a:p>
        </p:txBody>
      </p:sp>
      <p:sp>
        <p:nvSpPr>
          <p:cNvPr id="5" name="Footer Placeholder 4">
            <a:extLst>
              <a:ext uri="{FF2B5EF4-FFF2-40B4-BE49-F238E27FC236}">
                <a16:creationId xmlns:a16="http://schemas.microsoft.com/office/drawing/2014/main" id="{6C2B7D75-4489-2633-E7CF-8327B038C62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70DBE66F-F56A-51A4-0517-246301024A30}"/>
              </a:ext>
            </a:extLst>
          </p:cNvPr>
          <p:cNvSpPr>
            <a:spLocks noGrp="1" noChangeArrowheads="1"/>
          </p:cNvSpPr>
          <p:nvPr>
            <p:ph type="sldNum" sz="quarter" idx="12"/>
          </p:nvPr>
        </p:nvSpPr>
        <p:spPr>
          <a:ln/>
        </p:spPr>
        <p:txBody>
          <a:bodyPr/>
          <a:lstStyle>
            <a:lvl1pPr>
              <a:defRPr/>
            </a:lvl1pPr>
          </a:lstStyle>
          <a:p>
            <a:pPr>
              <a:defRPr/>
            </a:pPr>
            <a:fld id="{62FFA5C4-E351-4DCF-ABA6-72D19012A0BA}" type="slidenum">
              <a:rPr lang="sr-Latn-CS" altLang="en-US"/>
              <a:pPr>
                <a:defRPr/>
              </a:pPr>
              <a:t>‹#›</a:t>
            </a:fld>
            <a:endParaRPr lang="sr-Latn-CS" altLang="en-US"/>
          </a:p>
        </p:txBody>
      </p:sp>
    </p:spTree>
    <p:extLst>
      <p:ext uri="{BB962C8B-B14F-4D97-AF65-F5344CB8AC3E}">
        <p14:creationId xmlns:p14="http://schemas.microsoft.com/office/powerpoint/2010/main" val="1247672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2100" y="530225"/>
            <a:ext cx="2044700" cy="55070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03238" y="530225"/>
            <a:ext cx="5986462" cy="55070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857B8B8-B061-71F1-7D88-4ECFDE5E6436}"/>
              </a:ext>
            </a:extLst>
          </p:cNvPr>
          <p:cNvSpPr>
            <a:spLocks noGrp="1" noChangeArrowheads="1"/>
          </p:cNvSpPr>
          <p:nvPr>
            <p:ph type="dt" sz="half" idx="10"/>
          </p:nvPr>
        </p:nvSpPr>
        <p:spPr>
          <a:ln/>
        </p:spPr>
        <p:txBody>
          <a:bodyPr/>
          <a:lstStyle>
            <a:lvl1pPr>
              <a:defRPr/>
            </a:lvl1pPr>
          </a:lstStyle>
          <a:p>
            <a:pPr>
              <a:defRPr/>
            </a:pPr>
            <a:fld id="{BF64D40F-30A7-407A-AD8C-07DAAE320B79}" type="datetimeFigureOut">
              <a:rPr lang="sr-Latn-CS"/>
              <a:pPr>
                <a:defRPr/>
              </a:pPr>
              <a:t>5.4.2024.</a:t>
            </a:fld>
            <a:endParaRPr lang="sr-Latn-CS"/>
          </a:p>
        </p:txBody>
      </p:sp>
      <p:sp>
        <p:nvSpPr>
          <p:cNvPr id="5" name="Footer Placeholder 4">
            <a:extLst>
              <a:ext uri="{FF2B5EF4-FFF2-40B4-BE49-F238E27FC236}">
                <a16:creationId xmlns:a16="http://schemas.microsoft.com/office/drawing/2014/main" id="{F2CCCE71-D6BB-DE36-214F-BDABEC57CD4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EA08C7E-6C84-AB32-0579-4F9236D2A642}"/>
              </a:ext>
            </a:extLst>
          </p:cNvPr>
          <p:cNvSpPr>
            <a:spLocks noGrp="1" noChangeArrowheads="1"/>
          </p:cNvSpPr>
          <p:nvPr>
            <p:ph type="sldNum" sz="quarter" idx="12"/>
          </p:nvPr>
        </p:nvSpPr>
        <p:spPr>
          <a:ln/>
        </p:spPr>
        <p:txBody>
          <a:bodyPr/>
          <a:lstStyle>
            <a:lvl1pPr>
              <a:defRPr/>
            </a:lvl1pPr>
          </a:lstStyle>
          <a:p>
            <a:pPr>
              <a:defRPr/>
            </a:pPr>
            <a:fld id="{95D86FC0-79FC-45EF-BA65-B476C13A16B5}" type="slidenum">
              <a:rPr lang="sr-Latn-CS" altLang="en-US"/>
              <a:pPr>
                <a:defRPr/>
              </a:pPr>
              <a:t>‹#›</a:t>
            </a:fld>
            <a:endParaRPr lang="sr-Latn-CS" altLang="en-US"/>
          </a:p>
        </p:txBody>
      </p:sp>
    </p:spTree>
    <p:extLst>
      <p:ext uri="{BB962C8B-B14F-4D97-AF65-F5344CB8AC3E}">
        <p14:creationId xmlns:p14="http://schemas.microsoft.com/office/powerpoint/2010/main" val="9634874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1">
            <a:extLst>
              <a:ext uri="{FF2B5EF4-FFF2-40B4-BE49-F238E27FC236}">
                <a16:creationId xmlns:a16="http://schemas.microsoft.com/office/drawing/2014/main" id="{DD53539D-7911-2275-ACBF-D33281A37895}"/>
              </a:ext>
            </a:extLst>
          </p:cNvPr>
          <p:cNvSpPr>
            <a:spLocks noGrp="1" noChangeArrowheads="1"/>
          </p:cNvSpPr>
          <p:nvPr>
            <p:ph type="dt" sz="half" idx="10"/>
          </p:nvPr>
        </p:nvSpPr>
        <p:spPr>
          <a:ln/>
        </p:spPr>
        <p:txBody>
          <a:bodyPr/>
          <a:lstStyle>
            <a:lvl1pPr>
              <a:defRPr/>
            </a:lvl1pPr>
          </a:lstStyle>
          <a:p>
            <a:pPr>
              <a:defRPr/>
            </a:pPr>
            <a:fld id="{B05EB12C-6C06-4C88-B3AB-E9641E354EF1}" type="datetimeFigureOut">
              <a:rPr lang="sr-Latn-CS"/>
              <a:pPr>
                <a:defRPr/>
              </a:pPr>
              <a:t>5.4.2024.</a:t>
            </a:fld>
            <a:endParaRPr lang="sr-Latn-CS"/>
          </a:p>
        </p:txBody>
      </p:sp>
      <p:sp>
        <p:nvSpPr>
          <p:cNvPr id="5" name="Footer Placeholder 2">
            <a:extLst>
              <a:ext uri="{FF2B5EF4-FFF2-40B4-BE49-F238E27FC236}">
                <a16:creationId xmlns:a16="http://schemas.microsoft.com/office/drawing/2014/main" id="{632E2973-D96E-D75A-8BE8-EC94C8FE73D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E755085E-C96D-E610-BC68-F38BC1C4E538}"/>
              </a:ext>
            </a:extLst>
          </p:cNvPr>
          <p:cNvSpPr>
            <a:spLocks noGrp="1" noChangeArrowheads="1"/>
          </p:cNvSpPr>
          <p:nvPr>
            <p:ph type="sldNum" sz="quarter" idx="12"/>
          </p:nvPr>
        </p:nvSpPr>
        <p:spPr>
          <a:ln/>
        </p:spPr>
        <p:txBody>
          <a:bodyPr/>
          <a:lstStyle>
            <a:lvl1pPr>
              <a:defRPr/>
            </a:lvl1pPr>
          </a:lstStyle>
          <a:p>
            <a:pPr>
              <a:defRPr/>
            </a:pPr>
            <a:fld id="{0FBA13C5-4A42-4A73-BE9C-6748C3DAB5F5}" type="slidenum">
              <a:rPr lang="sr-Latn-CS" altLang="en-US"/>
              <a:pPr>
                <a:defRPr/>
              </a:pPr>
              <a:t>‹#›</a:t>
            </a:fld>
            <a:endParaRPr lang="sr-Latn-CS" altLang="en-US"/>
          </a:p>
        </p:txBody>
      </p:sp>
    </p:spTree>
    <p:extLst>
      <p:ext uri="{BB962C8B-B14F-4D97-AF65-F5344CB8AC3E}">
        <p14:creationId xmlns:p14="http://schemas.microsoft.com/office/powerpoint/2010/main" val="5386504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1">
            <a:extLst>
              <a:ext uri="{FF2B5EF4-FFF2-40B4-BE49-F238E27FC236}">
                <a16:creationId xmlns:a16="http://schemas.microsoft.com/office/drawing/2014/main" id="{3A8282B0-99A4-E3D2-1A8A-18A70E6DDA45}"/>
              </a:ext>
            </a:extLst>
          </p:cNvPr>
          <p:cNvSpPr>
            <a:spLocks noGrp="1" noChangeArrowheads="1"/>
          </p:cNvSpPr>
          <p:nvPr>
            <p:ph type="dt" sz="half" idx="10"/>
          </p:nvPr>
        </p:nvSpPr>
        <p:spPr>
          <a:ln/>
        </p:spPr>
        <p:txBody>
          <a:bodyPr/>
          <a:lstStyle>
            <a:lvl1pPr>
              <a:defRPr/>
            </a:lvl1pPr>
          </a:lstStyle>
          <a:p>
            <a:pPr>
              <a:defRPr/>
            </a:pPr>
            <a:fld id="{0E16A703-0F5B-4CCB-92B2-F9545188EB49}" type="datetimeFigureOut">
              <a:rPr lang="sr-Latn-CS"/>
              <a:pPr>
                <a:defRPr/>
              </a:pPr>
              <a:t>5.4.2024.</a:t>
            </a:fld>
            <a:endParaRPr lang="sr-Latn-CS"/>
          </a:p>
        </p:txBody>
      </p:sp>
      <p:sp>
        <p:nvSpPr>
          <p:cNvPr id="5" name="Footer Placeholder 2">
            <a:extLst>
              <a:ext uri="{FF2B5EF4-FFF2-40B4-BE49-F238E27FC236}">
                <a16:creationId xmlns:a16="http://schemas.microsoft.com/office/drawing/2014/main" id="{2F2AEB18-1405-2E0B-17C1-F2B1381D4E5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BA3C0FCF-D7F3-73E4-18B0-91EF98C7F8A7}"/>
              </a:ext>
            </a:extLst>
          </p:cNvPr>
          <p:cNvSpPr>
            <a:spLocks noGrp="1" noChangeArrowheads="1"/>
          </p:cNvSpPr>
          <p:nvPr>
            <p:ph type="sldNum" sz="quarter" idx="12"/>
          </p:nvPr>
        </p:nvSpPr>
        <p:spPr>
          <a:ln/>
        </p:spPr>
        <p:txBody>
          <a:bodyPr/>
          <a:lstStyle>
            <a:lvl1pPr>
              <a:defRPr/>
            </a:lvl1pPr>
          </a:lstStyle>
          <a:p>
            <a:pPr>
              <a:defRPr/>
            </a:pPr>
            <a:fld id="{F99CFBAE-A82C-4FE5-9F50-BD32517F1899}" type="slidenum">
              <a:rPr lang="sr-Latn-CS" altLang="en-US"/>
              <a:pPr>
                <a:defRPr/>
              </a:pPr>
              <a:t>‹#›</a:t>
            </a:fld>
            <a:endParaRPr lang="sr-Latn-CS" altLang="en-US"/>
          </a:p>
        </p:txBody>
      </p:sp>
    </p:spTree>
    <p:extLst>
      <p:ext uri="{BB962C8B-B14F-4D97-AF65-F5344CB8AC3E}">
        <p14:creationId xmlns:p14="http://schemas.microsoft.com/office/powerpoint/2010/main" val="15383275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1">
            <a:extLst>
              <a:ext uri="{FF2B5EF4-FFF2-40B4-BE49-F238E27FC236}">
                <a16:creationId xmlns:a16="http://schemas.microsoft.com/office/drawing/2014/main" id="{3858F457-B716-5CC2-D7A4-994109B399AE}"/>
              </a:ext>
            </a:extLst>
          </p:cNvPr>
          <p:cNvSpPr>
            <a:spLocks noGrp="1" noChangeArrowheads="1"/>
          </p:cNvSpPr>
          <p:nvPr>
            <p:ph type="dt" sz="half" idx="10"/>
          </p:nvPr>
        </p:nvSpPr>
        <p:spPr>
          <a:ln/>
        </p:spPr>
        <p:txBody>
          <a:bodyPr/>
          <a:lstStyle>
            <a:lvl1pPr>
              <a:defRPr/>
            </a:lvl1pPr>
          </a:lstStyle>
          <a:p>
            <a:pPr>
              <a:defRPr/>
            </a:pPr>
            <a:fld id="{2F052054-39A2-44AC-AF0C-BBCFF3FBE8EA}" type="datetimeFigureOut">
              <a:rPr lang="sr-Latn-CS"/>
              <a:pPr>
                <a:defRPr/>
              </a:pPr>
              <a:t>5.4.2024.</a:t>
            </a:fld>
            <a:endParaRPr lang="sr-Latn-CS"/>
          </a:p>
        </p:txBody>
      </p:sp>
      <p:sp>
        <p:nvSpPr>
          <p:cNvPr id="5" name="Footer Placeholder 2">
            <a:extLst>
              <a:ext uri="{FF2B5EF4-FFF2-40B4-BE49-F238E27FC236}">
                <a16:creationId xmlns:a16="http://schemas.microsoft.com/office/drawing/2014/main" id="{077D603C-9AA1-B26B-3E70-B771AA909B8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44145DCE-8158-E1FB-26A2-D83B40BED35F}"/>
              </a:ext>
            </a:extLst>
          </p:cNvPr>
          <p:cNvSpPr>
            <a:spLocks noGrp="1" noChangeArrowheads="1"/>
          </p:cNvSpPr>
          <p:nvPr>
            <p:ph type="sldNum" sz="quarter" idx="12"/>
          </p:nvPr>
        </p:nvSpPr>
        <p:spPr>
          <a:ln/>
        </p:spPr>
        <p:txBody>
          <a:bodyPr/>
          <a:lstStyle>
            <a:lvl1pPr>
              <a:defRPr/>
            </a:lvl1pPr>
          </a:lstStyle>
          <a:p>
            <a:pPr>
              <a:defRPr/>
            </a:pPr>
            <a:fld id="{3DA8CBFF-7037-4CDD-8FCD-55CDC57CB24B}" type="slidenum">
              <a:rPr lang="sr-Latn-CS" altLang="en-US"/>
              <a:pPr>
                <a:defRPr/>
              </a:pPr>
              <a:t>‹#›</a:t>
            </a:fld>
            <a:endParaRPr lang="sr-Latn-CS" altLang="en-US"/>
          </a:p>
        </p:txBody>
      </p:sp>
    </p:spTree>
    <p:extLst>
      <p:ext uri="{BB962C8B-B14F-4D97-AF65-F5344CB8AC3E}">
        <p14:creationId xmlns:p14="http://schemas.microsoft.com/office/powerpoint/2010/main" val="392699740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03238" y="530225"/>
            <a:ext cx="4014787"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70425" y="530225"/>
            <a:ext cx="4016375"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1">
            <a:extLst>
              <a:ext uri="{FF2B5EF4-FFF2-40B4-BE49-F238E27FC236}">
                <a16:creationId xmlns:a16="http://schemas.microsoft.com/office/drawing/2014/main" id="{93B0C9CA-425D-5DFF-A478-5105F6D7C7BC}"/>
              </a:ext>
            </a:extLst>
          </p:cNvPr>
          <p:cNvSpPr>
            <a:spLocks noGrp="1" noChangeArrowheads="1"/>
          </p:cNvSpPr>
          <p:nvPr>
            <p:ph type="dt" sz="half" idx="10"/>
          </p:nvPr>
        </p:nvSpPr>
        <p:spPr>
          <a:ln/>
        </p:spPr>
        <p:txBody>
          <a:bodyPr/>
          <a:lstStyle>
            <a:lvl1pPr>
              <a:defRPr/>
            </a:lvl1pPr>
          </a:lstStyle>
          <a:p>
            <a:pPr>
              <a:defRPr/>
            </a:pPr>
            <a:fld id="{6205CF3F-8EA4-4341-B2BC-4AFF430C4C10}" type="datetimeFigureOut">
              <a:rPr lang="sr-Latn-CS"/>
              <a:pPr>
                <a:defRPr/>
              </a:pPr>
              <a:t>5.4.2024.</a:t>
            </a:fld>
            <a:endParaRPr lang="sr-Latn-CS"/>
          </a:p>
        </p:txBody>
      </p:sp>
      <p:sp>
        <p:nvSpPr>
          <p:cNvPr id="6" name="Footer Placeholder 2">
            <a:extLst>
              <a:ext uri="{FF2B5EF4-FFF2-40B4-BE49-F238E27FC236}">
                <a16:creationId xmlns:a16="http://schemas.microsoft.com/office/drawing/2014/main" id="{79513BD2-D158-DDE9-4D44-0751DB372CD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4BA015DF-79F7-E2EE-F392-70C9DDF8FA7F}"/>
              </a:ext>
            </a:extLst>
          </p:cNvPr>
          <p:cNvSpPr>
            <a:spLocks noGrp="1" noChangeArrowheads="1"/>
          </p:cNvSpPr>
          <p:nvPr>
            <p:ph type="sldNum" sz="quarter" idx="12"/>
          </p:nvPr>
        </p:nvSpPr>
        <p:spPr>
          <a:ln/>
        </p:spPr>
        <p:txBody>
          <a:bodyPr/>
          <a:lstStyle>
            <a:lvl1pPr>
              <a:defRPr/>
            </a:lvl1pPr>
          </a:lstStyle>
          <a:p>
            <a:pPr>
              <a:defRPr/>
            </a:pPr>
            <a:fld id="{A3BC2C38-0D34-41ED-934D-D9969DF878AE}" type="slidenum">
              <a:rPr lang="sr-Latn-CS" altLang="en-US"/>
              <a:pPr>
                <a:defRPr/>
              </a:pPr>
              <a:t>‹#›</a:t>
            </a:fld>
            <a:endParaRPr lang="sr-Latn-CS" altLang="en-US"/>
          </a:p>
        </p:txBody>
      </p:sp>
    </p:spTree>
    <p:extLst>
      <p:ext uri="{BB962C8B-B14F-4D97-AF65-F5344CB8AC3E}">
        <p14:creationId xmlns:p14="http://schemas.microsoft.com/office/powerpoint/2010/main" val="220862425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1">
            <a:extLst>
              <a:ext uri="{FF2B5EF4-FFF2-40B4-BE49-F238E27FC236}">
                <a16:creationId xmlns:a16="http://schemas.microsoft.com/office/drawing/2014/main" id="{6281CB18-BA63-9593-B5BC-4F07523E117D}"/>
              </a:ext>
            </a:extLst>
          </p:cNvPr>
          <p:cNvSpPr>
            <a:spLocks noGrp="1" noChangeArrowheads="1"/>
          </p:cNvSpPr>
          <p:nvPr>
            <p:ph type="dt" sz="half" idx="10"/>
          </p:nvPr>
        </p:nvSpPr>
        <p:spPr>
          <a:ln/>
        </p:spPr>
        <p:txBody>
          <a:bodyPr/>
          <a:lstStyle>
            <a:lvl1pPr>
              <a:defRPr/>
            </a:lvl1pPr>
          </a:lstStyle>
          <a:p>
            <a:pPr>
              <a:defRPr/>
            </a:pPr>
            <a:fld id="{143E12EB-21D8-4E61-AC2E-0E204F388CA0}" type="datetimeFigureOut">
              <a:rPr lang="sr-Latn-CS"/>
              <a:pPr>
                <a:defRPr/>
              </a:pPr>
              <a:t>5.4.2024.</a:t>
            </a:fld>
            <a:endParaRPr lang="sr-Latn-CS"/>
          </a:p>
        </p:txBody>
      </p:sp>
      <p:sp>
        <p:nvSpPr>
          <p:cNvPr id="8" name="Footer Placeholder 2">
            <a:extLst>
              <a:ext uri="{FF2B5EF4-FFF2-40B4-BE49-F238E27FC236}">
                <a16:creationId xmlns:a16="http://schemas.microsoft.com/office/drawing/2014/main" id="{A976B468-DF02-6652-BD19-407B16C812A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Slide Number Placeholder 3">
            <a:extLst>
              <a:ext uri="{FF2B5EF4-FFF2-40B4-BE49-F238E27FC236}">
                <a16:creationId xmlns:a16="http://schemas.microsoft.com/office/drawing/2014/main" id="{9B886BE8-6753-8AAE-010F-BC2C3B600817}"/>
              </a:ext>
            </a:extLst>
          </p:cNvPr>
          <p:cNvSpPr>
            <a:spLocks noGrp="1" noChangeArrowheads="1"/>
          </p:cNvSpPr>
          <p:nvPr>
            <p:ph type="sldNum" sz="quarter" idx="12"/>
          </p:nvPr>
        </p:nvSpPr>
        <p:spPr>
          <a:ln/>
        </p:spPr>
        <p:txBody>
          <a:bodyPr/>
          <a:lstStyle>
            <a:lvl1pPr>
              <a:defRPr/>
            </a:lvl1pPr>
          </a:lstStyle>
          <a:p>
            <a:pPr>
              <a:defRPr/>
            </a:pPr>
            <a:fld id="{32B57BFF-E768-49B4-9FB8-C8E70FC3C4BF}" type="slidenum">
              <a:rPr lang="sr-Latn-CS" altLang="en-US"/>
              <a:pPr>
                <a:defRPr/>
              </a:pPr>
              <a:t>‹#›</a:t>
            </a:fld>
            <a:endParaRPr lang="sr-Latn-CS" altLang="en-US"/>
          </a:p>
        </p:txBody>
      </p:sp>
    </p:spTree>
    <p:extLst>
      <p:ext uri="{BB962C8B-B14F-4D97-AF65-F5344CB8AC3E}">
        <p14:creationId xmlns:p14="http://schemas.microsoft.com/office/powerpoint/2010/main" val="26709084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1">
            <a:extLst>
              <a:ext uri="{FF2B5EF4-FFF2-40B4-BE49-F238E27FC236}">
                <a16:creationId xmlns:a16="http://schemas.microsoft.com/office/drawing/2014/main" id="{6799E129-5EF6-CFF9-C7BB-6F2E67333E12}"/>
              </a:ext>
            </a:extLst>
          </p:cNvPr>
          <p:cNvSpPr>
            <a:spLocks noGrp="1" noChangeArrowheads="1"/>
          </p:cNvSpPr>
          <p:nvPr>
            <p:ph type="dt" sz="half" idx="10"/>
          </p:nvPr>
        </p:nvSpPr>
        <p:spPr>
          <a:ln/>
        </p:spPr>
        <p:txBody>
          <a:bodyPr/>
          <a:lstStyle>
            <a:lvl1pPr>
              <a:defRPr/>
            </a:lvl1pPr>
          </a:lstStyle>
          <a:p>
            <a:pPr>
              <a:defRPr/>
            </a:pPr>
            <a:fld id="{E8A38936-DF02-464B-B5C2-0030521CFCF4}" type="datetimeFigureOut">
              <a:rPr lang="sr-Latn-CS"/>
              <a:pPr>
                <a:defRPr/>
              </a:pPr>
              <a:t>5.4.2024.</a:t>
            </a:fld>
            <a:endParaRPr lang="sr-Latn-CS"/>
          </a:p>
        </p:txBody>
      </p:sp>
      <p:sp>
        <p:nvSpPr>
          <p:cNvPr id="4" name="Footer Placeholder 2">
            <a:extLst>
              <a:ext uri="{FF2B5EF4-FFF2-40B4-BE49-F238E27FC236}">
                <a16:creationId xmlns:a16="http://schemas.microsoft.com/office/drawing/2014/main" id="{92F3683A-81BD-37AC-F5E8-84EDD1D410C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AC2D68F1-998F-E7C9-AB09-A1CE397E1693}"/>
              </a:ext>
            </a:extLst>
          </p:cNvPr>
          <p:cNvSpPr>
            <a:spLocks noGrp="1" noChangeArrowheads="1"/>
          </p:cNvSpPr>
          <p:nvPr>
            <p:ph type="sldNum" sz="quarter" idx="12"/>
          </p:nvPr>
        </p:nvSpPr>
        <p:spPr>
          <a:ln/>
        </p:spPr>
        <p:txBody>
          <a:bodyPr/>
          <a:lstStyle>
            <a:lvl1pPr>
              <a:defRPr/>
            </a:lvl1pPr>
          </a:lstStyle>
          <a:p>
            <a:pPr>
              <a:defRPr/>
            </a:pPr>
            <a:fld id="{9AD47374-148F-448E-AF11-7C22901038BC}" type="slidenum">
              <a:rPr lang="sr-Latn-CS" altLang="en-US"/>
              <a:pPr>
                <a:defRPr/>
              </a:pPr>
              <a:t>‹#›</a:t>
            </a:fld>
            <a:endParaRPr lang="sr-Latn-CS" altLang="en-US"/>
          </a:p>
        </p:txBody>
      </p:sp>
    </p:spTree>
    <p:extLst>
      <p:ext uri="{BB962C8B-B14F-4D97-AF65-F5344CB8AC3E}">
        <p14:creationId xmlns:p14="http://schemas.microsoft.com/office/powerpoint/2010/main" val="1606487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03238" y="530225"/>
            <a:ext cx="4014787"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70425" y="530225"/>
            <a:ext cx="4016375"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24">
            <a:extLst>
              <a:ext uri="{FF2B5EF4-FFF2-40B4-BE49-F238E27FC236}">
                <a16:creationId xmlns:a16="http://schemas.microsoft.com/office/drawing/2014/main" id="{08CF70BA-16C7-F8D7-CD11-8DB2287EF30F}"/>
              </a:ext>
            </a:extLst>
          </p:cNvPr>
          <p:cNvSpPr>
            <a:spLocks noGrp="1" noChangeArrowheads="1"/>
          </p:cNvSpPr>
          <p:nvPr>
            <p:ph type="dt" sz="half" idx="10"/>
          </p:nvPr>
        </p:nvSpPr>
        <p:spPr>
          <a:ln/>
        </p:spPr>
        <p:txBody>
          <a:bodyPr/>
          <a:lstStyle>
            <a:lvl1pPr>
              <a:defRPr/>
            </a:lvl1pPr>
          </a:lstStyle>
          <a:p>
            <a:pPr>
              <a:defRPr/>
            </a:pPr>
            <a:fld id="{5924CD98-0ADB-4B17-9087-5E1105464E55}" type="datetimeFigureOut">
              <a:rPr lang="sr-Latn-CS"/>
              <a:pPr>
                <a:defRPr/>
              </a:pPr>
              <a:t>5.4.2024.</a:t>
            </a:fld>
            <a:endParaRPr lang="sr-Latn-CS"/>
          </a:p>
        </p:txBody>
      </p:sp>
      <p:sp>
        <p:nvSpPr>
          <p:cNvPr id="6" name="Footer Placeholder 17">
            <a:extLst>
              <a:ext uri="{FF2B5EF4-FFF2-40B4-BE49-F238E27FC236}">
                <a16:creationId xmlns:a16="http://schemas.microsoft.com/office/drawing/2014/main" id="{F30DE8C5-A6BF-DF1B-84DF-C61E39D6740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4">
            <a:extLst>
              <a:ext uri="{FF2B5EF4-FFF2-40B4-BE49-F238E27FC236}">
                <a16:creationId xmlns:a16="http://schemas.microsoft.com/office/drawing/2014/main" id="{AF4A61EC-A9A7-C2EA-BC0E-19874A80CCFE}"/>
              </a:ext>
            </a:extLst>
          </p:cNvPr>
          <p:cNvSpPr>
            <a:spLocks noGrp="1" noChangeArrowheads="1"/>
          </p:cNvSpPr>
          <p:nvPr>
            <p:ph type="sldNum" sz="quarter" idx="12"/>
          </p:nvPr>
        </p:nvSpPr>
        <p:spPr>
          <a:ln/>
        </p:spPr>
        <p:txBody>
          <a:bodyPr/>
          <a:lstStyle>
            <a:lvl1pPr>
              <a:defRPr/>
            </a:lvl1pPr>
          </a:lstStyle>
          <a:p>
            <a:pPr>
              <a:defRPr/>
            </a:pPr>
            <a:fld id="{BC54FADB-1BC9-4A93-A771-FC2A92D9C232}" type="slidenum">
              <a:rPr lang="sr-Latn-CS" altLang="en-US"/>
              <a:pPr>
                <a:defRPr/>
              </a:pPr>
              <a:t>‹#›</a:t>
            </a:fld>
            <a:endParaRPr lang="sr-Latn-CS" altLang="en-US"/>
          </a:p>
        </p:txBody>
      </p:sp>
    </p:spTree>
    <p:extLst>
      <p:ext uri="{BB962C8B-B14F-4D97-AF65-F5344CB8AC3E}">
        <p14:creationId xmlns:p14="http://schemas.microsoft.com/office/powerpoint/2010/main" val="195375547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F9E45F4-4239-625D-BD80-33359B76BE34}"/>
              </a:ext>
            </a:extLst>
          </p:cNvPr>
          <p:cNvSpPr>
            <a:spLocks noGrp="1" noChangeArrowheads="1"/>
          </p:cNvSpPr>
          <p:nvPr>
            <p:ph type="dt" sz="half" idx="10"/>
          </p:nvPr>
        </p:nvSpPr>
        <p:spPr>
          <a:ln/>
        </p:spPr>
        <p:txBody>
          <a:bodyPr/>
          <a:lstStyle>
            <a:lvl1pPr>
              <a:defRPr/>
            </a:lvl1pPr>
          </a:lstStyle>
          <a:p>
            <a:pPr>
              <a:defRPr/>
            </a:pPr>
            <a:fld id="{26B12771-CAB9-4E21-A328-A553C1085EA6}" type="datetimeFigureOut">
              <a:rPr lang="sr-Latn-CS"/>
              <a:pPr>
                <a:defRPr/>
              </a:pPr>
              <a:t>5.4.2024.</a:t>
            </a:fld>
            <a:endParaRPr lang="sr-Latn-CS"/>
          </a:p>
        </p:txBody>
      </p:sp>
      <p:sp>
        <p:nvSpPr>
          <p:cNvPr id="3" name="Footer Placeholder 2">
            <a:extLst>
              <a:ext uri="{FF2B5EF4-FFF2-40B4-BE49-F238E27FC236}">
                <a16:creationId xmlns:a16="http://schemas.microsoft.com/office/drawing/2014/main" id="{8234426E-5C8C-1E71-E02B-9E1704BA47F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F67FFCE6-2F04-0F91-EC92-ED620CF58976}"/>
              </a:ext>
            </a:extLst>
          </p:cNvPr>
          <p:cNvSpPr>
            <a:spLocks noGrp="1" noChangeArrowheads="1"/>
          </p:cNvSpPr>
          <p:nvPr>
            <p:ph type="sldNum" sz="quarter" idx="12"/>
          </p:nvPr>
        </p:nvSpPr>
        <p:spPr>
          <a:ln/>
        </p:spPr>
        <p:txBody>
          <a:bodyPr/>
          <a:lstStyle>
            <a:lvl1pPr>
              <a:defRPr/>
            </a:lvl1pPr>
          </a:lstStyle>
          <a:p>
            <a:pPr>
              <a:defRPr/>
            </a:pPr>
            <a:fld id="{89D7ED2C-92D1-4C1D-98FD-6DC46BF2C779}" type="slidenum">
              <a:rPr lang="sr-Latn-CS" altLang="en-US"/>
              <a:pPr>
                <a:defRPr/>
              </a:pPr>
              <a:t>‹#›</a:t>
            </a:fld>
            <a:endParaRPr lang="sr-Latn-CS" altLang="en-US"/>
          </a:p>
        </p:txBody>
      </p:sp>
    </p:spTree>
    <p:extLst>
      <p:ext uri="{BB962C8B-B14F-4D97-AF65-F5344CB8AC3E}">
        <p14:creationId xmlns:p14="http://schemas.microsoft.com/office/powerpoint/2010/main" val="298273606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1">
            <a:extLst>
              <a:ext uri="{FF2B5EF4-FFF2-40B4-BE49-F238E27FC236}">
                <a16:creationId xmlns:a16="http://schemas.microsoft.com/office/drawing/2014/main" id="{664AC24A-32D9-B00D-43E1-B940123F31A6}"/>
              </a:ext>
            </a:extLst>
          </p:cNvPr>
          <p:cNvSpPr>
            <a:spLocks noGrp="1" noChangeArrowheads="1"/>
          </p:cNvSpPr>
          <p:nvPr>
            <p:ph type="dt" sz="half" idx="10"/>
          </p:nvPr>
        </p:nvSpPr>
        <p:spPr>
          <a:ln/>
        </p:spPr>
        <p:txBody>
          <a:bodyPr/>
          <a:lstStyle>
            <a:lvl1pPr>
              <a:defRPr/>
            </a:lvl1pPr>
          </a:lstStyle>
          <a:p>
            <a:pPr>
              <a:defRPr/>
            </a:pPr>
            <a:fld id="{2D96D37E-3856-43BB-958E-24987B9A1B4E}" type="datetimeFigureOut">
              <a:rPr lang="sr-Latn-CS"/>
              <a:pPr>
                <a:defRPr/>
              </a:pPr>
              <a:t>5.4.2024.</a:t>
            </a:fld>
            <a:endParaRPr lang="sr-Latn-CS"/>
          </a:p>
        </p:txBody>
      </p:sp>
      <p:sp>
        <p:nvSpPr>
          <p:cNvPr id="6" name="Footer Placeholder 2">
            <a:extLst>
              <a:ext uri="{FF2B5EF4-FFF2-40B4-BE49-F238E27FC236}">
                <a16:creationId xmlns:a16="http://schemas.microsoft.com/office/drawing/2014/main" id="{64DBB4FB-4C03-03B2-B52B-AB67FF62255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AC3ADBC4-1AA6-BA03-A807-EF00DBDD824F}"/>
              </a:ext>
            </a:extLst>
          </p:cNvPr>
          <p:cNvSpPr>
            <a:spLocks noGrp="1" noChangeArrowheads="1"/>
          </p:cNvSpPr>
          <p:nvPr>
            <p:ph type="sldNum" sz="quarter" idx="12"/>
          </p:nvPr>
        </p:nvSpPr>
        <p:spPr>
          <a:ln/>
        </p:spPr>
        <p:txBody>
          <a:bodyPr/>
          <a:lstStyle>
            <a:lvl1pPr>
              <a:defRPr/>
            </a:lvl1pPr>
          </a:lstStyle>
          <a:p>
            <a:pPr>
              <a:defRPr/>
            </a:pPr>
            <a:fld id="{42610E92-1C5C-4D63-8343-08C21231208A}" type="slidenum">
              <a:rPr lang="sr-Latn-CS" altLang="en-US"/>
              <a:pPr>
                <a:defRPr/>
              </a:pPr>
              <a:t>‹#›</a:t>
            </a:fld>
            <a:endParaRPr lang="sr-Latn-CS" altLang="en-US"/>
          </a:p>
        </p:txBody>
      </p:sp>
    </p:spTree>
    <p:extLst>
      <p:ext uri="{BB962C8B-B14F-4D97-AF65-F5344CB8AC3E}">
        <p14:creationId xmlns:p14="http://schemas.microsoft.com/office/powerpoint/2010/main" val="87675121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1">
            <a:extLst>
              <a:ext uri="{FF2B5EF4-FFF2-40B4-BE49-F238E27FC236}">
                <a16:creationId xmlns:a16="http://schemas.microsoft.com/office/drawing/2014/main" id="{9D036397-973D-3228-DC1A-D817DC6AC4E8}"/>
              </a:ext>
            </a:extLst>
          </p:cNvPr>
          <p:cNvSpPr>
            <a:spLocks noGrp="1" noChangeArrowheads="1"/>
          </p:cNvSpPr>
          <p:nvPr>
            <p:ph type="dt" sz="half" idx="10"/>
          </p:nvPr>
        </p:nvSpPr>
        <p:spPr>
          <a:ln/>
        </p:spPr>
        <p:txBody>
          <a:bodyPr/>
          <a:lstStyle>
            <a:lvl1pPr>
              <a:defRPr/>
            </a:lvl1pPr>
          </a:lstStyle>
          <a:p>
            <a:pPr>
              <a:defRPr/>
            </a:pPr>
            <a:fld id="{A02EAE2C-D987-4EC1-8278-3247454978CB}" type="datetimeFigureOut">
              <a:rPr lang="sr-Latn-CS"/>
              <a:pPr>
                <a:defRPr/>
              </a:pPr>
              <a:t>5.4.2024.</a:t>
            </a:fld>
            <a:endParaRPr lang="sr-Latn-CS"/>
          </a:p>
        </p:txBody>
      </p:sp>
      <p:sp>
        <p:nvSpPr>
          <p:cNvPr id="6" name="Footer Placeholder 2">
            <a:extLst>
              <a:ext uri="{FF2B5EF4-FFF2-40B4-BE49-F238E27FC236}">
                <a16:creationId xmlns:a16="http://schemas.microsoft.com/office/drawing/2014/main" id="{CFDB996D-68D5-48A9-8FE6-09B73311C40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45FC3924-A1A9-53EB-3855-FCB945C7D663}"/>
              </a:ext>
            </a:extLst>
          </p:cNvPr>
          <p:cNvSpPr>
            <a:spLocks noGrp="1" noChangeArrowheads="1"/>
          </p:cNvSpPr>
          <p:nvPr>
            <p:ph type="sldNum" sz="quarter" idx="12"/>
          </p:nvPr>
        </p:nvSpPr>
        <p:spPr>
          <a:ln/>
        </p:spPr>
        <p:txBody>
          <a:bodyPr/>
          <a:lstStyle>
            <a:lvl1pPr>
              <a:defRPr/>
            </a:lvl1pPr>
          </a:lstStyle>
          <a:p>
            <a:pPr>
              <a:defRPr/>
            </a:pPr>
            <a:fld id="{F4773AE8-F784-4A57-924B-1D979AB0723C}" type="slidenum">
              <a:rPr lang="sr-Latn-CS" altLang="en-US"/>
              <a:pPr>
                <a:defRPr/>
              </a:pPr>
              <a:t>‹#›</a:t>
            </a:fld>
            <a:endParaRPr lang="sr-Latn-CS" altLang="en-US"/>
          </a:p>
        </p:txBody>
      </p:sp>
    </p:spTree>
    <p:extLst>
      <p:ext uri="{BB962C8B-B14F-4D97-AF65-F5344CB8AC3E}">
        <p14:creationId xmlns:p14="http://schemas.microsoft.com/office/powerpoint/2010/main" val="29919761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1">
            <a:extLst>
              <a:ext uri="{FF2B5EF4-FFF2-40B4-BE49-F238E27FC236}">
                <a16:creationId xmlns:a16="http://schemas.microsoft.com/office/drawing/2014/main" id="{CCC7A274-6CBF-F934-2B21-DF0F4079675B}"/>
              </a:ext>
            </a:extLst>
          </p:cNvPr>
          <p:cNvSpPr>
            <a:spLocks noGrp="1" noChangeArrowheads="1"/>
          </p:cNvSpPr>
          <p:nvPr>
            <p:ph type="dt" sz="half" idx="10"/>
          </p:nvPr>
        </p:nvSpPr>
        <p:spPr>
          <a:ln/>
        </p:spPr>
        <p:txBody>
          <a:bodyPr/>
          <a:lstStyle>
            <a:lvl1pPr>
              <a:defRPr/>
            </a:lvl1pPr>
          </a:lstStyle>
          <a:p>
            <a:pPr>
              <a:defRPr/>
            </a:pPr>
            <a:fld id="{49267BCD-D5C9-48D1-872F-8BF1A3C2D736}" type="datetimeFigureOut">
              <a:rPr lang="sr-Latn-CS"/>
              <a:pPr>
                <a:defRPr/>
              </a:pPr>
              <a:t>5.4.2024.</a:t>
            </a:fld>
            <a:endParaRPr lang="sr-Latn-CS"/>
          </a:p>
        </p:txBody>
      </p:sp>
      <p:sp>
        <p:nvSpPr>
          <p:cNvPr id="5" name="Footer Placeholder 2">
            <a:extLst>
              <a:ext uri="{FF2B5EF4-FFF2-40B4-BE49-F238E27FC236}">
                <a16:creationId xmlns:a16="http://schemas.microsoft.com/office/drawing/2014/main" id="{376C6EBC-228A-845B-782D-08A3DD9B091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AC18FEEB-FF5E-C959-E9F1-9A4331BB2804}"/>
              </a:ext>
            </a:extLst>
          </p:cNvPr>
          <p:cNvSpPr>
            <a:spLocks noGrp="1" noChangeArrowheads="1"/>
          </p:cNvSpPr>
          <p:nvPr>
            <p:ph type="sldNum" sz="quarter" idx="12"/>
          </p:nvPr>
        </p:nvSpPr>
        <p:spPr>
          <a:ln/>
        </p:spPr>
        <p:txBody>
          <a:bodyPr/>
          <a:lstStyle>
            <a:lvl1pPr>
              <a:defRPr/>
            </a:lvl1pPr>
          </a:lstStyle>
          <a:p>
            <a:pPr>
              <a:defRPr/>
            </a:pPr>
            <a:fld id="{4481AC9B-0039-4B48-A3BA-1E61EF7B3E89}" type="slidenum">
              <a:rPr lang="sr-Latn-CS" altLang="en-US"/>
              <a:pPr>
                <a:defRPr/>
              </a:pPr>
              <a:t>‹#›</a:t>
            </a:fld>
            <a:endParaRPr lang="sr-Latn-CS" altLang="en-US"/>
          </a:p>
        </p:txBody>
      </p:sp>
    </p:spTree>
    <p:extLst>
      <p:ext uri="{BB962C8B-B14F-4D97-AF65-F5344CB8AC3E}">
        <p14:creationId xmlns:p14="http://schemas.microsoft.com/office/powerpoint/2010/main" val="39446113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2100" y="530225"/>
            <a:ext cx="2044700" cy="55070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03238" y="530225"/>
            <a:ext cx="5986462" cy="55070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1">
            <a:extLst>
              <a:ext uri="{FF2B5EF4-FFF2-40B4-BE49-F238E27FC236}">
                <a16:creationId xmlns:a16="http://schemas.microsoft.com/office/drawing/2014/main" id="{8D3209D9-052F-F531-B44E-EB41B95EABBD}"/>
              </a:ext>
            </a:extLst>
          </p:cNvPr>
          <p:cNvSpPr>
            <a:spLocks noGrp="1" noChangeArrowheads="1"/>
          </p:cNvSpPr>
          <p:nvPr>
            <p:ph type="dt" sz="half" idx="10"/>
          </p:nvPr>
        </p:nvSpPr>
        <p:spPr>
          <a:ln/>
        </p:spPr>
        <p:txBody>
          <a:bodyPr/>
          <a:lstStyle>
            <a:lvl1pPr>
              <a:defRPr/>
            </a:lvl1pPr>
          </a:lstStyle>
          <a:p>
            <a:pPr>
              <a:defRPr/>
            </a:pPr>
            <a:fld id="{CD738B5C-D203-4BE7-AAFA-AECF006CE4B7}" type="datetimeFigureOut">
              <a:rPr lang="sr-Latn-CS"/>
              <a:pPr>
                <a:defRPr/>
              </a:pPr>
              <a:t>5.4.2024.</a:t>
            </a:fld>
            <a:endParaRPr lang="sr-Latn-CS"/>
          </a:p>
        </p:txBody>
      </p:sp>
      <p:sp>
        <p:nvSpPr>
          <p:cNvPr id="5" name="Footer Placeholder 2">
            <a:extLst>
              <a:ext uri="{FF2B5EF4-FFF2-40B4-BE49-F238E27FC236}">
                <a16:creationId xmlns:a16="http://schemas.microsoft.com/office/drawing/2014/main" id="{CD6C527F-199E-3213-CA08-ABB3EAFBB90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7F44DDB7-9D19-7F99-4841-C53F91CB1CC1}"/>
              </a:ext>
            </a:extLst>
          </p:cNvPr>
          <p:cNvSpPr>
            <a:spLocks noGrp="1" noChangeArrowheads="1"/>
          </p:cNvSpPr>
          <p:nvPr>
            <p:ph type="sldNum" sz="quarter" idx="12"/>
          </p:nvPr>
        </p:nvSpPr>
        <p:spPr>
          <a:ln/>
        </p:spPr>
        <p:txBody>
          <a:bodyPr/>
          <a:lstStyle>
            <a:lvl1pPr>
              <a:defRPr/>
            </a:lvl1pPr>
          </a:lstStyle>
          <a:p>
            <a:pPr>
              <a:defRPr/>
            </a:pPr>
            <a:fld id="{EA36B42E-7764-4067-AF53-94DDEB011947}" type="slidenum">
              <a:rPr lang="sr-Latn-CS" altLang="en-US"/>
              <a:pPr>
                <a:defRPr/>
              </a:pPr>
              <a:t>‹#›</a:t>
            </a:fld>
            <a:endParaRPr lang="sr-Latn-CS" altLang="en-US"/>
          </a:p>
        </p:txBody>
      </p:sp>
    </p:spTree>
    <p:extLst>
      <p:ext uri="{BB962C8B-B14F-4D97-AF65-F5344CB8AC3E}">
        <p14:creationId xmlns:p14="http://schemas.microsoft.com/office/powerpoint/2010/main" val="158722536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4">
            <a:extLst>
              <a:ext uri="{FF2B5EF4-FFF2-40B4-BE49-F238E27FC236}">
                <a16:creationId xmlns:a16="http://schemas.microsoft.com/office/drawing/2014/main" id="{FBF34E6B-00DF-EEF0-6B1F-F844FC97C728}"/>
              </a:ext>
            </a:extLst>
          </p:cNvPr>
          <p:cNvSpPr>
            <a:spLocks noGrp="1" noChangeArrowheads="1"/>
          </p:cNvSpPr>
          <p:nvPr>
            <p:ph type="dt" sz="half" idx="10"/>
          </p:nvPr>
        </p:nvSpPr>
        <p:spPr>
          <a:ln/>
        </p:spPr>
        <p:txBody>
          <a:bodyPr/>
          <a:lstStyle>
            <a:lvl1pPr>
              <a:defRPr/>
            </a:lvl1pPr>
          </a:lstStyle>
          <a:p>
            <a:pPr>
              <a:defRPr/>
            </a:pPr>
            <a:fld id="{75447208-CF11-4C0F-95B7-4E0EFA2AABFB}" type="datetimeFigureOut">
              <a:rPr lang="sr-Latn-CS"/>
              <a:pPr>
                <a:defRPr/>
              </a:pPr>
              <a:t>5.4.2024.</a:t>
            </a:fld>
            <a:endParaRPr lang="sr-Latn-CS"/>
          </a:p>
        </p:txBody>
      </p:sp>
      <p:sp>
        <p:nvSpPr>
          <p:cNvPr id="5" name="Footer Placeholder 5">
            <a:extLst>
              <a:ext uri="{FF2B5EF4-FFF2-40B4-BE49-F238E27FC236}">
                <a16:creationId xmlns:a16="http://schemas.microsoft.com/office/drawing/2014/main" id="{A88BD560-0140-7FDC-6F8E-5D6C1C1AA26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6">
            <a:extLst>
              <a:ext uri="{FF2B5EF4-FFF2-40B4-BE49-F238E27FC236}">
                <a16:creationId xmlns:a16="http://schemas.microsoft.com/office/drawing/2014/main" id="{66A0AB60-CA42-5E1F-5579-9A2B08C864D0}"/>
              </a:ext>
            </a:extLst>
          </p:cNvPr>
          <p:cNvSpPr>
            <a:spLocks noGrp="1" noChangeArrowheads="1"/>
          </p:cNvSpPr>
          <p:nvPr>
            <p:ph type="sldNum" sz="quarter" idx="12"/>
          </p:nvPr>
        </p:nvSpPr>
        <p:spPr>
          <a:ln/>
        </p:spPr>
        <p:txBody>
          <a:bodyPr/>
          <a:lstStyle>
            <a:lvl1pPr>
              <a:defRPr/>
            </a:lvl1pPr>
          </a:lstStyle>
          <a:p>
            <a:pPr>
              <a:defRPr/>
            </a:pPr>
            <a:fld id="{4231C419-F567-4494-9AD3-90AB8CBDDA02}" type="slidenum">
              <a:rPr lang="sr-Latn-CS" altLang="en-US"/>
              <a:pPr>
                <a:defRPr/>
              </a:pPr>
              <a:t>‹#›</a:t>
            </a:fld>
            <a:endParaRPr lang="sr-Latn-CS" altLang="en-US"/>
          </a:p>
        </p:txBody>
      </p:sp>
    </p:spTree>
    <p:extLst>
      <p:ext uri="{BB962C8B-B14F-4D97-AF65-F5344CB8AC3E}">
        <p14:creationId xmlns:p14="http://schemas.microsoft.com/office/powerpoint/2010/main" val="229773564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a:extLst>
              <a:ext uri="{FF2B5EF4-FFF2-40B4-BE49-F238E27FC236}">
                <a16:creationId xmlns:a16="http://schemas.microsoft.com/office/drawing/2014/main" id="{72A4932B-BF61-5146-FCBB-8DAB7F45B3CB}"/>
              </a:ext>
            </a:extLst>
          </p:cNvPr>
          <p:cNvSpPr>
            <a:spLocks noGrp="1" noChangeArrowheads="1"/>
          </p:cNvSpPr>
          <p:nvPr>
            <p:ph type="dt" sz="half" idx="10"/>
          </p:nvPr>
        </p:nvSpPr>
        <p:spPr>
          <a:ln/>
        </p:spPr>
        <p:txBody>
          <a:bodyPr/>
          <a:lstStyle>
            <a:lvl1pPr>
              <a:defRPr/>
            </a:lvl1pPr>
          </a:lstStyle>
          <a:p>
            <a:pPr>
              <a:defRPr/>
            </a:pPr>
            <a:fld id="{5EC3C55C-5CAA-4790-8B2E-8957F2319B8D}" type="datetimeFigureOut">
              <a:rPr lang="sr-Latn-CS"/>
              <a:pPr>
                <a:defRPr/>
              </a:pPr>
              <a:t>5.4.2024.</a:t>
            </a:fld>
            <a:endParaRPr lang="sr-Latn-CS"/>
          </a:p>
        </p:txBody>
      </p:sp>
      <p:sp>
        <p:nvSpPr>
          <p:cNvPr id="5" name="Footer Placeholder 5">
            <a:extLst>
              <a:ext uri="{FF2B5EF4-FFF2-40B4-BE49-F238E27FC236}">
                <a16:creationId xmlns:a16="http://schemas.microsoft.com/office/drawing/2014/main" id="{96FF8DFB-5E8C-09B2-90F3-BE3B3BD2451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6">
            <a:extLst>
              <a:ext uri="{FF2B5EF4-FFF2-40B4-BE49-F238E27FC236}">
                <a16:creationId xmlns:a16="http://schemas.microsoft.com/office/drawing/2014/main" id="{713FF222-61E7-1596-D8C6-252BCF7E26AF}"/>
              </a:ext>
            </a:extLst>
          </p:cNvPr>
          <p:cNvSpPr>
            <a:spLocks noGrp="1" noChangeArrowheads="1"/>
          </p:cNvSpPr>
          <p:nvPr>
            <p:ph type="sldNum" sz="quarter" idx="12"/>
          </p:nvPr>
        </p:nvSpPr>
        <p:spPr>
          <a:ln/>
        </p:spPr>
        <p:txBody>
          <a:bodyPr/>
          <a:lstStyle>
            <a:lvl1pPr>
              <a:defRPr/>
            </a:lvl1pPr>
          </a:lstStyle>
          <a:p>
            <a:pPr>
              <a:defRPr/>
            </a:pPr>
            <a:fld id="{3E96FA3B-460E-4DF9-B9ED-C58CB87591A2}" type="slidenum">
              <a:rPr lang="sr-Latn-CS" altLang="en-US"/>
              <a:pPr>
                <a:defRPr/>
              </a:pPr>
              <a:t>‹#›</a:t>
            </a:fld>
            <a:endParaRPr lang="sr-Latn-CS" altLang="en-US"/>
          </a:p>
        </p:txBody>
      </p:sp>
    </p:spTree>
    <p:extLst>
      <p:ext uri="{BB962C8B-B14F-4D97-AF65-F5344CB8AC3E}">
        <p14:creationId xmlns:p14="http://schemas.microsoft.com/office/powerpoint/2010/main" val="327735036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4">
            <a:extLst>
              <a:ext uri="{FF2B5EF4-FFF2-40B4-BE49-F238E27FC236}">
                <a16:creationId xmlns:a16="http://schemas.microsoft.com/office/drawing/2014/main" id="{6FB399EB-7F95-4720-EE4B-F444C86A7560}"/>
              </a:ext>
            </a:extLst>
          </p:cNvPr>
          <p:cNvSpPr>
            <a:spLocks noGrp="1" noChangeArrowheads="1"/>
          </p:cNvSpPr>
          <p:nvPr>
            <p:ph type="dt" sz="half" idx="10"/>
          </p:nvPr>
        </p:nvSpPr>
        <p:spPr>
          <a:ln/>
        </p:spPr>
        <p:txBody>
          <a:bodyPr/>
          <a:lstStyle>
            <a:lvl1pPr>
              <a:defRPr/>
            </a:lvl1pPr>
          </a:lstStyle>
          <a:p>
            <a:pPr>
              <a:defRPr/>
            </a:pPr>
            <a:fld id="{47996D39-6B2A-47D6-953C-F12B574EABFA}" type="datetimeFigureOut">
              <a:rPr lang="sr-Latn-CS"/>
              <a:pPr>
                <a:defRPr/>
              </a:pPr>
              <a:t>5.4.2024.</a:t>
            </a:fld>
            <a:endParaRPr lang="sr-Latn-CS"/>
          </a:p>
        </p:txBody>
      </p:sp>
      <p:sp>
        <p:nvSpPr>
          <p:cNvPr id="5" name="Footer Placeholder 5">
            <a:extLst>
              <a:ext uri="{FF2B5EF4-FFF2-40B4-BE49-F238E27FC236}">
                <a16:creationId xmlns:a16="http://schemas.microsoft.com/office/drawing/2014/main" id="{2BAF709C-FFB4-F5C3-AF4B-E9D0F2B8763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6">
            <a:extLst>
              <a:ext uri="{FF2B5EF4-FFF2-40B4-BE49-F238E27FC236}">
                <a16:creationId xmlns:a16="http://schemas.microsoft.com/office/drawing/2014/main" id="{45BECA11-CD0C-D291-E55D-7E7B6A2F796D}"/>
              </a:ext>
            </a:extLst>
          </p:cNvPr>
          <p:cNvSpPr>
            <a:spLocks noGrp="1" noChangeArrowheads="1"/>
          </p:cNvSpPr>
          <p:nvPr>
            <p:ph type="sldNum" sz="quarter" idx="12"/>
          </p:nvPr>
        </p:nvSpPr>
        <p:spPr>
          <a:ln/>
        </p:spPr>
        <p:txBody>
          <a:bodyPr/>
          <a:lstStyle>
            <a:lvl1pPr>
              <a:defRPr/>
            </a:lvl1pPr>
          </a:lstStyle>
          <a:p>
            <a:pPr>
              <a:defRPr/>
            </a:pPr>
            <a:fld id="{8CE98DD2-F67C-4D1F-B548-92A69E988F17}" type="slidenum">
              <a:rPr lang="sr-Latn-CS" altLang="en-US"/>
              <a:pPr>
                <a:defRPr/>
              </a:pPr>
              <a:t>‹#›</a:t>
            </a:fld>
            <a:endParaRPr lang="sr-Latn-CS" altLang="en-US"/>
          </a:p>
        </p:txBody>
      </p:sp>
    </p:spTree>
    <p:extLst>
      <p:ext uri="{BB962C8B-B14F-4D97-AF65-F5344CB8AC3E}">
        <p14:creationId xmlns:p14="http://schemas.microsoft.com/office/powerpoint/2010/main" val="384147308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03238" y="530225"/>
            <a:ext cx="4014787"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70425" y="530225"/>
            <a:ext cx="4016375"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D1C96376-7FAF-031D-C7AD-DAA4C98E12FB}"/>
              </a:ext>
            </a:extLst>
          </p:cNvPr>
          <p:cNvSpPr>
            <a:spLocks noGrp="1" noChangeArrowheads="1"/>
          </p:cNvSpPr>
          <p:nvPr>
            <p:ph type="dt" sz="half" idx="10"/>
          </p:nvPr>
        </p:nvSpPr>
        <p:spPr>
          <a:ln/>
        </p:spPr>
        <p:txBody>
          <a:bodyPr/>
          <a:lstStyle>
            <a:lvl1pPr>
              <a:defRPr/>
            </a:lvl1pPr>
          </a:lstStyle>
          <a:p>
            <a:pPr>
              <a:defRPr/>
            </a:pPr>
            <a:fld id="{32FA2ED6-E825-45DB-BC35-B857CAB7B807}" type="datetimeFigureOut">
              <a:rPr lang="sr-Latn-CS"/>
              <a:pPr>
                <a:defRPr/>
              </a:pPr>
              <a:t>5.4.2024.</a:t>
            </a:fld>
            <a:endParaRPr lang="sr-Latn-CS"/>
          </a:p>
        </p:txBody>
      </p:sp>
      <p:sp>
        <p:nvSpPr>
          <p:cNvPr id="6" name="Footer Placeholder 5">
            <a:extLst>
              <a:ext uri="{FF2B5EF4-FFF2-40B4-BE49-F238E27FC236}">
                <a16:creationId xmlns:a16="http://schemas.microsoft.com/office/drawing/2014/main" id="{CD573A9F-4621-6F78-32EC-AE20A980F54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BC532C5B-2709-A723-8556-B6EC075E7363}"/>
              </a:ext>
            </a:extLst>
          </p:cNvPr>
          <p:cNvSpPr>
            <a:spLocks noGrp="1" noChangeArrowheads="1"/>
          </p:cNvSpPr>
          <p:nvPr>
            <p:ph type="sldNum" sz="quarter" idx="12"/>
          </p:nvPr>
        </p:nvSpPr>
        <p:spPr>
          <a:ln/>
        </p:spPr>
        <p:txBody>
          <a:bodyPr/>
          <a:lstStyle>
            <a:lvl1pPr>
              <a:defRPr/>
            </a:lvl1pPr>
          </a:lstStyle>
          <a:p>
            <a:pPr>
              <a:defRPr/>
            </a:pPr>
            <a:fld id="{E554E44A-04B2-4CB1-B832-54C61FF2B369}" type="slidenum">
              <a:rPr lang="sr-Latn-CS" altLang="en-US"/>
              <a:pPr>
                <a:defRPr/>
              </a:pPr>
              <a:t>‹#›</a:t>
            </a:fld>
            <a:endParaRPr lang="sr-Latn-CS" altLang="en-US"/>
          </a:p>
        </p:txBody>
      </p:sp>
    </p:spTree>
    <p:extLst>
      <p:ext uri="{BB962C8B-B14F-4D97-AF65-F5344CB8AC3E}">
        <p14:creationId xmlns:p14="http://schemas.microsoft.com/office/powerpoint/2010/main" val="334076206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4">
            <a:extLst>
              <a:ext uri="{FF2B5EF4-FFF2-40B4-BE49-F238E27FC236}">
                <a16:creationId xmlns:a16="http://schemas.microsoft.com/office/drawing/2014/main" id="{69EAC1E8-394D-F8CB-B422-CEB59C77DC48}"/>
              </a:ext>
            </a:extLst>
          </p:cNvPr>
          <p:cNvSpPr>
            <a:spLocks noGrp="1" noChangeArrowheads="1"/>
          </p:cNvSpPr>
          <p:nvPr>
            <p:ph type="dt" sz="half" idx="10"/>
          </p:nvPr>
        </p:nvSpPr>
        <p:spPr>
          <a:ln/>
        </p:spPr>
        <p:txBody>
          <a:bodyPr/>
          <a:lstStyle>
            <a:lvl1pPr>
              <a:defRPr/>
            </a:lvl1pPr>
          </a:lstStyle>
          <a:p>
            <a:pPr>
              <a:defRPr/>
            </a:pPr>
            <a:fld id="{DCA55ED4-46FE-457E-8937-471B4AABFAC5}" type="datetimeFigureOut">
              <a:rPr lang="sr-Latn-CS"/>
              <a:pPr>
                <a:defRPr/>
              </a:pPr>
              <a:t>5.4.2024.</a:t>
            </a:fld>
            <a:endParaRPr lang="sr-Latn-CS"/>
          </a:p>
        </p:txBody>
      </p:sp>
      <p:sp>
        <p:nvSpPr>
          <p:cNvPr id="8" name="Footer Placeholder 5">
            <a:extLst>
              <a:ext uri="{FF2B5EF4-FFF2-40B4-BE49-F238E27FC236}">
                <a16:creationId xmlns:a16="http://schemas.microsoft.com/office/drawing/2014/main" id="{0698F264-05B4-A9FF-BB68-94B099AFE97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Slide Number Placeholder 6">
            <a:extLst>
              <a:ext uri="{FF2B5EF4-FFF2-40B4-BE49-F238E27FC236}">
                <a16:creationId xmlns:a16="http://schemas.microsoft.com/office/drawing/2014/main" id="{50A3D281-E931-5F49-DF51-59080EDCDDC0}"/>
              </a:ext>
            </a:extLst>
          </p:cNvPr>
          <p:cNvSpPr>
            <a:spLocks noGrp="1" noChangeArrowheads="1"/>
          </p:cNvSpPr>
          <p:nvPr>
            <p:ph type="sldNum" sz="quarter" idx="12"/>
          </p:nvPr>
        </p:nvSpPr>
        <p:spPr>
          <a:ln/>
        </p:spPr>
        <p:txBody>
          <a:bodyPr/>
          <a:lstStyle>
            <a:lvl1pPr>
              <a:defRPr/>
            </a:lvl1pPr>
          </a:lstStyle>
          <a:p>
            <a:pPr>
              <a:defRPr/>
            </a:pPr>
            <a:fld id="{9B190D66-4C14-447B-8A70-41077D471609}" type="slidenum">
              <a:rPr lang="sr-Latn-CS" altLang="en-US"/>
              <a:pPr>
                <a:defRPr/>
              </a:pPr>
              <a:t>‹#›</a:t>
            </a:fld>
            <a:endParaRPr lang="sr-Latn-CS" altLang="en-US"/>
          </a:p>
        </p:txBody>
      </p:sp>
    </p:spTree>
    <p:extLst>
      <p:ext uri="{BB962C8B-B14F-4D97-AF65-F5344CB8AC3E}">
        <p14:creationId xmlns:p14="http://schemas.microsoft.com/office/powerpoint/2010/main" val="4099787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24">
            <a:extLst>
              <a:ext uri="{FF2B5EF4-FFF2-40B4-BE49-F238E27FC236}">
                <a16:creationId xmlns:a16="http://schemas.microsoft.com/office/drawing/2014/main" id="{CAF780EE-64F2-6D53-17BF-3C3999D89D5A}"/>
              </a:ext>
            </a:extLst>
          </p:cNvPr>
          <p:cNvSpPr>
            <a:spLocks noGrp="1" noChangeArrowheads="1"/>
          </p:cNvSpPr>
          <p:nvPr>
            <p:ph type="dt" sz="half" idx="10"/>
          </p:nvPr>
        </p:nvSpPr>
        <p:spPr>
          <a:ln/>
        </p:spPr>
        <p:txBody>
          <a:bodyPr/>
          <a:lstStyle>
            <a:lvl1pPr>
              <a:defRPr/>
            </a:lvl1pPr>
          </a:lstStyle>
          <a:p>
            <a:pPr>
              <a:defRPr/>
            </a:pPr>
            <a:fld id="{3B934244-1F09-4758-A8F8-6FEC3622B1D3}" type="datetimeFigureOut">
              <a:rPr lang="sr-Latn-CS"/>
              <a:pPr>
                <a:defRPr/>
              </a:pPr>
              <a:t>5.4.2024.</a:t>
            </a:fld>
            <a:endParaRPr lang="sr-Latn-CS"/>
          </a:p>
        </p:txBody>
      </p:sp>
      <p:sp>
        <p:nvSpPr>
          <p:cNvPr id="8" name="Footer Placeholder 17">
            <a:extLst>
              <a:ext uri="{FF2B5EF4-FFF2-40B4-BE49-F238E27FC236}">
                <a16:creationId xmlns:a16="http://schemas.microsoft.com/office/drawing/2014/main" id="{76635161-9790-4916-1806-3F2846E08B9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Slide Number Placeholder 4">
            <a:extLst>
              <a:ext uri="{FF2B5EF4-FFF2-40B4-BE49-F238E27FC236}">
                <a16:creationId xmlns:a16="http://schemas.microsoft.com/office/drawing/2014/main" id="{47250541-8650-4C47-4069-A6BC6766DDFC}"/>
              </a:ext>
            </a:extLst>
          </p:cNvPr>
          <p:cNvSpPr>
            <a:spLocks noGrp="1" noChangeArrowheads="1"/>
          </p:cNvSpPr>
          <p:nvPr>
            <p:ph type="sldNum" sz="quarter" idx="12"/>
          </p:nvPr>
        </p:nvSpPr>
        <p:spPr>
          <a:ln/>
        </p:spPr>
        <p:txBody>
          <a:bodyPr/>
          <a:lstStyle>
            <a:lvl1pPr>
              <a:defRPr/>
            </a:lvl1pPr>
          </a:lstStyle>
          <a:p>
            <a:pPr>
              <a:defRPr/>
            </a:pPr>
            <a:fld id="{CBCDAF7C-510D-4D58-92AB-B03248A511F5}" type="slidenum">
              <a:rPr lang="sr-Latn-CS" altLang="en-US"/>
              <a:pPr>
                <a:defRPr/>
              </a:pPr>
              <a:t>‹#›</a:t>
            </a:fld>
            <a:endParaRPr lang="sr-Latn-CS" altLang="en-US"/>
          </a:p>
        </p:txBody>
      </p:sp>
    </p:spTree>
    <p:extLst>
      <p:ext uri="{BB962C8B-B14F-4D97-AF65-F5344CB8AC3E}">
        <p14:creationId xmlns:p14="http://schemas.microsoft.com/office/powerpoint/2010/main" val="277659981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4">
            <a:extLst>
              <a:ext uri="{FF2B5EF4-FFF2-40B4-BE49-F238E27FC236}">
                <a16:creationId xmlns:a16="http://schemas.microsoft.com/office/drawing/2014/main" id="{796796F6-1370-F260-0C85-AE7AF2C5796B}"/>
              </a:ext>
            </a:extLst>
          </p:cNvPr>
          <p:cNvSpPr>
            <a:spLocks noGrp="1" noChangeArrowheads="1"/>
          </p:cNvSpPr>
          <p:nvPr>
            <p:ph type="dt" sz="half" idx="10"/>
          </p:nvPr>
        </p:nvSpPr>
        <p:spPr>
          <a:ln/>
        </p:spPr>
        <p:txBody>
          <a:bodyPr/>
          <a:lstStyle>
            <a:lvl1pPr>
              <a:defRPr/>
            </a:lvl1pPr>
          </a:lstStyle>
          <a:p>
            <a:pPr>
              <a:defRPr/>
            </a:pPr>
            <a:fld id="{1892FBF0-BE35-4EF8-A26F-F470396C4383}" type="datetimeFigureOut">
              <a:rPr lang="sr-Latn-CS"/>
              <a:pPr>
                <a:defRPr/>
              </a:pPr>
              <a:t>5.4.2024.</a:t>
            </a:fld>
            <a:endParaRPr lang="sr-Latn-CS"/>
          </a:p>
        </p:txBody>
      </p:sp>
      <p:sp>
        <p:nvSpPr>
          <p:cNvPr id="4" name="Footer Placeholder 5">
            <a:extLst>
              <a:ext uri="{FF2B5EF4-FFF2-40B4-BE49-F238E27FC236}">
                <a16:creationId xmlns:a16="http://schemas.microsoft.com/office/drawing/2014/main" id="{55DEDBA5-CCC8-9595-61A3-DE458A6A74B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6">
            <a:extLst>
              <a:ext uri="{FF2B5EF4-FFF2-40B4-BE49-F238E27FC236}">
                <a16:creationId xmlns:a16="http://schemas.microsoft.com/office/drawing/2014/main" id="{FD45FF88-69F9-21F4-5930-080BDB66DF87}"/>
              </a:ext>
            </a:extLst>
          </p:cNvPr>
          <p:cNvSpPr>
            <a:spLocks noGrp="1" noChangeArrowheads="1"/>
          </p:cNvSpPr>
          <p:nvPr>
            <p:ph type="sldNum" sz="quarter" idx="12"/>
          </p:nvPr>
        </p:nvSpPr>
        <p:spPr>
          <a:ln/>
        </p:spPr>
        <p:txBody>
          <a:bodyPr/>
          <a:lstStyle>
            <a:lvl1pPr>
              <a:defRPr/>
            </a:lvl1pPr>
          </a:lstStyle>
          <a:p>
            <a:pPr>
              <a:defRPr/>
            </a:pPr>
            <a:fld id="{8683465E-EE9C-419A-81B4-3B1E20F6A179}" type="slidenum">
              <a:rPr lang="sr-Latn-CS" altLang="en-US"/>
              <a:pPr>
                <a:defRPr/>
              </a:pPr>
              <a:t>‹#›</a:t>
            </a:fld>
            <a:endParaRPr lang="sr-Latn-CS" altLang="en-US"/>
          </a:p>
        </p:txBody>
      </p:sp>
    </p:spTree>
    <p:extLst>
      <p:ext uri="{BB962C8B-B14F-4D97-AF65-F5344CB8AC3E}">
        <p14:creationId xmlns:p14="http://schemas.microsoft.com/office/powerpoint/2010/main" val="2209654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4">
            <a:extLst>
              <a:ext uri="{FF2B5EF4-FFF2-40B4-BE49-F238E27FC236}">
                <a16:creationId xmlns:a16="http://schemas.microsoft.com/office/drawing/2014/main" id="{F4DDFD70-B204-C4A3-5634-1BFE9808B732}"/>
              </a:ext>
            </a:extLst>
          </p:cNvPr>
          <p:cNvSpPr>
            <a:spLocks noGrp="1" noChangeArrowheads="1"/>
          </p:cNvSpPr>
          <p:nvPr>
            <p:ph type="dt" sz="half" idx="10"/>
          </p:nvPr>
        </p:nvSpPr>
        <p:spPr>
          <a:ln/>
        </p:spPr>
        <p:txBody>
          <a:bodyPr/>
          <a:lstStyle>
            <a:lvl1pPr>
              <a:defRPr/>
            </a:lvl1pPr>
          </a:lstStyle>
          <a:p>
            <a:pPr>
              <a:defRPr/>
            </a:pPr>
            <a:fld id="{58DF5FB7-1871-45D3-87C2-CEF3ED77A96D}" type="datetimeFigureOut">
              <a:rPr lang="sr-Latn-CS"/>
              <a:pPr>
                <a:defRPr/>
              </a:pPr>
              <a:t>5.4.2024.</a:t>
            </a:fld>
            <a:endParaRPr lang="sr-Latn-CS"/>
          </a:p>
        </p:txBody>
      </p:sp>
      <p:sp>
        <p:nvSpPr>
          <p:cNvPr id="3" name="Footer Placeholder 5">
            <a:extLst>
              <a:ext uri="{FF2B5EF4-FFF2-40B4-BE49-F238E27FC236}">
                <a16:creationId xmlns:a16="http://schemas.microsoft.com/office/drawing/2014/main" id="{A63B2618-DCC4-1D94-416F-63B6DEC1B69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Slide Number Placeholder 6">
            <a:extLst>
              <a:ext uri="{FF2B5EF4-FFF2-40B4-BE49-F238E27FC236}">
                <a16:creationId xmlns:a16="http://schemas.microsoft.com/office/drawing/2014/main" id="{6D324708-2BA2-CC20-81B3-97DAABD748CA}"/>
              </a:ext>
            </a:extLst>
          </p:cNvPr>
          <p:cNvSpPr>
            <a:spLocks noGrp="1" noChangeArrowheads="1"/>
          </p:cNvSpPr>
          <p:nvPr>
            <p:ph type="sldNum" sz="quarter" idx="12"/>
          </p:nvPr>
        </p:nvSpPr>
        <p:spPr>
          <a:ln/>
        </p:spPr>
        <p:txBody>
          <a:bodyPr/>
          <a:lstStyle>
            <a:lvl1pPr>
              <a:defRPr/>
            </a:lvl1pPr>
          </a:lstStyle>
          <a:p>
            <a:pPr>
              <a:defRPr/>
            </a:pPr>
            <a:fld id="{7E5F0E66-5A14-4584-97B7-CE146E3C4313}" type="slidenum">
              <a:rPr lang="sr-Latn-CS" altLang="en-US"/>
              <a:pPr>
                <a:defRPr/>
              </a:pPr>
              <a:t>‹#›</a:t>
            </a:fld>
            <a:endParaRPr lang="sr-Latn-CS" altLang="en-US"/>
          </a:p>
        </p:txBody>
      </p:sp>
    </p:spTree>
    <p:extLst>
      <p:ext uri="{BB962C8B-B14F-4D97-AF65-F5344CB8AC3E}">
        <p14:creationId xmlns:p14="http://schemas.microsoft.com/office/powerpoint/2010/main" val="342730608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A745F1-D5C5-C936-D737-C5872CB7B495}"/>
              </a:ext>
            </a:extLst>
          </p:cNvPr>
          <p:cNvSpPr>
            <a:spLocks noGrp="1" noChangeArrowheads="1"/>
          </p:cNvSpPr>
          <p:nvPr>
            <p:ph type="dt" sz="half" idx="10"/>
          </p:nvPr>
        </p:nvSpPr>
        <p:spPr>
          <a:ln/>
        </p:spPr>
        <p:txBody>
          <a:bodyPr/>
          <a:lstStyle>
            <a:lvl1pPr>
              <a:defRPr/>
            </a:lvl1pPr>
          </a:lstStyle>
          <a:p>
            <a:pPr>
              <a:defRPr/>
            </a:pPr>
            <a:fld id="{BD6B7948-6739-4CB5-A104-2E1E42740DB5}" type="datetimeFigureOut">
              <a:rPr lang="sr-Latn-CS"/>
              <a:pPr>
                <a:defRPr/>
              </a:pPr>
              <a:t>5.4.2024.</a:t>
            </a:fld>
            <a:endParaRPr lang="sr-Latn-CS"/>
          </a:p>
        </p:txBody>
      </p:sp>
      <p:sp>
        <p:nvSpPr>
          <p:cNvPr id="6" name="Footer Placeholder 5">
            <a:extLst>
              <a:ext uri="{FF2B5EF4-FFF2-40B4-BE49-F238E27FC236}">
                <a16:creationId xmlns:a16="http://schemas.microsoft.com/office/drawing/2014/main" id="{D5B230B8-065D-AA09-46CA-E6FD63815ED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D68E8225-1C00-49DF-FBDD-4C086C79AF06}"/>
              </a:ext>
            </a:extLst>
          </p:cNvPr>
          <p:cNvSpPr>
            <a:spLocks noGrp="1" noChangeArrowheads="1"/>
          </p:cNvSpPr>
          <p:nvPr>
            <p:ph type="sldNum" sz="quarter" idx="12"/>
          </p:nvPr>
        </p:nvSpPr>
        <p:spPr>
          <a:ln/>
        </p:spPr>
        <p:txBody>
          <a:bodyPr/>
          <a:lstStyle>
            <a:lvl1pPr>
              <a:defRPr/>
            </a:lvl1pPr>
          </a:lstStyle>
          <a:p>
            <a:pPr>
              <a:defRPr/>
            </a:pPr>
            <a:fld id="{5FD6B195-0E00-4459-AFF6-B6E23D1ADAEB}" type="slidenum">
              <a:rPr lang="sr-Latn-CS" altLang="en-US"/>
              <a:pPr>
                <a:defRPr/>
              </a:pPr>
              <a:t>‹#›</a:t>
            </a:fld>
            <a:endParaRPr lang="sr-Latn-CS" altLang="en-US"/>
          </a:p>
        </p:txBody>
      </p:sp>
    </p:spTree>
    <p:extLst>
      <p:ext uri="{BB962C8B-B14F-4D97-AF65-F5344CB8AC3E}">
        <p14:creationId xmlns:p14="http://schemas.microsoft.com/office/powerpoint/2010/main" val="250411159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63667F3-58A2-BCB7-7760-45F84AF8902A}"/>
              </a:ext>
            </a:extLst>
          </p:cNvPr>
          <p:cNvSpPr>
            <a:spLocks noGrp="1" noChangeArrowheads="1"/>
          </p:cNvSpPr>
          <p:nvPr>
            <p:ph type="dt" sz="half" idx="10"/>
          </p:nvPr>
        </p:nvSpPr>
        <p:spPr>
          <a:ln/>
        </p:spPr>
        <p:txBody>
          <a:bodyPr/>
          <a:lstStyle>
            <a:lvl1pPr>
              <a:defRPr/>
            </a:lvl1pPr>
          </a:lstStyle>
          <a:p>
            <a:pPr>
              <a:defRPr/>
            </a:pPr>
            <a:fld id="{CDDABF46-38C6-4B79-ABF2-25D839837D04}" type="datetimeFigureOut">
              <a:rPr lang="sr-Latn-CS"/>
              <a:pPr>
                <a:defRPr/>
              </a:pPr>
              <a:t>5.4.2024.</a:t>
            </a:fld>
            <a:endParaRPr lang="sr-Latn-CS"/>
          </a:p>
        </p:txBody>
      </p:sp>
      <p:sp>
        <p:nvSpPr>
          <p:cNvPr id="6" name="Footer Placeholder 5">
            <a:extLst>
              <a:ext uri="{FF2B5EF4-FFF2-40B4-BE49-F238E27FC236}">
                <a16:creationId xmlns:a16="http://schemas.microsoft.com/office/drawing/2014/main" id="{930D0805-EFB1-BE1F-4E6E-915C4C1EFD1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978707D8-DD9D-9D13-9C44-902189156450}"/>
              </a:ext>
            </a:extLst>
          </p:cNvPr>
          <p:cNvSpPr>
            <a:spLocks noGrp="1" noChangeArrowheads="1"/>
          </p:cNvSpPr>
          <p:nvPr>
            <p:ph type="sldNum" sz="quarter" idx="12"/>
          </p:nvPr>
        </p:nvSpPr>
        <p:spPr>
          <a:ln/>
        </p:spPr>
        <p:txBody>
          <a:bodyPr/>
          <a:lstStyle>
            <a:lvl1pPr>
              <a:defRPr/>
            </a:lvl1pPr>
          </a:lstStyle>
          <a:p>
            <a:pPr>
              <a:defRPr/>
            </a:pPr>
            <a:fld id="{C3489E4A-B82D-47CC-9173-97189A719F75}" type="slidenum">
              <a:rPr lang="sr-Latn-CS" altLang="en-US"/>
              <a:pPr>
                <a:defRPr/>
              </a:pPr>
              <a:t>‹#›</a:t>
            </a:fld>
            <a:endParaRPr lang="sr-Latn-CS" altLang="en-US"/>
          </a:p>
        </p:txBody>
      </p:sp>
    </p:spTree>
    <p:extLst>
      <p:ext uri="{BB962C8B-B14F-4D97-AF65-F5344CB8AC3E}">
        <p14:creationId xmlns:p14="http://schemas.microsoft.com/office/powerpoint/2010/main" val="247983545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a:extLst>
              <a:ext uri="{FF2B5EF4-FFF2-40B4-BE49-F238E27FC236}">
                <a16:creationId xmlns:a16="http://schemas.microsoft.com/office/drawing/2014/main" id="{90D52A3A-3D6C-52FB-F66B-07F56C4A9E45}"/>
              </a:ext>
            </a:extLst>
          </p:cNvPr>
          <p:cNvSpPr>
            <a:spLocks noGrp="1" noChangeArrowheads="1"/>
          </p:cNvSpPr>
          <p:nvPr>
            <p:ph type="dt" sz="half" idx="10"/>
          </p:nvPr>
        </p:nvSpPr>
        <p:spPr>
          <a:ln/>
        </p:spPr>
        <p:txBody>
          <a:bodyPr/>
          <a:lstStyle>
            <a:lvl1pPr>
              <a:defRPr/>
            </a:lvl1pPr>
          </a:lstStyle>
          <a:p>
            <a:pPr>
              <a:defRPr/>
            </a:pPr>
            <a:fld id="{984171F3-674E-49E5-847D-400B3B622AAB}" type="datetimeFigureOut">
              <a:rPr lang="sr-Latn-CS"/>
              <a:pPr>
                <a:defRPr/>
              </a:pPr>
              <a:t>5.4.2024.</a:t>
            </a:fld>
            <a:endParaRPr lang="sr-Latn-CS"/>
          </a:p>
        </p:txBody>
      </p:sp>
      <p:sp>
        <p:nvSpPr>
          <p:cNvPr id="5" name="Footer Placeholder 5">
            <a:extLst>
              <a:ext uri="{FF2B5EF4-FFF2-40B4-BE49-F238E27FC236}">
                <a16:creationId xmlns:a16="http://schemas.microsoft.com/office/drawing/2014/main" id="{09E62A5B-2D31-FAE7-0379-1688C727E22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6">
            <a:extLst>
              <a:ext uri="{FF2B5EF4-FFF2-40B4-BE49-F238E27FC236}">
                <a16:creationId xmlns:a16="http://schemas.microsoft.com/office/drawing/2014/main" id="{8AFD49E4-3BC5-A25B-268C-B08FDC187D3B}"/>
              </a:ext>
            </a:extLst>
          </p:cNvPr>
          <p:cNvSpPr>
            <a:spLocks noGrp="1" noChangeArrowheads="1"/>
          </p:cNvSpPr>
          <p:nvPr>
            <p:ph type="sldNum" sz="quarter" idx="12"/>
          </p:nvPr>
        </p:nvSpPr>
        <p:spPr>
          <a:ln/>
        </p:spPr>
        <p:txBody>
          <a:bodyPr/>
          <a:lstStyle>
            <a:lvl1pPr>
              <a:defRPr/>
            </a:lvl1pPr>
          </a:lstStyle>
          <a:p>
            <a:pPr>
              <a:defRPr/>
            </a:pPr>
            <a:fld id="{E2923CF2-3BE2-4F25-82DC-57652E75F31A}" type="slidenum">
              <a:rPr lang="sr-Latn-CS" altLang="en-US"/>
              <a:pPr>
                <a:defRPr/>
              </a:pPr>
              <a:t>‹#›</a:t>
            </a:fld>
            <a:endParaRPr lang="sr-Latn-CS" altLang="en-US"/>
          </a:p>
        </p:txBody>
      </p:sp>
    </p:spTree>
    <p:extLst>
      <p:ext uri="{BB962C8B-B14F-4D97-AF65-F5344CB8AC3E}">
        <p14:creationId xmlns:p14="http://schemas.microsoft.com/office/powerpoint/2010/main" val="200524121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2100" y="530225"/>
            <a:ext cx="2044700" cy="55070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03238" y="530225"/>
            <a:ext cx="5986462" cy="55070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a:extLst>
              <a:ext uri="{FF2B5EF4-FFF2-40B4-BE49-F238E27FC236}">
                <a16:creationId xmlns:a16="http://schemas.microsoft.com/office/drawing/2014/main" id="{9A8328BC-7719-94C0-C38C-D7F388CE4570}"/>
              </a:ext>
            </a:extLst>
          </p:cNvPr>
          <p:cNvSpPr>
            <a:spLocks noGrp="1" noChangeArrowheads="1"/>
          </p:cNvSpPr>
          <p:nvPr>
            <p:ph type="dt" sz="half" idx="10"/>
          </p:nvPr>
        </p:nvSpPr>
        <p:spPr>
          <a:ln/>
        </p:spPr>
        <p:txBody>
          <a:bodyPr/>
          <a:lstStyle>
            <a:lvl1pPr>
              <a:defRPr/>
            </a:lvl1pPr>
          </a:lstStyle>
          <a:p>
            <a:pPr>
              <a:defRPr/>
            </a:pPr>
            <a:fld id="{4B740355-BDE2-4949-9036-AC62AAC129D6}" type="datetimeFigureOut">
              <a:rPr lang="sr-Latn-CS"/>
              <a:pPr>
                <a:defRPr/>
              </a:pPr>
              <a:t>5.4.2024.</a:t>
            </a:fld>
            <a:endParaRPr lang="sr-Latn-CS"/>
          </a:p>
        </p:txBody>
      </p:sp>
      <p:sp>
        <p:nvSpPr>
          <p:cNvPr id="5" name="Footer Placeholder 5">
            <a:extLst>
              <a:ext uri="{FF2B5EF4-FFF2-40B4-BE49-F238E27FC236}">
                <a16:creationId xmlns:a16="http://schemas.microsoft.com/office/drawing/2014/main" id="{83F31266-327B-F95E-9204-68D770AE188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6">
            <a:extLst>
              <a:ext uri="{FF2B5EF4-FFF2-40B4-BE49-F238E27FC236}">
                <a16:creationId xmlns:a16="http://schemas.microsoft.com/office/drawing/2014/main" id="{836C1929-802F-63F5-F53B-CA0C0FDFE85F}"/>
              </a:ext>
            </a:extLst>
          </p:cNvPr>
          <p:cNvSpPr>
            <a:spLocks noGrp="1" noChangeArrowheads="1"/>
          </p:cNvSpPr>
          <p:nvPr>
            <p:ph type="sldNum" sz="quarter" idx="12"/>
          </p:nvPr>
        </p:nvSpPr>
        <p:spPr>
          <a:ln/>
        </p:spPr>
        <p:txBody>
          <a:bodyPr/>
          <a:lstStyle>
            <a:lvl1pPr>
              <a:defRPr/>
            </a:lvl1pPr>
          </a:lstStyle>
          <a:p>
            <a:pPr>
              <a:defRPr/>
            </a:pPr>
            <a:fld id="{544471FE-C8F3-4E27-A042-F1FEB3E06645}" type="slidenum">
              <a:rPr lang="sr-Latn-CS" altLang="en-US"/>
              <a:pPr>
                <a:defRPr/>
              </a:pPr>
              <a:t>‹#›</a:t>
            </a:fld>
            <a:endParaRPr lang="sr-Latn-CS" altLang="en-US"/>
          </a:p>
        </p:txBody>
      </p:sp>
    </p:spTree>
    <p:extLst>
      <p:ext uri="{BB962C8B-B14F-4D97-AF65-F5344CB8AC3E}">
        <p14:creationId xmlns:p14="http://schemas.microsoft.com/office/powerpoint/2010/main" val="49527300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4">
            <a:extLst>
              <a:ext uri="{FF2B5EF4-FFF2-40B4-BE49-F238E27FC236}">
                <a16:creationId xmlns:a16="http://schemas.microsoft.com/office/drawing/2014/main" id="{9A8A66F7-62E1-209D-FA9C-144331FB234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5">
            <a:extLst>
              <a:ext uri="{FF2B5EF4-FFF2-40B4-BE49-F238E27FC236}">
                <a16:creationId xmlns:a16="http://schemas.microsoft.com/office/drawing/2014/main" id="{312D4494-B4C1-DB01-E102-5706AA88A70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6">
            <a:extLst>
              <a:ext uri="{FF2B5EF4-FFF2-40B4-BE49-F238E27FC236}">
                <a16:creationId xmlns:a16="http://schemas.microsoft.com/office/drawing/2014/main" id="{EE9A32AE-2682-6274-AF0A-E38DC8B614B9}"/>
              </a:ext>
            </a:extLst>
          </p:cNvPr>
          <p:cNvSpPr>
            <a:spLocks noGrp="1" noChangeArrowheads="1"/>
          </p:cNvSpPr>
          <p:nvPr>
            <p:ph type="sldNum" sz="quarter" idx="12"/>
          </p:nvPr>
        </p:nvSpPr>
        <p:spPr>
          <a:ln/>
        </p:spPr>
        <p:txBody>
          <a:bodyPr/>
          <a:lstStyle>
            <a:lvl1pPr>
              <a:defRPr/>
            </a:lvl1pPr>
          </a:lstStyle>
          <a:p>
            <a:pPr>
              <a:defRPr/>
            </a:pPr>
            <a:fld id="{74CD7A81-B7E7-47C9-BE6C-880DD6BB2CCF}" type="slidenum">
              <a:rPr lang="en-US" altLang="en-US"/>
              <a:pPr>
                <a:defRPr/>
              </a:pPr>
              <a:t>‹#›</a:t>
            </a:fld>
            <a:endParaRPr lang="en-US" altLang="en-US"/>
          </a:p>
        </p:txBody>
      </p:sp>
    </p:spTree>
    <p:extLst>
      <p:ext uri="{BB962C8B-B14F-4D97-AF65-F5344CB8AC3E}">
        <p14:creationId xmlns:p14="http://schemas.microsoft.com/office/powerpoint/2010/main" val="146382005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a:extLst>
              <a:ext uri="{FF2B5EF4-FFF2-40B4-BE49-F238E27FC236}">
                <a16:creationId xmlns:a16="http://schemas.microsoft.com/office/drawing/2014/main" id="{51581FAF-9900-0CFC-5A80-8240E845A87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5">
            <a:extLst>
              <a:ext uri="{FF2B5EF4-FFF2-40B4-BE49-F238E27FC236}">
                <a16:creationId xmlns:a16="http://schemas.microsoft.com/office/drawing/2014/main" id="{76632909-7637-0139-26AD-3740F77DB85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6">
            <a:extLst>
              <a:ext uri="{FF2B5EF4-FFF2-40B4-BE49-F238E27FC236}">
                <a16:creationId xmlns:a16="http://schemas.microsoft.com/office/drawing/2014/main" id="{04F6C824-9096-36DE-DB77-FA5FF640E29E}"/>
              </a:ext>
            </a:extLst>
          </p:cNvPr>
          <p:cNvSpPr>
            <a:spLocks noGrp="1" noChangeArrowheads="1"/>
          </p:cNvSpPr>
          <p:nvPr>
            <p:ph type="sldNum" sz="quarter" idx="12"/>
          </p:nvPr>
        </p:nvSpPr>
        <p:spPr>
          <a:ln/>
        </p:spPr>
        <p:txBody>
          <a:bodyPr/>
          <a:lstStyle>
            <a:lvl1pPr>
              <a:defRPr/>
            </a:lvl1pPr>
          </a:lstStyle>
          <a:p>
            <a:pPr>
              <a:defRPr/>
            </a:pPr>
            <a:fld id="{6D6BE58A-CAF6-4A2C-B0DD-95CFC5A4F660}" type="slidenum">
              <a:rPr lang="en-US" altLang="en-US"/>
              <a:pPr>
                <a:defRPr/>
              </a:pPr>
              <a:t>‹#›</a:t>
            </a:fld>
            <a:endParaRPr lang="en-US" altLang="en-US"/>
          </a:p>
        </p:txBody>
      </p:sp>
    </p:spTree>
    <p:extLst>
      <p:ext uri="{BB962C8B-B14F-4D97-AF65-F5344CB8AC3E}">
        <p14:creationId xmlns:p14="http://schemas.microsoft.com/office/powerpoint/2010/main" val="197442499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4">
            <a:extLst>
              <a:ext uri="{FF2B5EF4-FFF2-40B4-BE49-F238E27FC236}">
                <a16:creationId xmlns:a16="http://schemas.microsoft.com/office/drawing/2014/main" id="{FF52E815-3936-BFEC-8859-D70C0F132A7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5">
            <a:extLst>
              <a:ext uri="{FF2B5EF4-FFF2-40B4-BE49-F238E27FC236}">
                <a16:creationId xmlns:a16="http://schemas.microsoft.com/office/drawing/2014/main" id="{9B511C5D-EFA5-C8F4-66B5-F7537AEDCE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6">
            <a:extLst>
              <a:ext uri="{FF2B5EF4-FFF2-40B4-BE49-F238E27FC236}">
                <a16:creationId xmlns:a16="http://schemas.microsoft.com/office/drawing/2014/main" id="{88FE67A2-EE36-803A-6C1E-6F9942ED3E3B}"/>
              </a:ext>
            </a:extLst>
          </p:cNvPr>
          <p:cNvSpPr>
            <a:spLocks noGrp="1" noChangeArrowheads="1"/>
          </p:cNvSpPr>
          <p:nvPr>
            <p:ph type="sldNum" sz="quarter" idx="12"/>
          </p:nvPr>
        </p:nvSpPr>
        <p:spPr>
          <a:ln/>
        </p:spPr>
        <p:txBody>
          <a:bodyPr/>
          <a:lstStyle>
            <a:lvl1pPr>
              <a:defRPr/>
            </a:lvl1pPr>
          </a:lstStyle>
          <a:p>
            <a:pPr>
              <a:defRPr/>
            </a:pPr>
            <a:fld id="{BCF6A611-C08F-49D4-BAD8-F0C2892D7AC0}" type="slidenum">
              <a:rPr lang="en-US" altLang="en-US"/>
              <a:pPr>
                <a:defRPr/>
              </a:pPr>
              <a:t>‹#›</a:t>
            </a:fld>
            <a:endParaRPr lang="en-US" altLang="en-US"/>
          </a:p>
        </p:txBody>
      </p:sp>
    </p:spTree>
    <p:extLst>
      <p:ext uri="{BB962C8B-B14F-4D97-AF65-F5344CB8AC3E}">
        <p14:creationId xmlns:p14="http://schemas.microsoft.com/office/powerpoint/2010/main" val="164768641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03238" y="530225"/>
            <a:ext cx="4014787"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70425" y="530225"/>
            <a:ext cx="4016375"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D6E9A94B-8A37-D42E-E30A-843E4F40BDD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5">
            <a:extLst>
              <a:ext uri="{FF2B5EF4-FFF2-40B4-BE49-F238E27FC236}">
                <a16:creationId xmlns:a16="http://schemas.microsoft.com/office/drawing/2014/main" id="{961D0F75-94A4-61F9-D5FD-83B00FB2269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89E5CDFC-A4D7-DF4D-3F34-FA4CDB2F05B1}"/>
              </a:ext>
            </a:extLst>
          </p:cNvPr>
          <p:cNvSpPr>
            <a:spLocks noGrp="1" noChangeArrowheads="1"/>
          </p:cNvSpPr>
          <p:nvPr>
            <p:ph type="sldNum" sz="quarter" idx="12"/>
          </p:nvPr>
        </p:nvSpPr>
        <p:spPr>
          <a:ln/>
        </p:spPr>
        <p:txBody>
          <a:bodyPr/>
          <a:lstStyle>
            <a:lvl1pPr>
              <a:defRPr/>
            </a:lvl1pPr>
          </a:lstStyle>
          <a:p>
            <a:pPr>
              <a:defRPr/>
            </a:pPr>
            <a:fld id="{B72FA688-E84A-4E67-BF03-AD6AD8E5215A}" type="slidenum">
              <a:rPr lang="en-US" altLang="en-US"/>
              <a:pPr>
                <a:defRPr/>
              </a:pPr>
              <a:t>‹#›</a:t>
            </a:fld>
            <a:endParaRPr lang="en-US" altLang="en-US"/>
          </a:p>
        </p:txBody>
      </p:sp>
    </p:spTree>
    <p:extLst>
      <p:ext uri="{BB962C8B-B14F-4D97-AF65-F5344CB8AC3E}">
        <p14:creationId xmlns:p14="http://schemas.microsoft.com/office/powerpoint/2010/main" val="41410216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4">
            <a:extLst>
              <a:ext uri="{FF2B5EF4-FFF2-40B4-BE49-F238E27FC236}">
                <a16:creationId xmlns:a16="http://schemas.microsoft.com/office/drawing/2014/main" id="{34767BDD-FAC7-1975-EF1F-6698F4C6B575}"/>
              </a:ext>
            </a:extLst>
          </p:cNvPr>
          <p:cNvSpPr>
            <a:spLocks noGrp="1" noChangeArrowheads="1"/>
          </p:cNvSpPr>
          <p:nvPr>
            <p:ph type="dt" sz="half" idx="10"/>
          </p:nvPr>
        </p:nvSpPr>
        <p:spPr>
          <a:ln/>
        </p:spPr>
        <p:txBody>
          <a:bodyPr/>
          <a:lstStyle>
            <a:lvl1pPr>
              <a:defRPr/>
            </a:lvl1pPr>
          </a:lstStyle>
          <a:p>
            <a:pPr>
              <a:defRPr/>
            </a:pPr>
            <a:fld id="{53C09241-90B9-4D3F-8B77-0D6D1D86B7C3}" type="datetimeFigureOut">
              <a:rPr lang="sr-Latn-CS"/>
              <a:pPr>
                <a:defRPr/>
              </a:pPr>
              <a:t>5.4.2024.</a:t>
            </a:fld>
            <a:endParaRPr lang="sr-Latn-CS"/>
          </a:p>
        </p:txBody>
      </p:sp>
      <p:sp>
        <p:nvSpPr>
          <p:cNvPr id="4" name="Footer Placeholder 17">
            <a:extLst>
              <a:ext uri="{FF2B5EF4-FFF2-40B4-BE49-F238E27FC236}">
                <a16:creationId xmlns:a16="http://schemas.microsoft.com/office/drawing/2014/main" id="{1DA4710F-8D4F-125F-5DD7-89C1AB1F72B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E39266C0-230E-B9A6-7CDF-E8A43A059BB6}"/>
              </a:ext>
            </a:extLst>
          </p:cNvPr>
          <p:cNvSpPr>
            <a:spLocks noGrp="1" noChangeArrowheads="1"/>
          </p:cNvSpPr>
          <p:nvPr>
            <p:ph type="sldNum" sz="quarter" idx="12"/>
          </p:nvPr>
        </p:nvSpPr>
        <p:spPr>
          <a:ln/>
        </p:spPr>
        <p:txBody>
          <a:bodyPr/>
          <a:lstStyle>
            <a:lvl1pPr>
              <a:defRPr/>
            </a:lvl1pPr>
          </a:lstStyle>
          <a:p>
            <a:pPr>
              <a:defRPr/>
            </a:pPr>
            <a:fld id="{193773E5-C52A-49A9-B3CB-21BE7B93C05F}" type="slidenum">
              <a:rPr lang="sr-Latn-CS" altLang="en-US"/>
              <a:pPr>
                <a:defRPr/>
              </a:pPr>
              <a:t>‹#›</a:t>
            </a:fld>
            <a:endParaRPr lang="sr-Latn-CS" altLang="en-US"/>
          </a:p>
        </p:txBody>
      </p:sp>
    </p:spTree>
    <p:extLst>
      <p:ext uri="{BB962C8B-B14F-4D97-AF65-F5344CB8AC3E}">
        <p14:creationId xmlns:p14="http://schemas.microsoft.com/office/powerpoint/2010/main" val="13656475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4">
            <a:extLst>
              <a:ext uri="{FF2B5EF4-FFF2-40B4-BE49-F238E27FC236}">
                <a16:creationId xmlns:a16="http://schemas.microsoft.com/office/drawing/2014/main" id="{F51F324D-5D50-55D8-3DA3-CD972E6E0743}"/>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Footer Placeholder 5">
            <a:extLst>
              <a:ext uri="{FF2B5EF4-FFF2-40B4-BE49-F238E27FC236}">
                <a16:creationId xmlns:a16="http://schemas.microsoft.com/office/drawing/2014/main" id="{8E58028A-304B-67CA-67CE-39F17369586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Slide Number Placeholder 6">
            <a:extLst>
              <a:ext uri="{FF2B5EF4-FFF2-40B4-BE49-F238E27FC236}">
                <a16:creationId xmlns:a16="http://schemas.microsoft.com/office/drawing/2014/main" id="{57B20062-07D0-369D-89BB-5D4556FC888A}"/>
              </a:ext>
            </a:extLst>
          </p:cNvPr>
          <p:cNvSpPr>
            <a:spLocks noGrp="1" noChangeArrowheads="1"/>
          </p:cNvSpPr>
          <p:nvPr>
            <p:ph type="sldNum" sz="quarter" idx="12"/>
          </p:nvPr>
        </p:nvSpPr>
        <p:spPr>
          <a:ln/>
        </p:spPr>
        <p:txBody>
          <a:bodyPr/>
          <a:lstStyle>
            <a:lvl1pPr>
              <a:defRPr/>
            </a:lvl1pPr>
          </a:lstStyle>
          <a:p>
            <a:pPr>
              <a:defRPr/>
            </a:pPr>
            <a:fld id="{5007C676-0D1C-4801-B42E-C0EAC5724BC0}" type="slidenum">
              <a:rPr lang="en-US" altLang="en-US"/>
              <a:pPr>
                <a:defRPr/>
              </a:pPr>
              <a:t>‹#›</a:t>
            </a:fld>
            <a:endParaRPr lang="en-US" altLang="en-US"/>
          </a:p>
        </p:txBody>
      </p:sp>
    </p:spTree>
    <p:extLst>
      <p:ext uri="{BB962C8B-B14F-4D97-AF65-F5344CB8AC3E}">
        <p14:creationId xmlns:p14="http://schemas.microsoft.com/office/powerpoint/2010/main" val="406926995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4">
            <a:extLst>
              <a:ext uri="{FF2B5EF4-FFF2-40B4-BE49-F238E27FC236}">
                <a16:creationId xmlns:a16="http://schemas.microsoft.com/office/drawing/2014/main" id="{36229A0E-BC4D-8872-5560-32A466843FDD}"/>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Footer Placeholder 5">
            <a:extLst>
              <a:ext uri="{FF2B5EF4-FFF2-40B4-BE49-F238E27FC236}">
                <a16:creationId xmlns:a16="http://schemas.microsoft.com/office/drawing/2014/main" id="{31D8FA4B-6C11-C9B3-8E99-87B5DFA3465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6">
            <a:extLst>
              <a:ext uri="{FF2B5EF4-FFF2-40B4-BE49-F238E27FC236}">
                <a16:creationId xmlns:a16="http://schemas.microsoft.com/office/drawing/2014/main" id="{9DA715EF-5171-AC3A-E19A-AC85008FCB48}"/>
              </a:ext>
            </a:extLst>
          </p:cNvPr>
          <p:cNvSpPr>
            <a:spLocks noGrp="1" noChangeArrowheads="1"/>
          </p:cNvSpPr>
          <p:nvPr>
            <p:ph type="sldNum" sz="quarter" idx="12"/>
          </p:nvPr>
        </p:nvSpPr>
        <p:spPr>
          <a:ln/>
        </p:spPr>
        <p:txBody>
          <a:bodyPr/>
          <a:lstStyle>
            <a:lvl1pPr>
              <a:defRPr/>
            </a:lvl1pPr>
          </a:lstStyle>
          <a:p>
            <a:pPr>
              <a:defRPr/>
            </a:pPr>
            <a:fld id="{48993CCE-B5FB-4F73-8EEC-AA98F460790C}" type="slidenum">
              <a:rPr lang="en-US" altLang="en-US"/>
              <a:pPr>
                <a:defRPr/>
              </a:pPr>
              <a:t>‹#›</a:t>
            </a:fld>
            <a:endParaRPr lang="en-US" altLang="en-US"/>
          </a:p>
        </p:txBody>
      </p:sp>
    </p:spTree>
    <p:extLst>
      <p:ext uri="{BB962C8B-B14F-4D97-AF65-F5344CB8AC3E}">
        <p14:creationId xmlns:p14="http://schemas.microsoft.com/office/powerpoint/2010/main" val="292565416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4">
            <a:extLst>
              <a:ext uri="{FF2B5EF4-FFF2-40B4-BE49-F238E27FC236}">
                <a16:creationId xmlns:a16="http://schemas.microsoft.com/office/drawing/2014/main" id="{07E4B2E6-69ED-32E0-15B6-94382797B268}"/>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Footer Placeholder 5">
            <a:extLst>
              <a:ext uri="{FF2B5EF4-FFF2-40B4-BE49-F238E27FC236}">
                <a16:creationId xmlns:a16="http://schemas.microsoft.com/office/drawing/2014/main" id="{6718C864-775E-1EFA-CE45-575BA72670B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Slide Number Placeholder 6">
            <a:extLst>
              <a:ext uri="{FF2B5EF4-FFF2-40B4-BE49-F238E27FC236}">
                <a16:creationId xmlns:a16="http://schemas.microsoft.com/office/drawing/2014/main" id="{99F7F7C0-FC23-8822-3112-DD2F1C3AFA7D}"/>
              </a:ext>
            </a:extLst>
          </p:cNvPr>
          <p:cNvSpPr>
            <a:spLocks noGrp="1" noChangeArrowheads="1"/>
          </p:cNvSpPr>
          <p:nvPr>
            <p:ph type="sldNum" sz="quarter" idx="12"/>
          </p:nvPr>
        </p:nvSpPr>
        <p:spPr>
          <a:ln/>
        </p:spPr>
        <p:txBody>
          <a:bodyPr/>
          <a:lstStyle>
            <a:lvl1pPr>
              <a:defRPr/>
            </a:lvl1pPr>
          </a:lstStyle>
          <a:p>
            <a:pPr>
              <a:defRPr/>
            </a:pPr>
            <a:fld id="{20C99119-2082-4AA1-839D-C7FD6EFADD59}" type="slidenum">
              <a:rPr lang="en-US" altLang="en-US"/>
              <a:pPr>
                <a:defRPr/>
              </a:pPr>
              <a:t>‹#›</a:t>
            </a:fld>
            <a:endParaRPr lang="en-US" altLang="en-US"/>
          </a:p>
        </p:txBody>
      </p:sp>
    </p:spTree>
    <p:extLst>
      <p:ext uri="{BB962C8B-B14F-4D97-AF65-F5344CB8AC3E}">
        <p14:creationId xmlns:p14="http://schemas.microsoft.com/office/powerpoint/2010/main" val="426361508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ED975A3-DF14-C4C4-2997-34AF8BAFF56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5">
            <a:extLst>
              <a:ext uri="{FF2B5EF4-FFF2-40B4-BE49-F238E27FC236}">
                <a16:creationId xmlns:a16="http://schemas.microsoft.com/office/drawing/2014/main" id="{CD92BCEB-DD26-177B-D1A8-D2776FB6D41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FC0CC34A-03F5-58C0-B0CA-00144B76EE59}"/>
              </a:ext>
            </a:extLst>
          </p:cNvPr>
          <p:cNvSpPr>
            <a:spLocks noGrp="1" noChangeArrowheads="1"/>
          </p:cNvSpPr>
          <p:nvPr>
            <p:ph type="sldNum" sz="quarter" idx="12"/>
          </p:nvPr>
        </p:nvSpPr>
        <p:spPr>
          <a:ln/>
        </p:spPr>
        <p:txBody>
          <a:bodyPr/>
          <a:lstStyle>
            <a:lvl1pPr>
              <a:defRPr/>
            </a:lvl1pPr>
          </a:lstStyle>
          <a:p>
            <a:pPr>
              <a:defRPr/>
            </a:pPr>
            <a:fld id="{BC2A1978-6703-4702-B939-B3E46DA1C059}" type="slidenum">
              <a:rPr lang="en-US" altLang="en-US"/>
              <a:pPr>
                <a:defRPr/>
              </a:pPr>
              <a:t>‹#›</a:t>
            </a:fld>
            <a:endParaRPr lang="en-US" altLang="en-US"/>
          </a:p>
        </p:txBody>
      </p:sp>
    </p:spTree>
    <p:extLst>
      <p:ext uri="{BB962C8B-B14F-4D97-AF65-F5344CB8AC3E}">
        <p14:creationId xmlns:p14="http://schemas.microsoft.com/office/powerpoint/2010/main" val="22687292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6314504-EBB6-5D6A-DB77-BBA64C7C523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5">
            <a:extLst>
              <a:ext uri="{FF2B5EF4-FFF2-40B4-BE49-F238E27FC236}">
                <a16:creationId xmlns:a16="http://schemas.microsoft.com/office/drawing/2014/main" id="{9C8631CD-980C-C2BB-0468-CA3F16D496F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3F59D429-C13E-D42D-4C33-2627B51D3295}"/>
              </a:ext>
            </a:extLst>
          </p:cNvPr>
          <p:cNvSpPr>
            <a:spLocks noGrp="1" noChangeArrowheads="1"/>
          </p:cNvSpPr>
          <p:nvPr>
            <p:ph type="sldNum" sz="quarter" idx="12"/>
          </p:nvPr>
        </p:nvSpPr>
        <p:spPr>
          <a:ln/>
        </p:spPr>
        <p:txBody>
          <a:bodyPr/>
          <a:lstStyle>
            <a:lvl1pPr>
              <a:defRPr/>
            </a:lvl1pPr>
          </a:lstStyle>
          <a:p>
            <a:pPr>
              <a:defRPr/>
            </a:pPr>
            <a:fld id="{DD126F22-9D96-419A-B27A-1114BAD5B99D}" type="slidenum">
              <a:rPr lang="en-US" altLang="en-US"/>
              <a:pPr>
                <a:defRPr/>
              </a:pPr>
              <a:t>‹#›</a:t>
            </a:fld>
            <a:endParaRPr lang="en-US" altLang="en-US"/>
          </a:p>
        </p:txBody>
      </p:sp>
    </p:spTree>
    <p:extLst>
      <p:ext uri="{BB962C8B-B14F-4D97-AF65-F5344CB8AC3E}">
        <p14:creationId xmlns:p14="http://schemas.microsoft.com/office/powerpoint/2010/main" val="398925634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a:extLst>
              <a:ext uri="{FF2B5EF4-FFF2-40B4-BE49-F238E27FC236}">
                <a16:creationId xmlns:a16="http://schemas.microsoft.com/office/drawing/2014/main" id="{62F5465A-1EB0-89EE-B43B-54A5E19C851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5">
            <a:extLst>
              <a:ext uri="{FF2B5EF4-FFF2-40B4-BE49-F238E27FC236}">
                <a16:creationId xmlns:a16="http://schemas.microsoft.com/office/drawing/2014/main" id="{4CCC0A3C-12B6-D6C2-07C7-9AF9432B102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6">
            <a:extLst>
              <a:ext uri="{FF2B5EF4-FFF2-40B4-BE49-F238E27FC236}">
                <a16:creationId xmlns:a16="http://schemas.microsoft.com/office/drawing/2014/main" id="{43F536E7-6FA3-870F-77A7-244DA97B8357}"/>
              </a:ext>
            </a:extLst>
          </p:cNvPr>
          <p:cNvSpPr>
            <a:spLocks noGrp="1" noChangeArrowheads="1"/>
          </p:cNvSpPr>
          <p:nvPr>
            <p:ph type="sldNum" sz="quarter" idx="12"/>
          </p:nvPr>
        </p:nvSpPr>
        <p:spPr>
          <a:ln/>
        </p:spPr>
        <p:txBody>
          <a:bodyPr/>
          <a:lstStyle>
            <a:lvl1pPr>
              <a:defRPr/>
            </a:lvl1pPr>
          </a:lstStyle>
          <a:p>
            <a:pPr>
              <a:defRPr/>
            </a:pPr>
            <a:fld id="{6082C165-6720-4FB2-BA94-C7BCC432EC4C}" type="slidenum">
              <a:rPr lang="en-US" altLang="en-US"/>
              <a:pPr>
                <a:defRPr/>
              </a:pPr>
              <a:t>‹#›</a:t>
            </a:fld>
            <a:endParaRPr lang="en-US" altLang="en-US"/>
          </a:p>
        </p:txBody>
      </p:sp>
    </p:spTree>
    <p:extLst>
      <p:ext uri="{BB962C8B-B14F-4D97-AF65-F5344CB8AC3E}">
        <p14:creationId xmlns:p14="http://schemas.microsoft.com/office/powerpoint/2010/main" val="283763805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2100" y="530225"/>
            <a:ext cx="2044700" cy="55070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03238" y="530225"/>
            <a:ext cx="5986462" cy="55070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a:extLst>
              <a:ext uri="{FF2B5EF4-FFF2-40B4-BE49-F238E27FC236}">
                <a16:creationId xmlns:a16="http://schemas.microsoft.com/office/drawing/2014/main" id="{EFFBFD86-8180-8930-CEE9-870B08185E1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5">
            <a:extLst>
              <a:ext uri="{FF2B5EF4-FFF2-40B4-BE49-F238E27FC236}">
                <a16:creationId xmlns:a16="http://schemas.microsoft.com/office/drawing/2014/main" id="{B062DD29-850A-BD03-6446-413DCE443EE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6">
            <a:extLst>
              <a:ext uri="{FF2B5EF4-FFF2-40B4-BE49-F238E27FC236}">
                <a16:creationId xmlns:a16="http://schemas.microsoft.com/office/drawing/2014/main" id="{3B0D2C48-AE40-8158-CFE5-F41AC2EE1AD5}"/>
              </a:ext>
            </a:extLst>
          </p:cNvPr>
          <p:cNvSpPr>
            <a:spLocks noGrp="1" noChangeArrowheads="1"/>
          </p:cNvSpPr>
          <p:nvPr>
            <p:ph type="sldNum" sz="quarter" idx="12"/>
          </p:nvPr>
        </p:nvSpPr>
        <p:spPr>
          <a:ln/>
        </p:spPr>
        <p:txBody>
          <a:bodyPr/>
          <a:lstStyle>
            <a:lvl1pPr>
              <a:defRPr/>
            </a:lvl1pPr>
          </a:lstStyle>
          <a:p>
            <a:pPr>
              <a:defRPr/>
            </a:pPr>
            <a:fld id="{140F5FA8-D9E7-4AB5-BDC8-F4C9070DED7D}" type="slidenum">
              <a:rPr lang="en-US" altLang="en-US"/>
              <a:pPr>
                <a:defRPr/>
              </a:pPr>
              <a:t>‹#›</a:t>
            </a:fld>
            <a:endParaRPr lang="en-US" altLang="en-US"/>
          </a:p>
        </p:txBody>
      </p:sp>
    </p:spTree>
    <p:extLst>
      <p:ext uri="{BB962C8B-B14F-4D97-AF65-F5344CB8AC3E}">
        <p14:creationId xmlns:p14="http://schemas.microsoft.com/office/powerpoint/2010/main" val="99937588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5">
            <a:extLst>
              <a:ext uri="{FF2B5EF4-FFF2-40B4-BE49-F238E27FC236}">
                <a16:creationId xmlns:a16="http://schemas.microsoft.com/office/drawing/2014/main" id="{57E70B22-743F-6187-F8D2-8C3330D32A6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6">
            <a:extLst>
              <a:ext uri="{FF2B5EF4-FFF2-40B4-BE49-F238E27FC236}">
                <a16:creationId xmlns:a16="http://schemas.microsoft.com/office/drawing/2014/main" id="{C26E5B5C-0860-D97B-E9CC-05D6EFF05A5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7">
            <a:extLst>
              <a:ext uri="{FF2B5EF4-FFF2-40B4-BE49-F238E27FC236}">
                <a16:creationId xmlns:a16="http://schemas.microsoft.com/office/drawing/2014/main" id="{4D7757B7-19A0-599C-9B08-22498821E35A}"/>
              </a:ext>
            </a:extLst>
          </p:cNvPr>
          <p:cNvSpPr>
            <a:spLocks noGrp="1" noChangeArrowheads="1"/>
          </p:cNvSpPr>
          <p:nvPr>
            <p:ph type="sldNum" sz="quarter" idx="12"/>
          </p:nvPr>
        </p:nvSpPr>
        <p:spPr>
          <a:ln/>
        </p:spPr>
        <p:txBody>
          <a:bodyPr/>
          <a:lstStyle>
            <a:lvl1pPr>
              <a:defRPr/>
            </a:lvl1pPr>
          </a:lstStyle>
          <a:p>
            <a:pPr>
              <a:defRPr/>
            </a:pPr>
            <a:fld id="{630446B8-2D4E-48F0-BF77-DFE41CB459B1}" type="slidenum">
              <a:rPr lang="en-US" altLang="en-US"/>
              <a:pPr>
                <a:defRPr/>
              </a:pPr>
              <a:t>‹#›</a:t>
            </a:fld>
            <a:endParaRPr lang="en-US" altLang="en-US"/>
          </a:p>
        </p:txBody>
      </p:sp>
    </p:spTree>
    <p:extLst>
      <p:ext uri="{BB962C8B-B14F-4D97-AF65-F5344CB8AC3E}">
        <p14:creationId xmlns:p14="http://schemas.microsoft.com/office/powerpoint/2010/main" val="281464726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5">
            <a:extLst>
              <a:ext uri="{FF2B5EF4-FFF2-40B4-BE49-F238E27FC236}">
                <a16:creationId xmlns:a16="http://schemas.microsoft.com/office/drawing/2014/main" id="{6567EF1D-2791-97D5-4E5C-ED0D4E1B17E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6">
            <a:extLst>
              <a:ext uri="{FF2B5EF4-FFF2-40B4-BE49-F238E27FC236}">
                <a16:creationId xmlns:a16="http://schemas.microsoft.com/office/drawing/2014/main" id="{07C5F50B-EE82-C794-330F-BDB5177E29C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7">
            <a:extLst>
              <a:ext uri="{FF2B5EF4-FFF2-40B4-BE49-F238E27FC236}">
                <a16:creationId xmlns:a16="http://schemas.microsoft.com/office/drawing/2014/main" id="{4B0CE018-7B65-CA26-4697-710AF46704AB}"/>
              </a:ext>
            </a:extLst>
          </p:cNvPr>
          <p:cNvSpPr>
            <a:spLocks noGrp="1" noChangeArrowheads="1"/>
          </p:cNvSpPr>
          <p:nvPr>
            <p:ph type="sldNum" sz="quarter" idx="12"/>
          </p:nvPr>
        </p:nvSpPr>
        <p:spPr>
          <a:ln/>
        </p:spPr>
        <p:txBody>
          <a:bodyPr/>
          <a:lstStyle>
            <a:lvl1pPr>
              <a:defRPr/>
            </a:lvl1pPr>
          </a:lstStyle>
          <a:p>
            <a:pPr>
              <a:defRPr/>
            </a:pPr>
            <a:fld id="{D7E4AB66-6868-4A22-80DD-91DD42BA02CA}" type="slidenum">
              <a:rPr lang="en-US" altLang="en-US"/>
              <a:pPr>
                <a:defRPr/>
              </a:pPr>
              <a:t>‹#›</a:t>
            </a:fld>
            <a:endParaRPr lang="en-US" altLang="en-US"/>
          </a:p>
        </p:txBody>
      </p:sp>
    </p:spTree>
    <p:extLst>
      <p:ext uri="{BB962C8B-B14F-4D97-AF65-F5344CB8AC3E}">
        <p14:creationId xmlns:p14="http://schemas.microsoft.com/office/powerpoint/2010/main" val="254983792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5">
            <a:extLst>
              <a:ext uri="{FF2B5EF4-FFF2-40B4-BE49-F238E27FC236}">
                <a16:creationId xmlns:a16="http://schemas.microsoft.com/office/drawing/2014/main" id="{CF5BF1A7-5870-A062-7F26-08A521BE5CC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6">
            <a:extLst>
              <a:ext uri="{FF2B5EF4-FFF2-40B4-BE49-F238E27FC236}">
                <a16:creationId xmlns:a16="http://schemas.microsoft.com/office/drawing/2014/main" id="{2401499B-C7A6-0D07-A026-85216AD5B6F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7">
            <a:extLst>
              <a:ext uri="{FF2B5EF4-FFF2-40B4-BE49-F238E27FC236}">
                <a16:creationId xmlns:a16="http://schemas.microsoft.com/office/drawing/2014/main" id="{50019441-2640-C84D-0123-CF48D97C0E8B}"/>
              </a:ext>
            </a:extLst>
          </p:cNvPr>
          <p:cNvSpPr>
            <a:spLocks noGrp="1" noChangeArrowheads="1"/>
          </p:cNvSpPr>
          <p:nvPr>
            <p:ph type="sldNum" sz="quarter" idx="12"/>
          </p:nvPr>
        </p:nvSpPr>
        <p:spPr>
          <a:ln/>
        </p:spPr>
        <p:txBody>
          <a:bodyPr/>
          <a:lstStyle>
            <a:lvl1pPr>
              <a:defRPr/>
            </a:lvl1pPr>
          </a:lstStyle>
          <a:p>
            <a:pPr>
              <a:defRPr/>
            </a:pPr>
            <a:fld id="{BA40B421-4FA6-468D-BD4E-EE78A2D4A86A}" type="slidenum">
              <a:rPr lang="en-US" altLang="en-US"/>
              <a:pPr>
                <a:defRPr/>
              </a:pPr>
              <a:t>‹#›</a:t>
            </a:fld>
            <a:endParaRPr lang="en-US" altLang="en-US"/>
          </a:p>
        </p:txBody>
      </p:sp>
    </p:spTree>
    <p:extLst>
      <p:ext uri="{BB962C8B-B14F-4D97-AF65-F5344CB8AC3E}">
        <p14:creationId xmlns:p14="http://schemas.microsoft.com/office/powerpoint/2010/main" val="3585548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4">
            <a:extLst>
              <a:ext uri="{FF2B5EF4-FFF2-40B4-BE49-F238E27FC236}">
                <a16:creationId xmlns:a16="http://schemas.microsoft.com/office/drawing/2014/main" id="{081F8E22-4DF6-4387-652F-9AD0D003C090}"/>
              </a:ext>
            </a:extLst>
          </p:cNvPr>
          <p:cNvSpPr>
            <a:spLocks noGrp="1" noChangeArrowheads="1"/>
          </p:cNvSpPr>
          <p:nvPr>
            <p:ph type="dt" sz="half" idx="10"/>
          </p:nvPr>
        </p:nvSpPr>
        <p:spPr>
          <a:ln/>
        </p:spPr>
        <p:txBody>
          <a:bodyPr/>
          <a:lstStyle>
            <a:lvl1pPr>
              <a:defRPr/>
            </a:lvl1pPr>
          </a:lstStyle>
          <a:p>
            <a:pPr>
              <a:defRPr/>
            </a:pPr>
            <a:fld id="{A32DF1E0-6A51-4BD8-820D-719A69F99D66}" type="datetimeFigureOut">
              <a:rPr lang="sr-Latn-CS"/>
              <a:pPr>
                <a:defRPr/>
              </a:pPr>
              <a:t>5.4.2024.</a:t>
            </a:fld>
            <a:endParaRPr lang="sr-Latn-CS"/>
          </a:p>
        </p:txBody>
      </p:sp>
      <p:sp>
        <p:nvSpPr>
          <p:cNvPr id="3" name="Footer Placeholder 17">
            <a:extLst>
              <a:ext uri="{FF2B5EF4-FFF2-40B4-BE49-F238E27FC236}">
                <a16:creationId xmlns:a16="http://schemas.microsoft.com/office/drawing/2014/main" id="{B974611E-815A-76A9-956F-3E978E45B53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Slide Number Placeholder 4">
            <a:extLst>
              <a:ext uri="{FF2B5EF4-FFF2-40B4-BE49-F238E27FC236}">
                <a16:creationId xmlns:a16="http://schemas.microsoft.com/office/drawing/2014/main" id="{65B93897-E527-9ABA-E824-3F4B5F4424B4}"/>
              </a:ext>
            </a:extLst>
          </p:cNvPr>
          <p:cNvSpPr>
            <a:spLocks noGrp="1" noChangeArrowheads="1"/>
          </p:cNvSpPr>
          <p:nvPr>
            <p:ph type="sldNum" sz="quarter" idx="12"/>
          </p:nvPr>
        </p:nvSpPr>
        <p:spPr>
          <a:ln/>
        </p:spPr>
        <p:txBody>
          <a:bodyPr/>
          <a:lstStyle>
            <a:lvl1pPr>
              <a:defRPr/>
            </a:lvl1pPr>
          </a:lstStyle>
          <a:p>
            <a:pPr>
              <a:defRPr/>
            </a:pPr>
            <a:fld id="{8814EC7A-00C4-4C53-9648-763112F9065C}" type="slidenum">
              <a:rPr lang="sr-Latn-CS" altLang="en-US"/>
              <a:pPr>
                <a:defRPr/>
              </a:pPr>
              <a:t>‹#›</a:t>
            </a:fld>
            <a:endParaRPr lang="sr-Latn-CS" altLang="en-US"/>
          </a:p>
        </p:txBody>
      </p:sp>
    </p:spTree>
    <p:extLst>
      <p:ext uri="{BB962C8B-B14F-4D97-AF65-F5344CB8AC3E}">
        <p14:creationId xmlns:p14="http://schemas.microsoft.com/office/powerpoint/2010/main" val="352823548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03238" y="530225"/>
            <a:ext cx="4014787"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70425" y="530225"/>
            <a:ext cx="4016375" cy="4187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5">
            <a:extLst>
              <a:ext uri="{FF2B5EF4-FFF2-40B4-BE49-F238E27FC236}">
                <a16:creationId xmlns:a16="http://schemas.microsoft.com/office/drawing/2014/main" id="{9B7EEF1D-2D58-762C-1297-AD99C9436CD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6">
            <a:extLst>
              <a:ext uri="{FF2B5EF4-FFF2-40B4-BE49-F238E27FC236}">
                <a16:creationId xmlns:a16="http://schemas.microsoft.com/office/drawing/2014/main" id="{354F63F2-014A-D153-F7AC-17D7B88D22F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7">
            <a:extLst>
              <a:ext uri="{FF2B5EF4-FFF2-40B4-BE49-F238E27FC236}">
                <a16:creationId xmlns:a16="http://schemas.microsoft.com/office/drawing/2014/main" id="{AC0EF925-6330-5B0F-A5ED-72D49E9FE536}"/>
              </a:ext>
            </a:extLst>
          </p:cNvPr>
          <p:cNvSpPr>
            <a:spLocks noGrp="1" noChangeArrowheads="1"/>
          </p:cNvSpPr>
          <p:nvPr>
            <p:ph type="sldNum" sz="quarter" idx="12"/>
          </p:nvPr>
        </p:nvSpPr>
        <p:spPr>
          <a:ln/>
        </p:spPr>
        <p:txBody>
          <a:bodyPr/>
          <a:lstStyle>
            <a:lvl1pPr>
              <a:defRPr/>
            </a:lvl1pPr>
          </a:lstStyle>
          <a:p>
            <a:pPr>
              <a:defRPr/>
            </a:pPr>
            <a:fld id="{935D98A1-0E50-4E56-A023-E2D8C1AF9146}" type="slidenum">
              <a:rPr lang="en-US" altLang="en-US"/>
              <a:pPr>
                <a:defRPr/>
              </a:pPr>
              <a:t>‹#›</a:t>
            </a:fld>
            <a:endParaRPr lang="en-US" altLang="en-US"/>
          </a:p>
        </p:txBody>
      </p:sp>
    </p:spTree>
    <p:extLst>
      <p:ext uri="{BB962C8B-B14F-4D97-AF65-F5344CB8AC3E}">
        <p14:creationId xmlns:p14="http://schemas.microsoft.com/office/powerpoint/2010/main" val="287109539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5">
            <a:extLst>
              <a:ext uri="{FF2B5EF4-FFF2-40B4-BE49-F238E27FC236}">
                <a16:creationId xmlns:a16="http://schemas.microsoft.com/office/drawing/2014/main" id="{82948507-5987-39D3-CDD9-A281C9879421}"/>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Footer Placeholder 6">
            <a:extLst>
              <a:ext uri="{FF2B5EF4-FFF2-40B4-BE49-F238E27FC236}">
                <a16:creationId xmlns:a16="http://schemas.microsoft.com/office/drawing/2014/main" id="{72F34F21-E010-3A5A-3237-29C3EB23918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Slide Number Placeholder 7">
            <a:extLst>
              <a:ext uri="{FF2B5EF4-FFF2-40B4-BE49-F238E27FC236}">
                <a16:creationId xmlns:a16="http://schemas.microsoft.com/office/drawing/2014/main" id="{0C730BB5-DF5B-E1DA-7F92-4CFB82F0A127}"/>
              </a:ext>
            </a:extLst>
          </p:cNvPr>
          <p:cNvSpPr>
            <a:spLocks noGrp="1" noChangeArrowheads="1"/>
          </p:cNvSpPr>
          <p:nvPr>
            <p:ph type="sldNum" sz="quarter" idx="12"/>
          </p:nvPr>
        </p:nvSpPr>
        <p:spPr>
          <a:ln/>
        </p:spPr>
        <p:txBody>
          <a:bodyPr/>
          <a:lstStyle>
            <a:lvl1pPr>
              <a:defRPr/>
            </a:lvl1pPr>
          </a:lstStyle>
          <a:p>
            <a:pPr>
              <a:defRPr/>
            </a:pPr>
            <a:fld id="{BFAE3D98-D70B-4D20-8C34-6626B5E584F5}" type="slidenum">
              <a:rPr lang="en-US" altLang="en-US"/>
              <a:pPr>
                <a:defRPr/>
              </a:pPr>
              <a:t>‹#›</a:t>
            </a:fld>
            <a:endParaRPr lang="en-US" altLang="en-US"/>
          </a:p>
        </p:txBody>
      </p:sp>
    </p:spTree>
    <p:extLst>
      <p:ext uri="{BB962C8B-B14F-4D97-AF65-F5344CB8AC3E}">
        <p14:creationId xmlns:p14="http://schemas.microsoft.com/office/powerpoint/2010/main" val="392121671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5">
            <a:extLst>
              <a:ext uri="{FF2B5EF4-FFF2-40B4-BE49-F238E27FC236}">
                <a16:creationId xmlns:a16="http://schemas.microsoft.com/office/drawing/2014/main" id="{90E266DC-20C2-6479-32F7-44E94E01BDAE}"/>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Footer Placeholder 6">
            <a:extLst>
              <a:ext uri="{FF2B5EF4-FFF2-40B4-BE49-F238E27FC236}">
                <a16:creationId xmlns:a16="http://schemas.microsoft.com/office/drawing/2014/main" id="{11F2842F-BD84-0FC0-3DAC-44EB1245292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7">
            <a:extLst>
              <a:ext uri="{FF2B5EF4-FFF2-40B4-BE49-F238E27FC236}">
                <a16:creationId xmlns:a16="http://schemas.microsoft.com/office/drawing/2014/main" id="{7B59DF56-04C6-8441-ECD4-EFCA15C76C76}"/>
              </a:ext>
            </a:extLst>
          </p:cNvPr>
          <p:cNvSpPr>
            <a:spLocks noGrp="1" noChangeArrowheads="1"/>
          </p:cNvSpPr>
          <p:nvPr>
            <p:ph type="sldNum" sz="quarter" idx="12"/>
          </p:nvPr>
        </p:nvSpPr>
        <p:spPr>
          <a:ln/>
        </p:spPr>
        <p:txBody>
          <a:bodyPr/>
          <a:lstStyle>
            <a:lvl1pPr>
              <a:defRPr/>
            </a:lvl1pPr>
          </a:lstStyle>
          <a:p>
            <a:pPr>
              <a:defRPr/>
            </a:pPr>
            <a:fld id="{6C331FC9-35BE-42CF-AF0F-3B934A71D701}" type="slidenum">
              <a:rPr lang="en-US" altLang="en-US"/>
              <a:pPr>
                <a:defRPr/>
              </a:pPr>
              <a:t>‹#›</a:t>
            </a:fld>
            <a:endParaRPr lang="en-US" altLang="en-US"/>
          </a:p>
        </p:txBody>
      </p:sp>
    </p:spTree>
    <p:extLst>
      <p:ext uri="{BB962C8B-B14F-4D97-AF65-F5344CB8AC3E}">
        <p14:creationId xmlns:p14="http://schemas.microsoft.com/office/powerpoint/2010/main" val="236568054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5">
            <a:extLst>
              <a:ext uri="{FF2B5EF4-FFF2-40B4-BE49-F238E27FC236}">
                <a16:creationId xmlns:a16="http://schemas.microsoft.com/office/drawing/2014/main" id="{2D7678AF-0F6B-E623-DFDA-B024B2BEDF16}"/>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Footer Placeholder 6">
            <a:extLst>
              <a:ext uri="{FF2B5EF4-FFF2-40B4-BE49-F238E27FC236}">
                <a16:creationId xmlns:a16="http://schemas.microsoft.com/office/drawing/2014/main" id="{254CCDBD-5DBF-C76A-C0A0-CD3C5326E23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Slide Number Placeholder 7">
            <a:extLst>
              <a:ext uri="{FF2B5EF4-FFF2-40B4-BE49-F238E27FC236}">
                <a16:creationId xmlns:a16="http://schemas.microsoft.com/office/drawing/2014/main" id="{314C536E-8A9F-91DB-1BCB-8CF2E2A942DA}"/>
              </a:ext>
            </a:extLst>
          </p:cNvPr>
          <p:cNvSpPr>
            <a:spLocks noGrp="1" noChangeArrowheads="1"/>
          </p:cNvSpPr>
          <p:nvPr>
            <p:ph type="sldNum" sz="quarter" idx="12"/>
          </p:nvPr>
        </p:nvSpPr>
        <p:spPr>
          <a:ln/>
        </p:spPr>
        <p:txBody>
          <a:bodyPr/>
          <a:lstStyle>
            <a:lvl1pPr>
              <a:defRPr/>
            </a:lvl1pPr>
          </a:lstStyle>
          <a:p>
            <a:pPr>
              <a:defRPr/>
            </a:pPr>
            <a:fld id="{7A594E1E-0707-49DC-B277-642B9427B27C}" type="slidenum">
              <a:rPr lang="en-US" altLang="en-US"/>
              <a:pPr>
                <a:defRPr/>
              </a:pPr>
              <a:t>‹#›</a:t>
            </a:fld>
            <a:endParaRPr lang="en-US" altLang="en-US"/>
          </a:p>
        </p:txBody>
      </p:sp>
    </p:spTree>
    <p:extLst>
      <p:ext uri="{BB962C8B-B14F-4D97-AF65-F5344CB8AC3E}">
        <p14:creationId xmlns:p14="http://schemas.microsoft.com/office/powerpoint/2010/main" val="328943594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5">
            <a:extLst>
              <a:ext uri="{FF2B5EF4-FFF2-40B4-BE49-F238E27FC236}">
                <a16:creationId xmlns:a16="http://schemas.microsoft.com/office/drawing/2014/main" id="{2F7B4E1B-ED0D-C231-ABC9-95187AC3226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6">
            <a:extLst>
              <a:ext uri="{FF2B5EF4-FFF2-40B4-BE49-F238E27FC236}">
                <a16:creationId xmlns:a16="http://schemas.microsoft.com/office/drawing/2014/main" id="{914802F7-7876-E61C-18B1-1D2958434CA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7">
            <a:extLst>
              <a:ext uri="{FF2B5EF4-FFF2-40B4-BE49-F238E27FC236}">
                <a16:creationId xmlns:a16="http://schemas.microsoft.com/office/drawing/2014/main" id="{BB576D69-D2E1-1565-8BD5-3AC58A8FAAB1}"/>
              </a:ext>
            </a:extLst>
          </p:cNvPr>
          <p:cNvSpPr>
            <a:spLocks noGrp="1" noChangeArrowheads="1"/>
          </p:cNvSpPr>
          <p:nvPr>
            <p:ph type="sldNum" sz="quarter" idx="12"/>
          </p:nvPr>
        </p:nvSpPr>
        <p:spPr>
          <a:ln/>
        </p:spPr>
        <p:txBody>
          <a:bodyPr/>
          <a:lstStyle>
            <a:lvl1pPr>
              <a:defRPr/>
            </a:lvl1pPr>
          </a:lstStyle>
          <a:p>
            <a:pPr>
              <a:defRPr/>
            </a:pPr>
            <a:fld id="{6B1666BF-61FC-479C-A10D-47804C84A614}" type="slidenum">
              <a:rPr lang="en-US" altLang="en-US"/>
              <a:pPr>
                <a:defRPr/>
              </a:pPr>
              <a:t>‹#›</a:t>
            </a:fld>
            <a:endParaRPr lang="en-US" altLang="en-US"/>
          </a:p>
        </p:txBody>
      </p:sp>
    </p:spTree>
    <p:extLst>
      <p:ext uri="{BB962C8B-B14F-4D97-AF65-F5344CB8AC3E}">
        <p14:creationId xmlns:p14="http://schemas.microsoft.com/office/powerpoint/2010/main" val="43094934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5">
            <a:extLst>
              <a:ext uri="{FF2B5EF4-FFF2-40B4-BE49-F238E27FC236}">
                <a16:creationId xmlns:a16="http://schemas.microsoft.com/office/drawing/2014/main" id="{66A3CF65-E296-915C-C902-8A9B14066738}"/>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6">
            <a:extLst>
              <a:ext uri="{FF2B5EF4-FFF2-40B4-BE49-F238E27FC236}">
                <a16:creationId xmlns:a16="http://schemas.microsoft.com/office/drawing/2014/main" id="{94852EF4-E5A1-A4E1-A77E-46FEC66626B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7">
            <a:extLst>
              <a:ext uri="{FF2B5EF4-FFF2-40B4-BE49-F238E27FC236}">
                <a16:creationId xmlns:a16="http://schemas.microsoft.com/office/drawing/2014/main" id="{FADF5843-FB8E-2972-4CDB-BE80AD3684CF}"/>
              </a:ext>
            </a:extLst>
          </p:cNvPr>
          <p:cNvSpPr>
            <a:spLocks noGrp="1" noChangeArrowheads="1"/>
          </p:cNvSpPr>
          <p:nvPr>
            <p:ph type="sldNum" sz="quarter" idx="12"/>
          </p:nvPr>
        </p:nvSpPr>
        <p:spPr>
          <a:ln/>
        </p:spPr>
        <p:txBody>
          <a:bodyPr/>
          <a:lstStyle>
            <a:lvl1pPr>
              <a:defRPr/>
            </a:lvl1pPr>
          </a:lstStyle>
          <a:p>
            <a:pPr>
              <a:defRPr/>
            </a:pPr>
            <a:fld id="{4CF8F1B0-F118-4973-8533-BEB8CDC032F9}" type="slidenum">
              <a:rPr lang="en-US" altLang="en-US"/>
              <a:pPr>
                <a:defRPr/>
              </a:pPr>
              <a:t>‹#›</a:t>
            </a:fld>
            <a:endParaRPr lang="en-US" altLang="en-US"/>
          </a:p>
        </p:txBody>
      </p:sp>
    </p:spTree>
    <p:extLst>
      <p:ext uri="{BB962C8B-B14F-4D97-AF65-F5344CB8AC3E}">
        <p14:creationId xmlns:p14="http://schemas.microsoft.com/office/powerpoint/2010/main" val="251735280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5">
            <a:extLst>
              <a:ext uri="{FF2B5EF4-FFF2-40B4-BE49-F238E27FC236}">
                <a16:creationId xmlns:a16="http://schemas.microsoft.com/office/drawing/2014/main" id="{6A7F6BCF-7FF1-11EF-5D64-8CBE3D1EAB6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6">
            <a:extLst>
              <a:ext uri="{FF2B5EF4-FFF2-40B4-BE49-F238E27FC236}">
                <a16:creationId xmlns:a16="http://schemas.microsoft.com/office/drawing/2014/main" id="{1A20B1A9-74B9-8461-BFD8-AD0757FFCF6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7">
            <a:extLst>
              <a:ext uri="{FF2B5EF4-FFF2-40B4-BE49-F238E27FC236}">
                <a16:creationId xmlns:a16="http://schemas.microsoft.com/office/drawing/2014/main" id="{8A311754-6739-A2FD-2443-C59AAB9B314D}"/>
              </a:ext>
            </a:extLst>
          </p:cNvPr>
          <p:cNvSpPr>
            <a:spLocks noGrp="1" noChangeArrowheads="1"/>
          </p:cNvSpPr>
          <p:nvPr>
            <p:ph type="sldNum" sz="quarter" idx="12"/>
          </p:nvPr>
        </p:nvSpPr>
        <p:spPr>
          <a:ln/>
        </p:spPr>
        <p:txBody>
          <a:bodyPr/>
          <a:lstStyle>
            <a:lvl1pPr>
              <a:defRPr/>
            </a:lvl1pPr>
          </a:lstStyle>
          <a:p>
            <a:pPr>
              <a:defRPr/>
            </a:pPr>
            <a:fld id="{15602122-3BDE-4ABB-8EBC-34D15154C378}" type="slidenum">
              <a:rPr lang="en-US" altLang="en-US"/>
              <a:pPr>
                <a:defRPr/>
              </a:pPr>
              <a:t>‹#›</a:t>
            </a:fld>
            <a:endParaRPr lang="en-US" altLang="en-US"/>
          </a:p>
        </p:txBody>
      </p:sp>
    </p:spTree>
    <p:extLst>
      <p:ext uri="{BB962C8B-B14F-4D97-AF65-F5344CB8AC3E}">
        <p14:creationId xmlns:p14="http://schemas.microsoft.com/office/powerpoint/2010/main" val="110013908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2100" y="530225"/>
            <a:ext cx="2044700" cy="55070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03238" y="530225"/>
            <a:ext cx="5986462" cy="55070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5">
            <a:extLst>
              <a:ext uri="{FF2B5EF4-FFF2-40B4-BE49-F238E27FC236}">
                <a16:creationId xmlns:a16="http://schemas.microsoft.com/office/drawing/2014/main" id="{470031AA-C46C-4227-A4A7-FE54A40AD54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6">
            <a:extLst>
              <a:ext uri="{FF2B5EF4-FFF2-40B4-BE49-F238E27FC236}">
                <a16:creationId xmlns:a16="http://schemas.microsoft.com/office/drawing/2014/main" id="{5F147CEA-52BF-5D63-9E6A-7AF30E5508D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7">
            <a:extLst>
              <a:ext uri="{FF2B5EF4-FFF2-40B4-BE49-F238E27FC236}">
                <a16:creationId xmlns:a16="http://schemas.microsoft.com/office/drawing/2014/main" id="{C781C90D-1007-3F5F-66BC-1CF5B8F903F8}"/>
              </a:ext>
            </a:extLst>
          </p:cNvPr>
          <p:cNvSpPr>
            <a:spLocks noGrp="1" noChangeArrowheads="1"/>
          </p:cNvSpPr>
          <p:nvPr>
            <p:ph type="sldNum" sz="quarter" idx="12"/>
          </p:nvPr>
        </p:nvSpPr>
        <p:spPr>
          <a:ln/>
        </p:spPr>
        <p:txBody>
          <a:bodyPr/>
          <a:lstStyle>
            <a:lvl1pPr>
              <a:defRPr/>
            </a:lvl1pPr>
          </a:lstStyle>
          <a:p>
            <a:pPr>
              <a:defRPr/>
            </a:pPr>
            <a:fld id="{8748351F-0A76-496C-8503-1A262D9BB652}" type="slidenum">
              <a:rPr lang="en-US" altLang="en-US"/>
              <a:pPr>
                <a:defRPr/>
              </a:pPr>
              <a:t>‹#›</a:t>
            </a:fld>
            <a:endParaRPr lang="en-US" altLang="en-US"/>
          </a:p>
        </p:txBody>
      </p:sp>
    </p:spTree>
    <p:extLst>
      <p:ext uri="{BB962C8B-B14F-4D97-AF65-F5344CB8AC3E}">
        <p14:creationId xmlns:p14="http://schemas.microsoft.com/office/powerpoint/2010/main" val="31756647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24">
            <a:extLst>
              <a:ext uri="{FF2B5EF4-FFF2-40B4-BE49-F238E27FC236}">
                <a16:creationId xmlns:a16="http://schemas.microsoft.com/office/drawing/2014/main" id="{A1125292-F069-95BF-C3CB-DE1BF3693149}"/>
              </a:ext>
            </a:extLst>
          </p:cNvPr>
          <p:cNvSpPr>
            <a:spLocks noGrp="1" noChangeArrowheads="1"/>
          </p:cNvSpPr>
          <p:nvPr>
            <p:ph type="dt" sz="half" idx="10"/>
          </p:nvPr>
        </p:nvSpPr>
        <p:spPr>
          <a:ln/>
        </p:spPr>
        <p:txBody>
          <a:bodyPr/>
          <a:lstStyle>
            <a:lvl1pPr>
              <a:defRPr/>
            </a:lvl1pPr>
          </a:lstStyle>
          <a:p>
            <a:pPr>
              <a:defRPr/>
            </a:pPr>
            <a:fld id="{4A1CA0C8-9669-4BF5-A112-57ACCE9A378A}" type="datetimeFigureOut">
              <a:rPr lang="sr-Latn-CS"/>
              <a:pPr>
                <a:defRPr/>
              </a:pPr>
              <a:t>5.4.2024.</a:t>
            </a:fld>
            <a:endParaRPr lang="sr-Latn-CS"/>
          </a:p>
        </p:txBody>
      </p:sp>
      <p:sp>
        <p:nvSpPr>
          <p:cNvPr id="6" name="Footer Placeholder 17">
            <a:extLst>
              <a:ext uri="{FF2B5EF4-FFF2-40B4-BE49-F238E27FC236}">
                <a16:creationId xmlns:a16="http://schemas.microsoft.com/office/drawing/2014/main" id="{53484D1E-82AD-C8E3-C385-F97DC03C091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4">
            <a:extLst>
              <a:ext uri="{FF2B5EF4-FFF2-40B4-BE49-F238E27FC236}">
                <a16:creationId xmlns:a16="http://schemas.microsoft.com/office/drawing/2014/main" id="{CBD3622A-4711-C741-305C-F9334EDF2D3D}"/>
              </a:ext>
            </a:extLst>
          </p:cNvPr>
          <p:cNvSpPr>
            <a:spLocks noGrp="1" noChangeArrowheads="1"/>
          </p:cNvSpPr>
          <p:nvPr>
            <p:ph type="sldNum" sz="quarter" idx="12"/>
          </p:nvPr>
        </p:nvSpPr>
        <p:spPr>
          <a:ln/>
        </p:spPr>
        <p:txBody>
          <a:bodyPr/>
          <a:lstStyle>
            <a:lvl1pPr>
              <a:defRPr/>
            </a:lvl1pPr>
          </a:lstStyle>
          <a:p>
            <a:pPr>
              <a:defRPr/>
            </a:pPr>
            <a:fld id="{DE65A4A5-B85C-4077-8721-0FA70B5D4DE7}" type="slidenum">
              <a:rPr lang="sr-Latn-CS" altLang="en-US"/>
              <a:pPr>
                <a:defRPr/>
              </a:pPr>
              <a:t>‹#›</a:t>
            </a:fld>
            <a:endParaRPr lang="sr-Latn-CS" altLang="en-US"/>
          </a:p>
        </p:txBody>
      </p:sp>
    </p:spTree>
    <p:extLst>
      <p:ext uri="{BB962C8B-B14F-4D97-AF65-F5344CB8AC3E}">
        <p14:creationId xmlns:p14="http://schemas.microsoft.com/office/powerpoint/2010/main" val="4241266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24">
            <a:extLst>
              <a:ext uri="{FF2B5EF4-FFF2-40B4-BE49-F238E27FC236}">
                <a16:creationId xmlns:a16="http://schemas.microsoft.com/office/drawing/2014/main" id="{30CA3EC3-FB3D-5181-7CE5-4C008BBFCC3E}"/>
              </a:ext>
            </a:extLst>
          </p:cNvPr>
          <p:cNvSpPr>
            <a:spLocks noGrp="1" noChangeArrowheads="1"/>
          </p:cNvSpPr>
          <p:nvPr>
            <p:ph type="dt" sz="half" idx="10"/>
          </p:nvPr>
        </p:nvSpPr>
        <p:spPr>
          <a:ln/>
        </p:spPr>
        <p:txBody>
          <a:bodyPr/>
          <a:lstStyle>
            <a:lvl1pPr>
              <a:defRPr/>
            </a:lvl1pPr>
          </a:lstStyle>
          <a:p>
            <a:pPr>
              <a:defRPr/>
            </a:pPr>
            <a:fld id="{340EAD58-5520-4A95-BF9E-8BF4E4CCEBB4}" type="datetimeFigureOut">
              <a:rPr lang="sr-Latn-CS"/>
              <a:pPr>
                <a:defRPr/>
              </a:pPr>
              <a:t>5.4.2024.</a:t>
            </a:fld>
            <a:endParaRPr lang="sr-Latn-CS"/>
          </a:p>
        </p:txBody>
      </p:sp>
      <p:sp>
        <p:nvSpPr>
          <p:cNvPr id="6" name="Footer Placeholder 17">
            <a:extLst>
              <a:ext uri="{FF2B5EF4-FFF2-40B4-BE49-F238E27FC236}">
                <a16:creationId xmlns:a16="http://schemas.microsoft.com/office/drawing/2014/main" id="{7AEC7CB3-B4FF-A0BC-C081-ED09AD0B280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4">
            <a:extLst>
              <a:ext uri="{FF2B5EF4-FFF2-40B4-BE49-F238E27FC236}">
                <a16:creationId xmlns:a16="http://schemas.microsoft.com/office/drawing/2014/main" id="{E1C21B8F-AC5A-0B62-CB5C-59170CA68DA4}"/>
              </a:ext>
            </a:extLst>
          </p:cNvPr>
          <p:cNvSpPr>
            <a:spLocks noGrp="1" noChangeArrowheads="1"/>
          </p:cNvSpPr>
          <p:nvPr>
            <p:ph type="sldNum" sz="quarter" idx="12"/>
          </p:nvPr>
        </p:nvSpPr>
        <p:spPr>
          <a:ln/>
        </p:spPr>
        <p:txBody>
          <a:bodyPr/>
          <a:lstStyle>
            <a:lvl1pPr>
              <a:defRPr/>
            </a:lvl1pPr>
          </a:lstStyle>
          <a:p>
            <a:pPr>
              <a:defRPr/>
            </a:pPr>
            <a:fld id="{1E45EC4E-54D6-47E7-BAC3-09F87569BF11}" type="slidenum">
              <a:rPr lang="sr-Latn-CS" altLang="en-US"/>
              <a:pPr>
                <a:defRPr/>
              </a:pPr>
              <a:t>‹#›</a:t>
            </a:fld>
            <a:endParaRPr lang="sr-Latn-CS" altLang="en-US"/>
          </a:p>
        </p:txBody>
      </p:sp>
    </p:spTree>
    <p:extLst>
      <p:ext uri="{BB962C8B-B14F-4D97-AF65-F5344CB8AC3E}">
        <p14:creationId xmlns:p14="http://schemas.microsoft.com/office/powerpoint/2010/main" val="687958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DF8B65"/>
        </a:solidFill>
        <a:effectLst/>
      </p:bgPr>
    </p:bg>
    <p:spTree>
      <p:nvGrpSpPr>
        <p:cNvPr id="1" name=""/>
        <p:cNvGrpSpPr/>
        <p:nvPr/>
      </p:nvGrpSpPr>
      <p:grpSpPr>
        <a:xfrm>
          <a:off x="0" y="0"/>
          <a:ext cx="0" cy="0"/>
          <a:chOff x="0" y="0"/>
          <a:chExt cx="0" cy="0"/>
        </a:xfrm>
      </p:grpSpPr>
      <p:sp>
        <p:nvSpPr>
          <p:cNvPr id="1026" name="Rounded Rectangle 6">
            <a:extLst>
              <a:ext uri="{FF2B5EF4-FFF2-40B4-BE49-F238E27FC236}">
                <a16:creationId xmlns:a16="http://schemas.microsoft.com/office/drawing/2014/main" id="{88B78A41-77C8-2CA9-12A4-3FE81D828025}"/>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nvGrpSpPr>
          <p:cNvPr id="1027" name="Rounded Rectangle 8">
            <a:extLst>
              <a:ext uri="{FF2B5EF4-FFF2-40B4-BE49-F238E27FC236}">
                <a16:creationId xmlns:a16="http://schemas.microsoft.com/office/drawing/2014/main" id="{07D68910-CF5F-3753-8B43-07C331EECEBC}"/>
              </a:ext>
            </a:extLst>
          </p:cNvPr>
          <p:cNvGrpSpPr>
            <a:grpSpLocks/>
          </p:cNvGrpSpPr>
          <p:nvPr/>
        </p:nvGrpSpPr>
        <p:grpSpPr bwMode="auto">
          <a:xfrm>
            <a:off x="414338" y="427038"/>
            <a:ext cx="8315325" cy="5497512"/>
            <a:chOff x="0" y="0"/>
            <a:chExt cx="5238" cy="3463"/>
          </a:xfrm>
        </p:grpSpPr>
        <p:pic>
          <p:nvPicPr>
            <p:cNvPr id="2" name="Rounded Rectangle 8">
              <a:extLst>
                <a:ext uri="{FF2B5EF4-FFF2-40B4-BE49-F238E27FC236}">
                  <a16:creationId xmlns:a16="http://schemas.microsoft.com/office/drawing/2014/main" id="{8B5FBBB3-73F6-1E6C-5D1D-56111656EB0C}"/>
                </a:ext>
              </a:extLst>
            </p:cNvPr>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5238" cy="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a:extLst>
                <a:ext uri="{FF2B5EF4-FFF2-40B4-BE49-F238E27FC236}">
                  <a16:creationId xmlns:a16="http://schemas.microsoft.com/office/drawing/2014/main" id="{22EB553E-C8A6-798C-1B64-117A03A2E532}"/>
                </a:ext>
              </a:extLst>
            </p:cNvPr>
            <p:cNvSpPr txBox="1">
              <a:spLocks noChangeArrowheads="1"/>
            </p:cNvSpPr>
            <p:nvPr/>
          </p:nvSpPr>
          <p:spPr bwMode="auto">
            <a:xfrm>
              <a:off x="24" y="26"/>
              <a:ext cx="5190" cy="3413"/>
            </a:xfrm>
            <a:prstGeom prst="rect">
              <a:avLst/>
            </a:prstGeom>
            <a:noFill/>
            <a:ln>
              <a:noFill/>
            </a:ln>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sp>
        <p:nvSpPr>
          <p:cNvPr id="1028" name="Title Placeholder 12">
            <a:extLst>
              <a:ext uri="{FF2B5EF4-FFF2-40B4-BE49-F238E27FC236}">
                <a16:creationId xmlns:a16="http://schemas.microsoft.com/office/drawing/2014/main" id="{948783B8-3A52-725B-D86D-4B240FF0804D}"/>
              </a:ext>
            </a:extLst>
          </p:cNvPr>
          <p:cNvSpPr>
            <a:spLocks noGrp="1" noChangeArrowheads="1"/>
          </p:cNvSpPr>
          <p:nvPr>
            <p:ph type="title"/>
          </p:nvPr>
        </p:nvSpPr>
        <p:spPr bwMode="auto">
          <a:xfrm>
            <a:off x="503238" y="4986338"/>
            <a:ext cx="81835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ltLang="en-US"/>
              <a:t>Click to edit Master title style</a:t>
            </a:r>
          </a:p>
        </p:txBody>
      </p:sp>
      <p:sp>
        <p:nvSpPr>
          <p:cNvPr id="1029" name="Text Placeholder 3">
            <a:extLst>
              <a:ext uri="{FF2B5EF4-FFF2-40B4-BE49-F238E27FC236}">
                <a16:creationId xmlns:a16="http://schemas.microsoft.com/office/drawing/2014/main" id="{952D98BF-D0E2-26B7-E7E3-97444BF562BD}"/>
              </a:ext>
            </a:extLst>
          </p:cNvPr>
          <p:cNvSpPr>
            <a:spLocks noGrp="1" noChangeArrowheads="1"/>
          </p:cNvSpPr>
          <p:nvPr>
            <p:ph type="body" idx="1"/>
          </p:nvPr>
        </p:nvSpPr>
        <p:spPr bwMode="auto">
          <a:xfrm>
            <a:off x="503238" y="530225"/>
            <a:ext cx="818356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sr-Latn-CS" altLang="en-US"/>
              <a:t>Click to edit Master text styles</a:t>
            </a:r>
          </a:p>
          <a:p>
            <a:pPr lvl="1"/>
            <a:r>
              <a:rPr lang="sr-Latn-CS" altLang="en-US"/>
              <a:t>Second level</a:t>
            </a:r>
          </a:p>
          <a:p>
            <a:pPr lvl="2"/>
            <a:r>
              <a:rPr lang="sr-Latn-CS" altLang="en-US"/>
              <a:t>Third level</a:t>
            </a:r>
          </a:p>
          <a:p>
            <a:pPr lvl="3"/>
            <a:r>
              <a:rPr lang="sr-Latn-CS" altLang="en-US"/>
              <a:t>Fourth level</a:t>
            </a:r>
          </a:p>
          <a:p>
            <a:pPr lvl="4"/>
            <a:r>
              <a:rPr lang="sr-Latn-CS" altLang="en-US"/>
              <a:t>Fifth level</a:t>
            </a:r>
          </a:p>
        </p:txBody>
      </p:sp>
      <p:sp>
        <p:nvSpPr>
          <p:cNvPr id="1032" name="Date Placeholder 24">
            <a:extLst>
              <a:ext uri="{FF2B5EF4-FFF2-40B4-BE49-F238E27FC236}">
                <a16:creationId xmlns:a16="http://schemas.microsoft.com/office/drawing/2014/main" id="{81CD73D3-7EAD-CB11-0EC5-B5814F732B8F}"/>
              </a:ext>
            </a:extLst>
          </p:cNvPr>
          <p:cNvSpPr>
            <a:spLocks noGrp="1" noChangeArrowheads="1"/>
          </p:cNvSpPr>
          <p:nvPr>
            <p:ph type="dt" sz="half" idx="2"/>
          </p:nvPr>
        </p:nvSpPr>
        <p:spPr bwMode="auto">
          <a:xfrm>
            <a:off x="3776663" y="6111875"/>
            <a:ext cx="2286000" cy="365125"/>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CADA3"/>
                </a:solidFill>
                <a:latin typeface="+mn-lt"/>
              </a:defRPr>
            </a:lvl1pPr>
          </a:lstStyle>
          <a:p>
            <a:pPr>
              <a:defRPr/>
            </a:pPr>
            <a:fld id="{73EE5C49-91E5-4B71-A020-90BEAB45E1C3}" type="datetimeFigureOut">
              <a:rPr lang="sr-Latn-CS"/>
              <a:pPr>
                <a:defRPr/>
              </a:pPr>
              <a:t>5.4.2024.</a:t>
            </a:fld>
            <a:endParaRPr lang="sr-Latn-CS"/>
          </a:p>
        </p:txBody>
      </p:sp>
      <p:sp>
        <p:nvSpPr>
          <p:cNvPr id="1033" name="Footer Placeholder 17">
            <a:extLst>
              <a:ext uri="{FF2B5EF4-FFF2-40B4-BE49-F238E27FC236}">
                <a16:creationId xmlns:a16="http://schemas.microsoft.com/office/drawing/2014/main" id="{6174BA4E-5711-3DE2-DBB3-0725A3D40840}"/>
              </a:ext>
            </a:extLst>
          </p:cNvPr>
          <p:cNvSpPr>
            <a:spLocks noGrp="1" noChangeArrowheads="1"/>
          </p:cNvSpPr>
          <p:nvPr>
            <p:ph type="ftr" sz="quarter" idx="3"/>
          </p:nvPr>
        </p:nvSpPr>
        <p:spPr bwMode="auto">
          <a:xfrm>
            <a:off x="6062663" y="6111875"/>
            <a:ext cx="2286000" cy="365125"/>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000">
                <a:solidFill>
                  <a:srgbClr val="ACADA3"/>
                </a:solidFill>
                <a:latin typeface="+mn-lt"/>
              </a:defRPr>
            </a:lvl1pPr>
          </a:lstStyle>
          <a:p>
            <a:pPr>
              <a:defRPr/>
            </a:pPr>
            <a:endParaRPr lang="en-US"/>
          </a:p>
        </p:txBody>
      </p:sp>
      <p:sp>
        <p:nvSpPr>
          <p:cNvPr id="1034" name="Slide Number Placeholder 4">
            <a:extLst>
              <a:ext uri="{FF2B5EF4-FFF2-40B4-BE49-F238E27FC236}">
                <a16:creationId xmlns:a16="http://schemas.microsoft.com/office/drawing/2014/main" id="{41C3E73A-1015-06DB-706E-1B6B06FB6591}"/>
              </a:ext>
            </a:extLst>
          </p:cNvPr>
          <p:cNvSpPr>
            <a:spLocks noGrp="1" noChangeArrowheads="1"/>
          </p:cNvSpPr>
          <p:nvPr>
            <p:ph type="sldNum" sz="quarter" idx="4"/>
          </p:nvPr>
        </p:nvSpPr>
        <p:spPr bwMode="auto">
          <a:xfrm>
            <a:off x="8348663" y="6111875"/>
            <a:ext cx="457200" cy="365125"/>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CADA3"/>
                </a:solidFill>
                <a:latin typeface="Verdana" panose="020B0604030504040204" pitchFamily="34" charset="0"/>
              </a:defRPr>
            </a:lvl1pPr>
          </a:lstStyle>
          <a:p>
            <a:pPr>
              <a:defRPr/>
            </a:pPr>
            <a:fld id="{E1E69D82-7B4D-4B02-9C2B-D0807FD50A14}" type="slidenum">
              <a:rPr lang="sr-Latn-CS" altLang="en-US"/>
              <a:pPr>
                <a:defRPr/>
              </a:pPr>
              <a:t>‹#›</a:t>
            </a:fld>
            <a:endParaRPr lang="sr-Latn-CS" altLang="en-US"/>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Lst>
  <p:txStyles>
    <p:titleStyle>
      <a:lvl1pPr algn="l" rtl="0" eaLnBrk="0" fontAlgn="base" hangingPunct="0">
        <a:spcBef>
          <a:spcPct val="0"/>
        </a:spcBef>
        <a:spcAft>
          <a:spcPct val="0"/>
        </a:spcAft>
        <a:defRPr sz="3600" b="1" kern="1200">
          <a:solidFill>
            <a:srgbClr val="84BA88"/>
          </a:solidFill>
          <a:latin typeface="+mj-lt"/>
          <a:ea typeface="+mj-ea"/>
          <a:cs typeface="+mj-cs"/>
        </a:defRPr>
      </a:lvl1pPr>
      <a:lvl2pPr algn="l" rtl="0" eaLnBrk="0" fontAlgn="base" hangingPunct="0">
        <a:spcBef>
          <a:spcPct val="0"/>
        </a:spcBef>
        <a:spcAft>
          <a:spcPct val="0"/>
        </a:spcAft>
        <a:defRPr sz="3600" b="1">
          <a:solidFill>
            <a:srgbClr val="84BA88"/>
          </a:solidFill>
          <a:latin typeface="Verdana" panose="020B0604030504040204" pitchFamily="34" charset="0"/>
        </a:defRPr>
      </a:lvl2pPr>
      <a:lvl3pPr algn="l" rtl="0" eaLnBrk="0" fontAlgn="base" hangingPunct="0">
        <a:spcBef>
          <a:spcPct val="0"/>
        </a:spcBef>
        <a:spcAft>
          <a:spcPct val="0"/>
        </a:spcAft>
        <a:defRPr sz="3600" b="1">
          <a:solidFill>
            <a:srgbClr val="84BA88"/>
          </a:solidFill>
          <a:latin typeface="Verdana" panose="020B0604030504040204" pitchFamily="34" charset="0"/>
        </a:defRPr>
      </a:lvl3pPr>
      <a:lvl4pPr algn="l" rtl="0" eaLnBrk="0" fontAlgn="base" hangingPunct="0">
        <a:spcBef>
          <a:spcPct val="0"/>
        </a:spcBef>
        <a:spcAft>
          <a:spcPct val="0"/>
        </a:spcAft>
        <a:defRPr sz="3600" b="1">
          <a:solidFill>
            <a:srgbClr val="84BA88"/>
          </a:solidFill>
          <a:latin typeface="Verdana" panose="020B0604030504040204" pitchFamily="34" charset="0"/>
        </a:defRPr>
      </a:lvl4pPr>
      <a:lvl5pPr algn="l" rtl="0" eaLnBrk="0" fontAlgn="base" hangingPunct="0">
        <a:spcBef>
          <a:spcPct val="0"/>
        </a:spcBef>
        <a:spcAft>
          <a:spcPct val="0"/>
        </a:spcAft>
        <a:defRPr sz="3600" b="1">
          <a:solidFill>
            <a:srgbClr val="84BA88"/>
          </a:solidFill>
          <a:latin typeface="Verdana" panose="020B0604030504040204" pitchFamily="34" charset="0"/>
        </a:defRPr>
      </a:lvl5pPr>
      <a:lvl6pPr marL="457200" algn="l" rtl="0" eaLnBrk="0" fontAlgn="base" hangingPunct="0">
        <a:spcBef>
          <a:spcPct val="0"/>
        </a:spcBef>
        <a:spcAft>
          <a:spcPct val="0"/>
        </a:spcAft>
        <a:defRPr sz="3600" b="1">
          <a:solidFill>
            <a:srgbClr val="84BA88"/>
          </a:solidFill>
          <a:latin typeface="Verdana" panose="020B0604030504040204" pitchFamily="34" charset="0"/>
        </a:defRPr>
      </a:lvl6pPr>
      <a:lvl7pPr marL="914400" algn="l" rtl="0" eaLnBrk="0" fontAlgn="base" hangingPunct="0">
        <a:spcBef>
          <a:spcPct val="0"/>
        </a:spcBef>
        <a:spcAft>
          <a:spcPct val="0"/>
        </a:spcAft>
        <a:defRPr sz="3600" b="1">
          <a:solidFill>
            <a:srgbClr val="84BA88"/>
          </a:solidFill>
          <a:latin typeface="Verdana" panose="020B0604030504040204" pitchFamily="34" charset="0"/>
        </a:defRPr>
      </a:lvl7pPr>
      <a:lvl8pPr marL="1371600" algn="l" rtl="0" eaLnBrk="0" fontAlgn="base" hangingPunct="0">
        <a:spcBef>
          <a:spcPct val="0"/>
        </a:spcBef>
        <a:spcAft>
          <a:spcPct val="0"/>
        </a:spcAft>
        <a:defRPr sz="3600" b="1">
          <a:solidFill>
            <a:srgbClr val="84BA88"/>
          </a:solidFill>
          <a:latin typeface="Verdana" panose="020B0604030504040204" pitchFamily="34" charset="0"/>
        </a:defRPr>
      </a:lvl8pPr>
      <a:lvl9pPr marL="1828800" algn="l" rtl="0" eaLnBrk="0" fontAlgn="base" hangingPunct="0">
        <a:spcBef>
          <a:spcPct val="0"/>
        </a:spcBef>
        <a:spcAft>
          <a:spcPct val="0"/>
        </a:spcAft>
        <a:defRPr sz="3600" b="1">
          <a:solidFill>
            <a:srgbClr val="84BA88"/>
          </a:solidFill>
          <a:latin typeface="Verdana" panose="020B0604030504040204" pitchFamily="34" charset="0"/>
        </a:defRPr>
      </a:lvl9pPr>
    </p:titleStyle>
    <p:bodyStyle>
      <a:lvl1pPr marL="265113" indent="-265113" algn="l" rtl="0" eaLnBrk="0" fontAlgn="base" hangingPunct="0">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Wingdings 2" panose="05020102010507070707" pitchFamily="18" charset="2"/>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AAE9AA"/>
        </a:buClr>
        <a:buSzPct val="100000"/>
        <a:buFont typeface="Wingdings 2" panose="05020102010507070707"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AAE9AA"/>
        </a:buClr>
        <a:buSzPct val="112000"/>
        <a:buFont typeface="Wingdings 2" panose="05020102010507070707" pitchFamily="18" charset="2"/>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BFF0FE"/>
        </a:buClr>
        <a:buSzPct val="100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DF8B65"/>
        </a:solidFill>
        <a:effectLst/>
      </p:bgPr>
    </p:bg>
    <p:spTree>
      <p:nvGrpSpPr>
        <p:cNvPr id="1" name=""/>
        <p:cNvGrpSpPr/>
        <p:nvPr/>
      </p:nvGrpSpPr>
      <p:grpSpPr>
        <a:xfrm>
          <a:off x="0" y="0"/>
          <a:ext cx="0" cy="0"/>
          <a:chOff x="0" y="0"/>
          <a:chExt cx="0" cy="0"/>
        </a:xfrm>
      </p:grpSpPr>
      <p:sp>
        <p:nvSpPr>
          <p:cNvPr id="2050" name="Rounded Rectangle 6">
            <a:extLst>
              <a:ext uri="{FF2B5EF4-FFF2-40B4-BE49-F238E27FC236}">
                <a16:creationId xmlns:a16="http://schemas.microsoft.com/office/drawing/2014/main" id="{0808CF14-B34D-8D53-A5A7-EDDB02BF7172}"/>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nvGrpSpPr>
          <p:cNvPr id="2051" name="Rounded Rectangle 8">
            <a:extLst>
              <a:ext uri="{FF2B5EF4-FFF2-40B4-BE49-F238E27FC236}">
                <a16:creationId xmlns:a16="http://schemas.microsoft.com/office/drawing/2014/main" id="{A167AF87-A52B-8E0B-BC2E-38A836B16FF6}"/>
              </a:ext>
            </a:extLst>
          </p:cNvPr>
          <p:cNvGrpSpPr>
            <a:grpSpLocks/>
          </p:cNvGrpSpPr>
          <p:nvPr/>
        </p:nvGrpSpPr>
        <p:grpSpPr bwMode="auto">
          <a:xfrm>
            <a:off x="414338" y="427038"/>
            <a:ext cx="8315325" cy="5497512"/>
            <a:chOff x="0" y="0"/>
            <a:chExt cx="5238" cy="3463"/>
          </a:xfrm>
        </p:grpSpPr>
        <p:pic>
          <p:nvPicPr>
            <p:cNvPr id="2" name="Rounded Rectangle 8">
              <a:extLst>
                <a:ext uri="{FF2B5EF4-FFF2-40B4-BE49-F238E27FC236}">
                  <a16:creationId xmlns:a16="http://schemas.microsoft.com/office/drawing/2014/main" id="{A8441B2C-B61C-5764-9D42-B3BF2B1059D0}"/>
                </a:ext>
              </a:extLst>
            </p:cNvPr>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5238" cy="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a:extLst>
                <a:ext uri="{FF2B5EF4-FFF2-40B4-BE49-F238E27FC236}">
                  <a16:creationId xmlns:a16="http://schemas.microsoft.com/office/drawing/2014/main" id="{CABFFED6-A528-6373-D8CC-DDDE0B886F22}"/>
                </a:ext>
              </a:extLst>
            </p:cNvPr>
            <p:cNvSpPr txBox="1">
              <a:spLocks noChangeArrowheads="1"/>
            </p:cNvSpPr>
            <p:nvPr/>
          </p:nvSpPr>
          <p:spPr bwMode="auto">
            <a:xfrm>
              <a:off x="24" y="26"/>
              <a:ext cx="5190" cy="3413"/>
            </a:xfrm>
            <a:prstGeom prst="rect">
              <a:avLst/>
            </a:prstGeom>
            <a:noFill/>
            <a:ln>
              <a:noFill/>
            </a:ln>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sp>
        <p:nvSpPr>
          <p:cNvPr id="2054" name="Rounded Rectangle 9">
            <a:extLst>
              <a:ext uri="{FF2B5EF4-FFF2-40B4-BE49-F238E27FC236}">
                <a16:creationId xmlns:a16="http://schemas.microsoft.com/office/drawing/2014/main" id="{3FA527C1-207C-FD58-8EE3-94E21C373626}"/>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nvGrpSpPr>
          <p:cNvPr id="2053" name="Rounded Rectangle 10">
            <a:extLst>
              <a:ext uri="{FF2B5EF4-FFF2-40B4-BE49-F238E27FC236}">
                <a16:creationId xmlns:a16="http://schemas.microsoft.com/office/drawing/2014/main" id="{FA3C978F-A6BC-78E6-0D0A-2189B54FDF04}"/>
              </a:ext>
            </a:extLst>
          </p:cNvPr>
          <p:cNvGrpSpPr>
            <a:grpSpLocks/>
          </p:cNvGrpSpPr>
          <p:nvPr/>
        </p:nvGrpSpPr>
        <p:grpSpPr bwMode="auto">
          <a:xfrm>
            <a:off x="414338" y="427038"/>
            <a:ext cx="8315325" cy="3121025"/>
            <a:chOff x="0" y="0"/>
            <a:chExt cx="5238" cy="1966"/>
          </a:xfrm>
        </p:grpSpPr>
        <p:pic>
          <p:nvPicPr>
            <p:cNvPr id="2059" name="Rounded Rectangle 10">
              <a:extLst>
                <a:ext uri="{FF2B5EF4-FFF2-40B4-BE49-F238E27FC236}">
                  <a16:creationId xmlns:a16="http://schemas.microsoft.com/office/drawing/2014/main" id="{174D0FEE-D9E9-F2F2-8B7E-1DFFAC3936A4}"/>
                </a:ext>
              </a:extLst>
            </p:cNvPr>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5238" cy="1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Text Box 9">
              <a:extLst>
                <a:ext uri="{FF2B5EF4-FFF2-40B4-BE49-F238E27FC236}">
                  <a16:creationId xmlns:a16="http://schemas.microsoft.com/office/drawing/2014/main" id="{AF4FB7FB-9E00-DB36-21A9-31E5C0661B3F}"/>
                </a:ext>
              </a:extLst>
            </p:cNvPr>
            <p:cNvSpPr txBox="1">
              <a:spLocks noChangeArrowheads="1"/>
            </p:cNvSpPr>
            <p:nvPr/>
          </p:nvSpPr>
          <p:spPr bwMode="auto">
            <a:xfrm>
              <a:off x="29" y="31"/>
              <a:ext cx="5180" cy="1906"/>
            </a:xfrm>
            <a:prstGeom prst="rect">
              <a:avLst/>
            </a:prstGeom>
            <a:noFill/>
            <a:ln>
              <a:noFill/>
            </a:ln>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sp>
        <p:nvSpPr>
          <p:cNvPr id="4" name="Title Placeholder 12">
            <a:extLst>
              <a:ext uri="{FF2B5EF4-FFF2-40B4-BE49-F238E27FC236}">
                <a16:creationId xmlns:a16="http://schemas.microsoft.com/office/drawing/2014/main" id="{AEA7EDC6-2A56-E809-1EA5-064821CD852A}"/>
              </a:ext>
            </a:extLst>
          </p:cNvPr>
          <p:cNvSpPr>
            <a:spLocks noGrp="1" noChangeArrowheads="1"/>
          </p:cNvSpPr>
          <p:nvPr>
            <p:ph type="title"/>
          </p:nvPr>
        </p:nvSpPr>
        <p:spPr bwMode="auto">
          <a:xfrm>
            <a:off x="503238" y="4986338"/>
            <a:ext cx="81835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ltLang="en-US"/>
              <a:t>Click to edit Master title style</a:t>
            </a:r>
          </a:p>
        </p:txBody>
      </p:sp>
      <p:sp>
        <p:nvSpPr>
          <p:cNvPr id="2055" name="Text Placeholder 3">
            <a:extLst>
              <a:ext uri="{FF2B5EF4-FFF2-40B4-BE49-F238E27FC236}">
                <a16:creationId xmlns:a16="http://schemas.microsoft.com/office/drawing/2014/main" id="{151A07A2-4749-A9D5-0E4C-25D0FD96509D}"/>
              </a:ext>
            </a:extLst>
          </p:cNvPr>
          <p:cNvSpPr>
            <a:spLocks noGrp="1" noChangeArrowheads="1"/>
          </p:cNvSpPr>
          <p:nvPr>
            <p:ph type="body" idx="1"/>
          </p:nvPr>
        </p:nvSpPr>
        <p:spPr bwMode="auto">
          <a:xfrm>
            <a:off x="503238" y="530225"/>
            <a:ext cx="818356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sr-Latn-CS" altLang="en-US"/>
              <a:t>Click to edit Master text styles</a:t>
            </a:r>
          </a:p>
          <a:p>
            <a:pPr lvl="1"/>
            <a:r>
              <a:rPr lang="sr-Latn-CS" altLang="en-US"/>
              <a:t>Second level</a:t>
            </a:r>
          </a:p>
          <a:p>
            <a:pPr lvl="2"/>
            <a:r>
              <a:rPr lang="sr-Latn-CS" altLang="en-US"/>
              <a:t>Third level</a:t>
            </a:r>
          </a:p>
          <a:p>
            <a:pPr lvl="3"/>
            <a:r>
              <a:rPr lang="sr-Latn-CS" altLang="en-US"/>
              <a:t>Fourth level</a:t>
            </a:r>
          </a:p>
          <a:p>
            <a:pPr lvl="4"/>
            <a:r>
              <a:rPr lang="sr-Latn-CS" altLang="en-US"/>
              <a:t>Fifth level</a:t>
            </a:r>
          </a:p>
        </p:txBody>
      </p:sp>
      <p:sp>
        <p:nvSpPr>
          <p:cNvPr id="2060" name="Date Placeholder 18">
            <a:extLst>
              <a:ext uri="{FF2B5EF4-FFF2-40B4-BE49-F238E27FC236}">
                <a16:creationId xmlns:a16="http://schemas.microsoft.com/office/drawing/2014/main" id="{FC7A6B1B-A98E-7818-D34E-41F39D271A29}"/>
              </a:ext>
            </a:extLst>
          </p:cNvPr>
          <p:cNvSpPr>
            <a:spLocks noGrp="1" noChangeArrowheads="1"/>
          </p:cNvSpPr>
          <p:nvPr>
            <p:ph type="dt" sz="half" idx="2"/>
          </p:nvPr>
        </p:nvSpPr>
        <p:spPr bwMode="auto">
          <a:xfrm>
            <a:off x="3776663" y="6111875"/>
            <a:ext cx="2286000" cy="365125"/>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CADA3"/>
                </a:solidFill>
                <a:latin typeface="+mn-lt"/>
              </a:defRPr>
            </a:lvl1pPr>
          </a:lstStyle>
          <a:p>
            <a:pPr>
              <a:defRPr/>
            </a:pPr>
            <a:fld id="{CD14C422-3BC3-4C84-9550-4E65D633671F}" type="datetimeFigureOut">
              <a:rPr lang="sr-Latn-CS"/>
              <a:pPr>
                <a:defRPr/>
              </a:pPr>
              <a:t>5.4.2024.</a:t>
            </a:fld>
            <a:endParaRPr lang="sr-Latn-CS"/>
          </a:p>
        </p:txBody>
      </p:sp>
      <p:sp>
        <p:nvSpPr>
          <p:cNvPr id="2061" name="Footer Placeholder 7">
            <a:extLst>
              <a:ext uri="{FF2B5EF4-FFF2-40B4-BE49-F238E27FC236}">
                <a16:creationId xmlns:a16="http://schemas.microsoft.com/office/drawing/2014/main" id="{C2C5E3EC-D56F-31C8-3EB9-6E642E292562}"/>
              </a:ext>
            </a:extLst>
          </p:cNvPr>
          <p:cNvSpPr>
            <a:spLocks noGrp="1" noChangeArrowheads="1"/>
          </p:cNvSpPr>
          <p:nvPr>
            <p:ph type="ftr" sz="quarter" idx="3"/>
          </p:nvPr>
        </p:nvSpPr>
        <p:spPr bwMode="auto">
          <a:xfrm>
            <a:off x="6062663" y="6111875"/>
            <a:ext cx="2286000" cy="365125"/>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000">
                <a:solidFill>
                  <a:srgbClr val="ACADA3"/>
                </a:solidFill>
                <a:latin typeface="+mn-lt"/>
              </a:defRPr>
            </a:lvl1pPr>
          </a:lstStyle>
          <a:p>
            <a:pPr>
              <a:defRPr/>
            </a:pPr>
            <a:endParaRPr lang="en-US"/>
          </a:p>
        </p:txBody>
      </p:sp>
      <p:sp>
        <p:nvSpPr>
          <p:cNvPr id="2062" name="Slide Number Placeholder 10">
            <a:extLst>
              <a:ext uri="{FF2B5EF4-FFF2-40B4-BE49-F238E27FC236}">
                <a16:creationId xmlns:a16="http://schemas.microsoft.com/office/drawing/2014/main" id="{2205FBC9-39AB-5B7F-7247-0155AAB3C136}"/>
              </a:ext>
            </a:extLst>
          </p:cNvPr>
          <p:cNvSpPr>
            <a:spLocks noGrp="1" noChangeArrowheads="1"/>
          </p:cNvSpPr>
          <p:nvPr>
            <p:ph type="sldNum" sz="quarter" idx="4"/>
          </p:nvPr>
        </p:nvSpPr>
        <p:spPr bwMode="auto">
          <a:xfrm>
            <a:off x="8348663" y="6111875"/>
            <a:ext cx="457200" cy="365125"/>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CADA3"/>
                </a:solidFill>
                <a:latin typeface="Verdana" panose="020B0604030504040204" pitchFamily="34" charset="0"/>
              </a:defRPr>
            </a:lvl1pPr>
          </a:lstStyle>
          <a:p>
            <a:pPr>
              <a:defRPr/>
            </a:pPr>
            <a:fld id="{051F748B-D56F-43DB-82D7-2962740B5967}" type="slidenum">
              <a:rPr lang="sr-Latn-CS" altLang="en-US"/>
              <a:pPr>
                <a:defRPr/>
              </a:pPr>
              <a:t>‹#›</a:t>
            </a:fld>
            <a:endParaRPr lang="sr-Latn-CS" altLang="en-US"/>
          </a:p>
        </p:txBody>
      </p:sp>
    </p:spTree>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Lst>
  <p:txStyles>
    <p:titleStyle>
      <a:lvl1pPr algn="l" rtl="0" eaLnBrk="0" fontAlgn="base" hangingPunct="0">
        <a:spcBef>
          <a:spcPct val="0"/>
        </a:spcBef>
        <a:spcAft>
          <a:spcPct val="0"/>
        </a:spcAft>
        <a:defRPr sz="3600" b="1" kern="1200">
          <a:solidFill>
            <a:srgbClr val="84BA88"/>
          </a:solidFill>
          <a:latin typeface="+mj-lt"/>
          <a:ea typeface="+mj-ea"/>
          <a:cs typeface="+mj-cs"/>
        </a:defRPr>
      </a:lvl1pPr>
      <a:lvl2pPr algn="l" rtl="0" eaLnBrk="0" fontAlgn="base" hangingPunct="0">
        <a:spcBef>
          <a:spcPct val="0"/>
        </a:spcBef>
        <a:spcAft>
          <a:spcPct val="0"/>
        </a:spcAft>
        <a:defRPr sz="3600" b="1">
          <a:solidFill>
            <a:srgbClr val="84BA88"/>
          </a:solidFill>
          <a:latin typeface="Verdana" panose="020B0604030504040204" pitchFamily="34" charset="0"/>
        </a:defRPr>
      </a:lvl2pPr>
      <a:lvl3pPr algn="l" rtl="0" eaLnBrk="0" fontAlgn="base" hangingPunct="0">
        <a:spcBef>
          <a:spcPct val="0"/>
        </a:spcBef>
        <a:spcAft>
          <a:spcPct val="0"/>
        </a:spcAft>
        <a:defRPr sz="3600" b="1">
          <a:solidFill>
            <a:srgbClr val="84BA88"/>
          </a:solidFill>
          <a:latin typeface="Verdana" panose="020B0604030504040204" pitchFamily="34" charset="0"/>
        </a:defRPr>
      </a:lvl3pPr>
      <a:lvl4pPr algn="l" rtl="0" eaLnBrk="0" fontAlgn="base" hangingPunct="0">
        <a:spcBef>
          <a:spcPct val="0"/>
        </a:spcBef>
        <a:spcAft>
          <a:spcPct val="0"/>
        </a:spcAft>
        <a:defRPr sz="3600" b="1">
          <a:solidFill>
            <a:srgbClr val="84BA88"/>
          </a:solidFill>
          <a:latin typeface="Verdana" panose="020B0604030504040204" pitchFamily="34" charset="0"/>
        </a:defRPr>
      </a:lvl4pPr>
      <a:lvl5pPr algn="l" rtl="0" eaLnBrk="0" fontAlgn="base" hangingPunct="0">
        <a:spcBef>
          <a:spcPct val="0"/>
        </a:spcBef>
        <a:spcAft>
          <a:spcPct val="0"/>
        </a:spcAft>
        <a:defRPr sz="3600" b="1">
          <a:solidFill>
            <a:srgbClr val="84BA88"/>
          </a:solidFill>
          <a:latin typeface="Verdana" panose="020B0604030504040204" pitchFamily="34" charset="0"/>
        </a:defRPr>
      </a:lvl5pPr>
      <a:lvl6pPr marL="457200" algn="l" rtl="0" eaLnBrk="0" fontAlgn="base" hangingPunct="0">
        <a:spcBef>
          <a:spcPct val="0"/>
        </a:spcBef>
        <a:spcAft>
          <a:spcPct val="0"/>
        </a:spcAft>
        <a:defRPr sz="3600" b="1">
          <a:solidFill>
            <a:srgbClr val="84BA88"/>
          </a:solidFill>
          <a:latin typeface="Verdana" panose="020B0604030504040204" pitchFamily="34" charset="0"/>
        </a:defRPr>
      </a:lvl6pPr>
      <a:lvl7pPr marL="914400" algn="l" rtl="0" eaLnBrk="0" fontAlgn="base" hangingPunct="0">
        <a:spcBef>
          <a:spcPct val="0"/>
        </a:spcBef>
        <a:spcAft>
          <a:spcPct val="0"/>
        </a:spcAft>
        <a:defRPr sz="3600" b="1">
          <a:solidFill>
            <a:srgbClr val="84BA88"/>
          </a:solidFill>
          <a:latin typeface="Verdana" panose="020B0604030504040204" pitchFamily="34" charset="0"/>
        </a:defRPr>
      </a:lvl7pPr>
      <a:lvl8pPr marL="1371600" algn="l" rtl="0" eaLnBrk="0" fontAlgn="base" hangingPunct="0">
        <a:spcBef>
          <a:spcPct val="0"/>
        </a:spcBef>
        <a:spcAft>
          <a:spcPct val="0"/>
        </a:spcAft>
        <a:defRPr sz="3600" b="1">
          <a:solidFill>
            <a:srgbClr val="84BA88"/>
          </a:solidFill>
          <a:latin typeface="Verdana" panose="020B0604030504040204" pitchFamily="34" charset="0"/>
        </a:defRPr>
      </a:lvl8pPr>
      <a:lvl9pPr marL="1828800" algn="l" rtl="0" eaLnBrk="0" fontAlgn="base" hangingPunct="0">
        <a:spcBef>
          <a:spcPct val="0"/>
        </a:spcBef>
        <a:spcAft>
          <a:spcPct val="0"/>
        </a:spcAft>
        <a:defRPr sz="3600" b="1">
          <a:solidFill>
            <a:srgbClr val="84BA88"/>
          </a:solidFill>
          <a:latin typeface="Verdana" panose="020B0604030504040204" pitchFamily="34" charset="0"/>
        </a:defRPr>
      </a:lvl9pPr>
    </p:titleStyle>
    <p:bodyStyle>
      <a:lvl1pPr marL="265113" indent="-265113" algn="l" rtl="0" eaLnBrk="0" fontAlgn="base" hangingPunct="0">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Wingdings 2" panose="05020102010507070707" pitchFamily="18" charset="2"/>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AAE9AA"/>
        </a:buClr>
        <a:buSzPct val="100000"/>
        <a:buFont typeface="Wingdings 2" panose="05020102010507070707"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AAE9AA"/>
        </a:buClr>
        <a:buSzPct val="112000"/>
        <a:buFont typeface="Wingdings 2" panose="05020102010507070707" pitchFamily="18" charset="2"/>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BFF0FE"/>
        </a:buClr>
        <a:buSzPct val="100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rgbClr val="DF8B65"/>
        </a:solidFill>
        <a:effectLst/>
      </p:bgPr>
    </p:bg>
    <p:spTree>
      <p:nvGrpSpPr>
        <p:cNvPr id="1" name=""/>
        <p:cNvGrpSpPr/>
        <p:nvPr/>
      </p:nvGrpSpPr>
      <p:grpSpPr>
        <a:xfrm>
          <a:off x="0" y="0"/>
          <a:ext cx="0" cy="0"/>
          <a:chOff x="0" y="0"/>
          <a:chExt cx="0" cy="0"/>
        </a:xfrm>
      </p:grpSpPr>
      <p:sp>
        <p:nvSpPr>
          <p:cNvPr id="3074" name="Rounded Rectangle 6">
            <a:extLst>
              <a:ext uri="{FF2B5EF4-FFF2-40B4-BE49-F238E27FC236}">
                <a16:creationId xmlns:a16="http://schemas.microsoft.com/office/drawing/2014/main" id="{8AA1F7BC-7B79-41BE-AA0C-1144002941FB}"/>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nvGrpSpPr>
          <p:cNvPr id="3075" name="Rounded Rectangle 8">
            <a:extLst>
              <a:ext uri="{FF2B5EF4-FFF2-40B4-BE49-F238E27FC236}">
                <a16:creationId xmlns:a16="http://schemas.microsoft.com/office/drawing/2014/main" id="{225CD9EE-AF74-FEF0-A06B-97334CF24E14}"/>
              </a:ext>
            </a:extLst>
          </p:cNvPr>
          <p:cNvGrpSpPr>
            <a:grpSpLocks/>
          </p:cNvGrpSpPr>
          <p:nvPr/>
        </p:nvGrpSpPr>
        <p:grpSpPr bwMode="auto">
          <a:xfrm>
            <a:off x="414338" y="427038"/>
            <a:ext cx="8315325" cy="5497512"/>
            <a:chOff x="0" y="0"/>
            <a:chExt cx="5238" cy="3463"/>
          </a:xfrm>
        </p:grpSpPr>
        <p:pic>
          <p:nvPicPr>
            <p:cNvPr id="2" name="Rounded Rectangle 8">
              <a:extLst>
                <a:ext uri="{FF2B5EF4-FFF2-40B4-BE49-F238E27FC236}">
                  <a16:creationId xmlns:a16="http://schemas.microsoft.com/office/drawing/2014/main" id="{566687E9-C2FA-5892-B64F-D299F737CDB5}"/>
                </a:ext>
              </a:extLst>
            </p:cNvPr>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5238" cy="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a:extLst>
                <a:ext uri="{FF2B5EF4-FFF2-40B4-BE49-F238E27FC236}">
                  <a16:creationId xmlns:a16="http://schemas.microsoft.com/office/drawing/2014/main" id="{1F72F91D-3EA0-300E-954A-58E5BD319BDC}"/>
                </a:ext>
              </a:extLst>
            </p:cNvPr>
            <p:cNvSpPr txBox="1">
              <a:spLocks noChangeArrowheads="1"/>
            </p:cNvSpPr>
            <p:nvPr/>
          </p:nvSpPr>
          <p:spPr bwMode="auto">
            <a:xfrm>
              <a:off x="24" y="26"/>
              <a:ext cx="5190" cy="3413"/>
            </a:xfrm>
            <a:prstGeom prst="rect">
              <a:avLst/>
            </a:prstGeom>
            <a:noFill/>
            <a:ln>
              <a:noFill/>
            </a:ln>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sp>
        <p:nvSpPr>
          <p:cNvPr id="3078" name="Rounded Rectangle 9">
            <a:extLst>
              <a:ext uri="{FF2B5EF4-FFF2-40B4-BE49-F238E27FC236}">
                <a16:creationId xmlns:a16="http://schemas.microsoft.com/office/drawing/2014/main" id="{80888857-3687-32B2-B760-8D9D4CECD5B8}"/>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nvGrpSpPr>
          <p:cNvPr id="3077" name="Rounded Rectangle 10">
            <a:extLst>
              <a:ext uri="{FF2B5EF4-FFF2-40B4-BE49-F238E27FC236}">
                <a16:creationId xmlns:a16="http://schemas.microsoft.com/office/drawing/2014/main" id="{600680B5-8A53-0BB9-E974-F34D081DECFD}"/>
              </a:ext>
            </a:extLst>
          </p:cNvPr>
          <p:cNvGrpSpPr>
            <a:grpSpLocks/>
          </p:cNvGrpSpPr>
          <p:nvPr/>
        </p:nvGrpSpPr>
        <p:grpSpPr bwMode="auto">
          <a:xfrm>
            <a:off x="414338" y="427038"/>
            <a:ext cx="8315325" cy="4352925"/>
            <a:chOff x="0" y="0"/>
            <a:chExt cx="5238" cy="2742"/>
          </a:xfrm>
        </p:grpSpPr>
        <p:pic>
          <p:nvPicPr>
            <p:cNvPr id="3083" name="Rounded Rectangle 10">
              <a:extLst>
                <a:ext uri="{FF2B5EF4-FFF2-40B4-BE49-F238E27FC236}">
                  <a16:creationId xmlns:a16="http://schemas.microsoft.com/office/drawing/2014/main" id="{3F94DA78-E46F-DA0A-AF8E-31A3197B8AD1}"/>
                </a:ext>
              </a:extLst>
            </p:cNvPr>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5238" cy="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1" name="Text Box 9">
              <a:extLst>
                <a:ext uri="{FF2B5EF4-FFF2-40B4-BE49-F238E27FC236}">
                  <a16:creationId xmlns:a16="http://schemas.microsoft.com/office/drawing/2014/main" id="{F8E88780-EF32-F324-FDAF-9401E3559EBB}"/>
                </a:ext>
              </a:extLst>
            </p:cNvPr>
            <p:cNvSpPr txBox="1">
              <a:spLocks noChangeArrowheads="1"/>
            </p:cNvSpPr>
            <p:nvPr/>
          </p:nvSpPr>
          <p:spPr bwMode="auto">
            <a:xfrm>
              <a:off x="20" y="22"/>
              <a:ext cx="5198" cy="2700"/>
            </a:xfrm>
            <a:prstGeom prst="rect">
              <a:avLst/>
            </a:prstGeom>
            <a:noFill/>
            <a:ln>
              <a:noFill/>
            </a:ln>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sp>
        <p:nvSpPr>
          <p:cNvPr id="4" name="Title Placeholder 12">
            <a:extLst>
              <a:ext uri="{FF2B5EF4-FFF2-40B4-BE49-F238E27FC236}">
                <a16:creationId xmlns:a16="http://schemas.microsoft.com/office/drawing/2014/main" id="{C3BE121F-ADFD-4B90-FAEC-1AC1F1BAC04C}"/>
              </a:ext>
            </a:extLst>
          </p:cNvPr>
          <p:cNvSpPr>
            <a:spLocks noGrp="1" noChangeArrowheads="1"/>
          </p:cNvSpPr>
          <p:nvPr>
            <p:ph type="title"/>
          </p:nvPr>
        </p:nvSpPr>
        <p:spPr bwMode="auto">
          <a:xfrm>
            <a:off x="503238" y="4986338"/>
            <a:ext cx="81835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ltLang="en-US"/>
              <a:t>Click to edit Master title style</a:t>
            </a:r>
          </a:p>
        </p:txBody>
      </p:sp>
      <p:sp>
        <p:nvSpPr>
          <p:cNvPr id="3079" name="Text Placeholder 3">
            <a:extLst>
              <a:ext uri="{FF2B5EF4-FFF2-40B4-BE49-F238E27FC236}">
                <a16:creationId xmlns:a16="http://schemas.microsoft.com/office/drawing/2014/main" id="{0287A7E8-67DF-71E8-5F94-5EB1B5DBDB89}"/>
              </a:ext>
            </a:extLst>
          </p:cNvPr>
          <p:cNvSpPr>
            <a:spLocks noGrp="1" noChangeArrowheads="1"/>
          </p:cNvSpPr>
          <p:nvPr>
            <p:ph type="body" idx="1"/>
          </p:nvPr>
        </p:nvSpPr>
        <p:spPr bwMode="auto">
          <a:xfrm>
            <a:off x="503238" y="530225"/>
            <a:ext cx="818356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sr-Latn-CS" altLang="en-US"/>
              <a:t>Click to edit Master text styles</a:t>
            </a:r>
          </a:p>
          <a:p>
            <a:pPr lvl="1"/>
            <a:r>
              <a:rPr lang="sr-Latn-CS" altLang="en-US"/>
              <a:t>Second level</a:t>
            </a:r>
          </a:p>
          <a:p>
            <a:pPr lvl="2"/>
            <a:r>
              <a:rPr lang="sr-Latn-CS" altLang="en-US"/>
              <a:t>Third level</a:t>
            </a:r>
          </a:p>
          <a:p>
            <a:pPr lvl="3"/>
            <a:r>
              <a:rPr lang="sr-Latn-CS" altLang="en-US"/>
              <a:t>Fourth level</a:t>
            </a:r>
          </a:p>
          <a:p>
            <a:pPr lvl="4"/>
            <a:r>
              <a:rPr lang="sr-Latn-CS" altLang="en-US"/>
              <a:t>Fifth level</a:t>
            </a:r>
          </a:p>
        </p:txBody>
      </p:sp>
      <p:sp>
        <p:nvSpPr>
          <p:cNvPr id="3084" name="Date Placeholder 3">
            <a:extLst>
              <a:ext uri="{FF2B5EF4-FFF2-40B4-BE49-F238E27FC236}">
                <a16:creationId xmlns:a16="http://schemas.microsoft.com/office/drawing/2014/main" id="{331C7CB3-3462-3D8E-79FB-A5C166E5BE3A}"/>
              </a:ext>
            </a:extLst>
          </p:cNvPr>
          <p:cNvSpPr>
            <a:spLocks noGrp="1" noChangeArrowheads="1"/>
          </p:cNvSpPr>
          <p:nvPr>
            <p:ph type="dt" sz="half" idx="2"/>
          </p:nvPr>
        </p:nvSpPr>
        <p:spPr bwMode="auto">
          <a:xfrm>
            <a:off x="3776663" y="6111875"/>
            <a:ext cx="2286000" cy="365125"/>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CADA3"/>
                </a:solidFill>
                <a:latin typeface="+mn-lt"/>
              </a:defRPr>
            </a:lvl1pPr>
          </a:lstStyle>
          <a:p>
            <a:pPr>
              <a:defRPr/>
            </a:pPr>
            <a:fld id="{D648FC16-BFF7-4099-92A1-04AF9CFA0D1B}" type="datetimeFigureOut">
              <a:rPr lang="sr-Latn-CS"/>
              <a:pPr>
                <a:defRPr/>
              </a:pPr>
              <a:t>5.4.2024.</a:t>
            </a:fld>
            <a:endParaRPr lang="sr-Latn-CS"/>
          </a:p>
        </p:txBody>
      </p:sp>
      <p:sp>
        <p:nvSpPr>
          <p:cNvPr id="3085" name="Footer Placeholder 4">
            <a:extLst>
              <a:ext uri="{FF2B5EF4-FFF2-40B4-BE49-F238E27FC236}">
                <a16:creationId xmlns:a16="http://schemas.microsoft.com/office/drawing/2014/main" id="{DEB321B8-F20D-BA27-A71C-9BDFCFCA4B51}"/>
              </a:ext>
            </a:extLst>
          </p:cNvPr>
          <p:cNvSpPr>
            <a:spLocks noGrp="1" noChangeArrowheads="1"/>
          </p:cNvSpPr>
          <p:nvPr>
            <p:ph type="ftr" sz="quarter" idx="3"/>
          </p:nvPr>
        </p:nvSpPr>
        <p:spPr bwMode="auto">
          <a:xfrm>
            <a:off x="6062663" y="6111875"/>
            <a:ext cx="2286000" cy="365125"/>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000">
                <a:solidFill>
                  <a:srgbClr val="ACADA3"/>
                </a:solidFill>
                <a:latin typeface="+mn-lt"/>
              </a:defRPr>
            </a:lvl1pPr>
          </a:lstStyle>
          <a:p>
            <a:pPr>
              <a:defRPr/>
            </a:pPr>
            <a:endParaRPr lang="en-US"/>
          </a:p>
        </p:txBody>
      </p:sp>
      <p:sp>
        <p:nvSpPr>
          <p:cNvPr id="3086" name="Slide Number Placeholder 5">
            <a:extLst>
              <a:ext uri="{FF2B5EF4-FFF2-40B4-BE49-F238E27FC236}">
                <a16:creationId xmlns:a16="http://schemas.microsoft.com/office/drawing/2014/main" id="{09E6B0AB-E479-E315-A2F5-8266E9F90960}"/>
              </a:ext>
            </a:extLst>
          </p:cNvPr>
          <p:cNvSpPr>
            <a:spLocks noGrp="1" noChangeArrowheads="1"/>
          </p:cNvSpPr>
          <p:nvPr>
            <p:ph type="sldNum" sz="quarter" idx="4"/>
          </p:nvPr>
        </p:nvSpPr>
        <p:spPr bwMode="auto">
          <a:xfrm>
            <a:off x="8348663" y="6111875"/>
            <a:ext cx="457200" cy="365125"/>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CADA3"/>
                </a:solidFill>
                <a:latin typeface="Verdana" panose="020B0604030504040204" pitchFamily="34" charset="0"/>
              </a:defRPr>
            </a:lvl1pPr>
          </a:lstStyle>
          <a:p>
            <a:pPr>
              <a:defRPr/>
            </a:pPr>
            <a:fld id="{12AADC5E-BF8E-484B-A70F-EB015609D86C}" type="slidenum">
              <a:rPr lang="sr-Latn-CS" altLang="en-US"/>
              <a:pPr>
                <a:defRPr/>
              </a:pPr>
              <a:t>‹#›</a:t>
            </a:fld>
            <a:endParaRPr lang="sr-Latn-CS" altLang="en-US"/>
          </a:p>
        </p:txBody>
      </p:sp>
    </p:spTree>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Lst>
  <p:txStyles>
    <p:titleStyle>
      <a:lvl1pPr algn="l" rtl="0" eaLnBrk="0" fontAlgn="base" hangingPunct="0">
        <a:spcBef>
          <a:spcPct val="0"/>
        </a:spcBef>
        <a:spcAft>
          <a:spcPct val="0"/>
        </a:spcAft>
        <a:defRPr sz="3600" b="1" kern="1200">
          <a:solidFill>
            <a:srgbClr val="84BA88"/>
          </a:solidFill>
          <a:latin typeface="+mj-lt"/>
          <a:ea typeface="+mj-ea"/>
          <a:cs typeface="+mj-cs"/>
        </a:defRPr>
      </a:lvl1pPr>
      <a:lvl2pPr algn="l" rtl="0" eaLnBrk="0" fontAlgn="base" hangingPunct="0">
        <a:spcBef>
          <a:spcPct val="0"/>
        </a:spcBef>
        <a:spcAft>
          <a:spcPct val="0"/>
        </a:spcAft>
        <a:defRPr sz="3600" b="1">
          <a:solidFill>
            <a:srgbClr val="84BA88"/>
          </a:solidFill>
          <a:latin typeface="Verdana" panose="020B0604030504040204" pitchFamily="34" charset="0"/>
        </a:defRPr>
      </a:lvl2pPr>
      <a:lvl3pPr algn="l" rtl="0" eaLnBrk="0" fontAlgn="base" hangingPunct="0">
        <a:spcBef>
          <a:spcPct val="0"/>
        </a:spcBef>
        <a:spcAft>
          <a:spcPct val="0"/>
        </a:spcAft>
        <a:defRPr sz="3600" b="1">
          <a:solidFill>
            <a:srgbClr val="84BA88"/>
          </a:solidFill>
          <a:latin typeface="Verdana" panose="020B0604030504040204" pitchFamily="34" charset="0"/>
        </a:defRPr>
      </a:lvl3pPr>
      <a:lvl4pPr algn="l" rtl="0" eaLnBrk="0" fontAlgn="base" hangingPunct="0">
        <a:spcBef>
          <a:spcPct val="0"/>
        </a:spcBef>
        <a:spcAft>
          <a:spcPct val="0"/>
        </a:spcAft>
        <a:defRPr sz="3600" b="1">
          <a:solidFill>
            <a:srgbClr val="84BA88"/>
          </a:solidFill>
          <a:latin typeface="Verdana" panose="020B0604030504040204" pitchFamily="34" charset="0"/>
        </a:defRPr>
      </a:lvl4pPr>
      <a:lvl5pPr algn="l" rtl="0" eaLnBrk="0" fontAlgn="base" hangingPunct="0">
        <a:spcBef>
          <a:spcPct val="0"/>
        </a:spcBef>
        <a:spcAft>
          <a:spcPct val="0"/>
        </a:spcAft>
        <a:defRPr sz="3600" b="1">
          <a:solidFill>
            <a:srgbClr val="84BA88"/>
          </a:solidFill>
          <a:latin typeface="Verdana" panose="020B0604030504040204" pitchFamily="34" charset="0"/>
        </a:defRPr>
      </a:lvl5pPr>
      <a:lvl6pPr marL="457200" algn="l" rtl="0" eaLnBrk="0" fontAlgn="base" hangingPunct="0">
        <a:spcBef>
          <a:spcPct val="0"/>
        </a:spcBef>
        <a:spcAft>
          <a:spcPct val="0"/>
        </a:spcAft>
        <a:defRPr sz="3600" b="1">
          <a:solidFill>
            <a:srgbClr val="84BA88"/>
          </a:solidFill>
          <a:latin typeface="Verdana" panose="020B0604030504040204" pitchFamily="34" charset="0"/>
        </a:defRPr>
      </a:lvl6pPr>
      <a:lvl7pPr marL="914400" algn="l" rtl="0" eaLnBrk="0" fontAlgn="base" hangingPunct="0">
        <a:spcBef>
          <a:spcPct val="0"/>
        </a:spcBef>
        <a:spcAft>
          <a:spcPct val="0"/>
        </a:spcAft>
        <a:defRPr sz="3600" b="1">
          <a:solidFill>
            <a:srgbClr val="84BA88"/>
          </a:solidFill>
          <a:latin typeface="Verdana" panose="020B0604030504040204" pitchFamily="34" charset="0"/>
        </a:defRPr>
      </a:lvl7pPr>
      <a:lvl8pPr marL="1371600" algn="l" rtl="0" eaLnBrk="0" fontAlgn="base" hangingPunct="0">
        <a:spcBef>
          <a:spcPct val="0"/>
        </a:spcBef>
        <a:spcAft>
          <a:spcPct val="0"/>
        </a:spcAft>
        <a:defRPr sz="3600" b="1">
          <a:solidFill>
            <a:srgbClr val="84BA88"/>
          </a:solidFill>
          <a:latin typeface="Verdana" panose="020B0604030504040204" pitchFamily="34" charset="0"/>
        </a:defRPr>
      </a:lvl8pPr>
      <a:lvl9pPr marL="1828800" algn="l" rtl="0" eaLnBrk="0" fontAlgn="base" hangingPunct="0">
        <a:spcBef>
          <a:spcPct val="0"/>
        </a:spcBef>
        <a:spcAft>
          <a:spcPct val="0"/>
        </a:spcAft>
        <a:defRPr sz="3600" b="1">
          <a:solidFill>
            <a:srgbClr val="84BA88"/>
          </a:solidFill>
          <a:latin typeface="Verdana" panose="020B0604030504040204" pitchFamily="34" charset="0"/>
        </a:defRPr>
      </a:lvl9pPr>
    </p:titleStyle>
    <p:bodyStyle>
      <a:lvl1pPr marL="265113" indent="-265113" algn="l" rtl="0" eaLnBrk="0" fontAlgn="base" hangingPunct="0">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Wingdings 2" panose="05020102010507070707" pitchFamily="18" charset="2"/>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AAE9AA"/>
        </a:buClr>
        <a:buSzPct val="100000"/>
        <a:buFont typeface="Wingdings 2" panose="05020102010507070707"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AAE9AA"/>
        </a:buClr>
        <a:buSzPct val="112000"/>
        <a:buFont typeface="Wingdings 2" panose="05020102010507070707" pitchFamily="18" charset="2"/>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BFF0FE"/>
        </a:buClr>
        <a:buSzPct val="100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rgbClr val="DF8B65"/>
        </a:solidFill>
        <a:effectLst/>
      </p:bgPr>
    </p:bg>
    <p:spTree>
      <p:nvGrpSpPr>
        <p:cNvPr id="1" name=""/>
        <p:cNvGrpSpPr/>
        <p:nvPr/>
      </p:nvGrpSpPr>
      <p:grpSpPr>
        <a:xfrm>
          <a:off x="0" y="0"/>
          <a:ext cx="0" cy="0"/>
          <a:chOff x="0" y="0"/>
          <a:chExt cx="0" cy="0"/>
        </a:xfrm>
      </p:grpSpPr>
      <p:sp>
        <p:nvSpPr>
          <p:cNvPr id="4098" name="Rounded Rectangle 6">
            <a:extLst>
              <a:ext uri="{FF2B5EF4-FFF2-40B4-BE49-F238E27FC236}">
                <a16:creationId xmlns:a16="http://schemas.microsoft.com/office/drawing/2014/main" id="{03EE160D-1FE7-3C02-5309-555D3B71B26F}"/>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nvGrpSpPr>
          <p:cNvPr id="4099" name="Rounded Rectangle 8">
            <a:extLst>
              <a:ext uri="{FF2B5EF4-FFF2-40B4-BE49-F238E27FC236}">
                <a16:creationId xmlns:a16="http://schemas.microsoft.com/office/drawing/2014/main" id="{AD561431-1C1C-0ABC-1A26-B0CB501E4812}"/>
              </a:ext>
            </a:extLst>
          </p:cNvPr>
          <p:cNvGrpSpPr>
            <a:grpSpLocks/>
          </p:cNvGrpSpPr>
          <p:nvPr/>
        </p:nvGrpSpPr>
        <p:grpSpPr bwMode="auto">
          <a:xfrm>
            <a:off x="414338" y="427038"/>
            <a:ext cx="8315325" cy="5497512"/>
            <a:chOff x="0" y="0"/>
            <a:chExt cx="5238" cy="3463"/>
          </a:xfrm>
        </p:grpSpPr>
        <p:pic>
          <p:nvPicPr>
            <p:cNvPr id="2" name="Rounded Rectangle 8">
              <a:extLst>
                <a:ext uri="{FF2B5EF4-FFF2-40B4-BE49-F238E27FC236}">
                  <a16:creationId xmlns:a16="http://schemas.microsoft.com/office/drawing/2014/main" id="{C52264BB-7B4E-1526-3967-BFAC5C4844EE}"/>
                </a:ext>
              </a:extLst>
            </p:cNvPr>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5238" cy="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a:extLst>
                <a:ext uri="{FF2B5EF4-FFF2-40B4-BE49-F238E27FC236}">
                  <a16:creationId xmlns:a16="http://schemas.microsoft.com/office/drawing/2014/main" id="{B6541FC8-7B81-7CD2-C460-F01C8C8F208C}"/>
                </a:ext>
              </a:extLst>
            </p:cNvPr>
            <p:cNvSpPr txBox="1">
              <a:spLocks noChangeArrowheads="1"/>
            </p:cNvSpPr>
            <p:nvPr/>
          </p:nvSpPr>
          <p:spPr bwMode="auto">
            <a:xfrm>
              <a:off x="24" y="26"/>
              <a:ext cx="5190" cy="3413"/>
            </a:xfrm>
            <a:prstGeom prst="rect">
              <a:avLst/>
            </a:prstGeom>
            <a:noFill/>
            <a:ln>
              <a:noFill/>
            </a:ln>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sp>
        <p:nvSpPr>
          <p:cNvPr id="4102" name="Rounded Rectangle 9">
            <a:extLst>
              <a:ext uri="{FF2B5EF4-FFF2-40B4-BE49-F238E27FC236}">
                <a16:creationId xmlns:a16="http://schemas.microsoft.com/office/drawing/2014/main" id="{25885F1C-656A-867F-949A-8CABBA5A3CD3}"/>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sp>
        <p:nvSpPr>
          <p:cNvPr id="4101" name="Title Placeholder 12">
            <a:extLst>
              <a:ext uri="{FF2B5EF4-FFF2-40B4-BE49-F238E27FC236}">
                <a16:creationId xmlns:a16="http://schemas.microsoft.com/office/drawing/2014/main" id="{A82A9AB9-B685-39DE-BB31-68BB2F4BCB34}"/>
              </a:ext>
            </a:extLst>
          </p:cNvPr>
          <p:cNvSpPr>
            <a:spLocks noGrp="1" noChangeArrowheads="1"/>
          </p:cNvSpPr>
          <p:nvPr>
            <p:ph type="title"/>
          </p:nvPr>
        </p:nvSpPr>
        <p:spPr bwMode="auto">
          <a:xfrm>
            <a:off x="503238" y="4986338"/>
            <a:ext cx="81835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ltLang="en-US"/>
              <a:t>Click to edit Master title style</a:t>
            </a:r>
          </a:p>
        </p:txBody>
      </p:sp>
      <p:sp>
        <p:nvSpPr>
          <p:cNvPr id="4" name="Text Placeholder 3">
            <a:extLst>
              <a:ext uri="{FF2B5EF4-FFF2-40B4-BE49-F238E27FC236}">
                <a16:creationId xmlns:a16="http://schemas.microsoft.com/office/drawing/2014/main" id="{992A0D50-CC6E-C0C6-4A41-F14C1C438DEB}"/>
              </a:ext>
            </a:extLst>
          </p:cNvPr>
          <p:cNvSpPr>
            <a:spLocks noGrp="1" noChangeArrowheads="1"/>
          </p:cNvSpPr>
          <p:nvPr>
            <p:ph type="body" idx="1"/>
          </p:nvPr>
        </p:nvSpPr>
        <p:spPr bwMode="auto">
          <a:xfrm>
            <a:off x="503238" y="530225"/>
            <a:ext cx="818356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sr-Latn-CS" altLang="en-US"/>
              <a:t>Click to edit Master text styles</a:t>
            </a:r>
          </a:p>
          <a:p>
            <a:pPr lvl="1"/>
            <a:r>
              <a:rPr lang="sr-Latn-CS" altLang="en-US"/>
              <a:t>Second level</a:t>
            </a:r>
          </a:p>
          <a:p>
            <a:pPr lvl="2"/>
            <a:r>
              <a:rPr lang="sr-Latn-CS" altLang="en-US"/>
              <a:t>Third level</a:t>
            </a:r>
          </a:p>
          <a:p>
            <a:pPr lvl="3"/>
            <a:r>
              <a:rPr lang="sr-Latn-CS" altLang="en-US"/>
              <a:t>Fourth level</a:t>
            </a:r>
          </a:p>
          <a:p>
            <a:pPr lvl="4"/>
            <a:r>
              <a:rPr lang="sr-Latn-CS" altLang="en-US"/>
              <a:t>Fifth level</a:t>
            </a:r>
          </a:p>
        </p:txBody>
      </p:sp>
      <p:sp>
        <p:nvSpPr>
          <p:cNvPr id="4105" name="Date Placeholder 1">
            <a:extLst>
              <a:ext uri="{FF2B5EF4-FFF2-40B4-BE49-F238E27FC236}">
                <a16:creationId xmlns:a16="http://schemas.microsoft.com/office/drawing/2014/main" id="{498D6DDD-608B-4B95-2262-1EF94D94DAB0}"/>
              </a:ext>
            </a:extLst>
          </p:cNvPr>
          <p:cNvSpPr>
            <a:spLocks noGrp="1" noChangeArrowheads="1"/>
          </p:cNvSpPr>
          <p:nvPr>
            <p:ph type="dt" sz="half" idx="2"/>
          </p:nvPr>
        </p:nvSpPr>
        <p:spPr bwMode="auto">
          <a:xfrm>
            <a:off x="3776663" y="6111875"/>
            <a:ext cx="2286000" cy="365125"/>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CADA3"/>
                </a:solidFill>
                <a:latin typeface="+mn-lt"/>
              </a:defRPr>
            </a:lvl1pPr>
          </a:lstStyle>
          <a:p>
            <a:pPr>
              <a:defRPr/>
            </a:pPr>
            <a:fld id="{1B5FC7DF-0859-4B0D-97D1-314ECB841CF1}" type="datetimeFigureOut">
              <a:rPr lang="sr-Latn-CS"/>
              <a:pPr>
                <a:defRPr/>
              </a:pPr>
              <a:t>5.4.2024.</a:t>
            </a:fld>
            <a:endParaRPr lang="sr-Latn-CS"/>
          </a:p>
        </p:txBody>
      </p:sp>
      <p:sp>
        <p:nvSpPr>
          <p:cNvPr id="4106" name="Footer Placeholder 2">
            <a:extLst>
              <a:ext uri="{FF2B5EF4-FFF2-40B4-BE49-F238E27FC236}">
                <a16:creationId xmlns:a16="http://schemas.microsoft.com/office/drawing/2014/main" id="{A1E4725A-9F5B-159C-9170-6FF371CF90CE}"/>
              </a:ext>
            </a:extLst>
          </p:cNvPr>
          <p:cNvSpPr>
            <a:spLocks noGrp="1" noChangeArrowheads="1"/>
          </p:cNvSpPr>
          <p:nvPr>
            <p:ph type="ftr" sz="quarter" idx="3"/>
          </p:nvPr>
        </p:nvSpPr>
        <p:spPr bwMode="auto">
          <a:xfrm>
            <a:off x="6062663" y="6111875"/>
            <a:ext cx="2286000" cy="365125"/>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000">
                <a:solidFill>
                  <a:srgbClr val="ACADA3"/>
                </a:solidFill>
                <a:latin typeface="+mn-lt"/>
              </a:defRPr>
            </a:lvl1pPr>
          </a:lstStyle>
          <a:p>
            <a:pPr>
              <a:defRPr/>
            </a:pPr>
            <a:endParaRPr lang="en-US"/>
          </a:p>
        </p:txBody>
      </p:sp>
      <p:sp>
        <p:nvSpPr>
          <p:cNvPr id="4107" name="Slide Number Placeholder 3">
            <a:extLst>
              <a:ext uri="{FF2B5EF4-FFF2-40B4-BE49-F238E27FC236}">
                <a16:creationId xmlns:a16="http://schemas.microsoft.com/office/drawing/2014/main" id="{60898346-C80A-E802-FED1-6651E46FE176}"/>
              </a:ext>
            </a:extLst>
          </p:cNvPr>
          <p:cNvSpPr>
            <a:spLocks noGrp="1" noChangeArrowheads="1"/>
          </p:cNvSpPr>
          <p:nvPr>
            <p:ph type="sldNum" sz="quarter" idx="4"/>
          </p:nvPr>
        </p:nvSpPr>
        <p:spPr bwMode="auto">
          <a:xfrm>
            <a:off x="8348663" y="6111875"/>
            <a:ext cx="457200" cy="365125"/>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CADA3"/>
                </a:solidFill>
                <a:latin typeface="Verdana" panose="020B0604030504040204" pitchFamily="34" charset="0"/>
              </a:defRPr>
            </a:lvl1pPr>
          </a:lstStyle>
          <a:p>
            <a:pPr>
              <a:defRPr/>
            </a:pPr>
            <a:fld id="{D1088F31-2BED-4957-8FED-214375A81642}" type="slidenum">
              <a:rPr lang="sr-Latn-CS" altLang="en-US"/>
              <a:pPr>
                <a:defRPr/>
              </a:pPr>
              <a:t>‹#›</a:t>
            </a:fld>
            <a:endParaRPr lang="sr-Latn-CS" altLang="en-US"/>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rtl="0" eaLnBrk="0" fontAlgn="base" hangingPunct="0">
        <a:spcBef>
          <a:spcPct val="0"/>
        </a:spcBef>
        <a:spcAft>
          <a:spcPct val="0"/>
        </a:spcAft>
        <a:defRPr sz="3600" b="1" kern="1200">
          <a:solidFill>
            <a:srgbClr val="84BA88"/>
          </a:solidFill>
          <a:latin typeface="+mj-lt"/>
          <a:ea typeface="+mj-ea"/>
          <a:cs typeface="+mj-cs"/>
        </a:defRPr>
      </a:lvl1pPr>
      <a:lvl2pPr algn="l" rtl="0" eaLnBrk="0" fontAlgn="base" hangingPunct="0">
        <a:spcBef>
          <a:spcPct val="0"/>
        </a:spcBef>
        <a:spcAft>
          <a:spcPct val="0"/>
        </a:spcAft>
        <a:defRPr sz="3600" b="1">
          <a:solidFill>
            <a:srgbClr val="84BA88"/>
          </a:solidFill>
          <a:latin typeface="Verdana" panose="020B0604030504040204" pitchFamily="34" charset="0"/>
        </a:defRPr>
      </a:lvl2pPr>
      <a:lvl3pPr algn="l" rtl="0" eaLnBrk="0" fontAlgn="base" hangingPunct="0">
        <a:spcBef>
          <a:spcPct val="0"/>
        </a:spcBef>
        <a:spcAft>
          <a:spcPct val="0"/>
        </a:spcAft>
        <a:defRPr sz="3600" b="1">
          <a:solidFill>
            <a:srgbClr val="84BA88"/>
          </a:solidFill>
          <a:latin typeface="Verdana" panose="020B0604030504040204" pitchFamily="34" charset="0"/>
        </a:defRPr>
      </a:lvl3pPr>
      <a:lvl4pPr algn="l" rtl="0" eaLnBrk="0" fontAlgn="base" hangingPunct="0">
        <a:spcBef>
          <a:spcPct val="0"/>
        </a:spcBef>
        <a:spcAft>
          <a:spcPct val="0"/>
        </a:spcAft>
        <a:defRPr sz="3600" b="1">
          <a:solidFill>
            <a:srgbClr val="84BA88"/>
          </a:solidFill>
          <a:latin typeface="Verdana" panose="020B0604030504040204" pitchFamily="34" charset="0"/>
        </a:defRPr>
      </a:lvl4pPr>
      <a:lvl5pPr algn="l" rtl="0" eaLnBrk="0" fontAlgn="base" hangingPunct="0">
        <a:spcBef>
          <a:spcPct val="0"/>
        </a:spcBef>
        <a:spcAft>
          <a:spcPct val="0"/>
        </a:spcAft>
        <a:defRPr sz="3600" b="1">
          <a:solidFill>
            <a:srgbClr val="84BA88"/>
          </a:solidFill>
          <a:latin typeface="Verdana" panose="020B0604030504040204" pitchFamily="34" charset="0"/>
        </a:defRPr>
      </a:lvl5pPr>
      <a:lvl6pPr marL="457200" algn="l" rtl="0" eaLnBrk="0" fontAlgn="base" hangingPunct="0">
        <a:spcBef>
          <a:spcPct val="0"/>
        </a:spcBef>
        <a:spcAft>
          <a:spcPct val="0"/>
        </a:spcAft>
        <a:defRPr sz="3600" b="1">
          <a:solidFill>
            <a:srgbClr val="84BA88"/>
          </a:solidFill>
          <a:latin typeface="Verdana" panose="020B0604030504040204" pitchFamily="34" charset="0"/>
        </a:defRPr>
      </a:lvl6pPr>
      <a:lvl7pPr marL="914400" algn="l" rtl="0" eaLnBrk="0" fontAlgn="base" hangingPunct="0">
        <a:spcBef>
          <a:spcPct val="0"/>
        </a:spcBef>
        <a:spcAft>
          <a:spcPct val="0"/>
        </a:spcAft>
        <a:defRPr sz="3600" b="1">
          <a:solidFill>
            <a:srgbClr val="84BA88"/>
          </a:solidFill>
          <a:latin typeface="Verdana" panose="020B0604030504040204" pitchFamily="34" charset="0"/>
        </a:defRPr>
      </a:lvl7pPr>
      <a:lvl8pPr marL="1371600" algn="l" rtl="0" eaLnBrk="0" fontAlgn="base" hangingPunct="0">
        <a:spcBef>
          <a:spcPct val="0"/>
        </a:spcBef>
        <a:spcAft>
          <a:spcPct val="0"/>
        </a:spcAft>
        <a:defRPr sz="3600" b="1">
          <a:solidFill>
            <a:srgbClr val="84BA88"/>
          </a:solidFill>
          <a:latin typeface="Verdana" panose="020B0604030504040204" pitchFamily="34" charset="0"/>
        </a:defRPr>
      </a:lvl8pPr>
      <a:lvl9pPr marL="1828800" algn="l" rtl="0" eaLnBrk="0" fontAlgn="base" hangingPunct="0">
        <a:spcBef>
          <a:spcPct val="0"/>
        </a:spcBef>
        <a:spcAft>
          <a:spcPct val="0"/>
        </a:spcAft>
        <a:defRPr sz="3600" b="1">
          <a:solidFill>
            <a:srgbClr val="84BA88"/>
          </a:solidFill>
          <a:latin typeface="Verdana" panose="020B0604030504040204" pitchFamily="34" charset="0"/>
        </a:defRPr>
      </a:lvl9pPr>
    </p:titleStyle>
    <p:bodyStyle>
      <a:lvl1pPr marL="265113" indent="-265113" algn="l" rtl="0" eaLnBrk="0" fontAlgn="base" hangingPunct="0">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Wingdings 2" panose="05020102010507070707" pitchFamily="18" charset="2"/>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AAE9AA"/>
        </a:buClr>
        <a:buSzPct val="100000"/>
        <a:buFont typeface="Wingdings 2" panose="05020102010507070707"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AAE9AA"/>
        </a:buClr>
        <a:buSzPct val="112000"/>
        <a:buFont typeface="Wingdings 2" panose="05020102010507070707" pitchFamily="18" charset="2"/>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BFF0FE"/>
        </a:buClr>
        <a:buSzPct val="100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rgbClr val="DF8B65"/>
        </a:solidFill>
        <a:effectLst/>
      </p:bgPr>
    </p:bg>
    <p:spTree>
      <p:nvGrpSpPr>
        <p:cNvPr id="1" name=""/>
        <p:cNvGrpSpPr/>
        <p:nvPr/>
      </p:nvGrpSpPr>
      <p:grpSpPr>
        <a:xfrm>
          <a:off x="0" y="0"/>
          <a:ext cx="0" cy="0"/>
          <a:chOff x="0" y="0"/>
          <a:chExt cx="0" cy="0"/>
        </a:xfrm>
      </p:grpSpPr>
      <p:sp>
        <p:nvSpPr>
          <p:cNvPr id="5122" name="Rounded Rectangle 6">
            <a:extLst>
              <a:ext uri="{FF2B5EF4-FFF2-40B4-BE49-F238E27FC236}">
                <a16:creationId xmlns:a16="http://schemas.microsoft.com/office/drawing/2014/main" id="{FF1751C1-48D9-2DEA-CB7B-8DE9E6E692EA}"/>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nvGrpSpPr>
          <p:cNvPr id="5123" name="Rounded Rectangle 8">
            <a:extLst>
              <a:ext uri="{FF2B5EF4-FFF2-40B4-BE49-F238E27FC236}">
                <a16:creationId xmlns:a16="http://schemas.microsoft.com/office/drawing/2014/main" id="{9230BC84-91C5-F328-309C-B3FEE2C0B10B}"/>
              </a:ext>
            </a:extLst>
          </p:cNvPr>
          <p:cNvGrpSpPr>
            <a:grpSpLocks/>
          </p:cNvGrpSpPr>
          <p:nvPr/>
        </p:nvGrpSpPr>
        <p:grpSpPr bwMode="auto">
          <a:xfrm>
            <a:off x="414338" y="427038"/>
            <a:ext cx="8315325" cy="5497512"/>
            <a:chOff x="0" y="0"/>
            <a:chExt cx="5238" cy="3463"/>
          </a:xfrm>
        </p:grpSpPr>
        <p:pic>
          <p:nvPicPr>
            <p:cNvPr id="2" name="Rounded Rectangle 8">
              <a:extLst>
                <a:ext uri="{FF2B5EF4-FFF2-40B4-BE49-F238E27FC236}">
                  <a16:creationId xmlns:a16="http://schemas.microsoft.com/office/drawing/2014/main" id="{BCFE5A8E-1D71-2FBB-A24F-3E70967D013D}"/>
                </a:ext>
              </a:extLst>
            </p:cNvPr>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5238" cy="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a:extLst>
                <a:ext uri="{FF2B5EF4-FFF2-40B4-BE49-F238E27FC236}">
                  <a16:creationId xmlns:a16="http://schemas.microsoft.com/office/drawing/2014/main" id="{87DBBF71-294C-1BBC-0466-ADD8A97B306C}"/>
                </a:ext>
              </a:extLst>
            </p:cNvPr>
            <p:cNvSpPr txBox="1">
              <a:spLocks noChangeArrowheads="1"/>
            </p:cNvSpPr>
            <p:nvPr/>
          </p:nvSpPr>
          <p:spPr bwMode="auto">
            <a:xfrm>
              <a:off x="24" y="26"/>
              <a:ext cx="5190" cy="3413"/>
            </a:xfrm>
            <a:prstGeom prst="rect">
              <a:avLst/>
            </a:prstGeom>
            <a:noFill/>
            <a:ln>
              <a:noFill/>
            </a:ln>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sp>
        <p:nvSpPr>
          <p:cNvPr id="5126" name="Rounded Rectangle 9">
            <a:extLst>
              <a:ext uri="{FF2B5EF4-FFF2-40B4-BE49-F238E27FC236}">
                <a16:creationId xmlns:a16="http://schemas.microsoft.com/office/drawing/2014/main" id="{AD6F82A7-7F03-EF73-E1BA-D07343D0D33C}"/>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sp>
        <p:nvSpPr>
          <p:cNvPr id="5125" name="Round Single Corner Rectangle 10">
            <a:extLst>
              <a:ext uri="{FF2B5EF4-FFF2-40B4-BE49-F238E27FC236}">
                <a16:creationId xmlns:a16="http://schemas.microsoft.com/office/drawing/2014/main" id="{469019C6-C1A2-2F8B-B877-CA9AD89E7D42}"/>
              </a:ext>
            </a:extLst>
          </p:cNvPr>
          <p:cNvSpPr>
            <a:spLocks/>
          </p:cNvSpPr>
          <p:nvPr/>
        </p:nvSpPr>
        <p:spPr bwMode="auto">
          <a:xfrm>
            <a:off x="6400800" y="433388"/>
            <a:ext cx="2324100" cy="4343400"/>
          </a:xfrm>
          <a:custGeom>
            <a:avLst/>
            <a:gdLst>
              <a:gd name="T0" fmla="*/ 0 w 2324100"/>
              <a:gd name="T1" fmla="*/ 0 h 4343400"/>
              <a:gd name="T2" fmla="*/ 2260234 w 2324100"/>
              <a:gd name="T3" fmla="*/ 0 h 4343400"/>
              <a:gd name="T4" fmla="*/ 2260234 w 2324100"/>
              <a:gd name="T5" fmla="*/ 0 h 4343400"/>
              <a:gd name="T6" fmla="*/ 2324100 w 2324100"/>
              <a:gd name="T7" fmla="*/ 63866 h 4343400"/>
              <a:gd name="T8" fmla="*/ 2324100 w 2324100"/>
              <a:gd name="T9" fmla="*/ 4343400 h 4343400"/>
              <a:gd name="T10" fmla="*/ 0 w 2324100"/>
              <a:gd name="T11" fmla="*/ 4343400 h 4343400"/>
              <a:gd name="T12" fmla="*/ 0 60000 65536"/>
              <a:gd name="T13" fmla="*/ 0 60000 65536"/>
              <a:gd name="T14" fmla="*/ 0 60000 65536"/>
              <a:gd name="T15" fmla="*/ 0 60000 65536"/>
              <a:gd name="T16" fmla="*/ 0 60000 65536"/>
              <a:gd name="T17" fmla="*/ 0 60000 65536"/>
              <a:gd name="T18" fmla="*/ 0 w 2324100"/>
              <a:gd name="T19" fmla="*/ 0 h 4343400"/>
              <a:gd name="T20" fmla="*/ 2305394 w 2324100"/>
              <a:gd name="T21" fmla="*/ 4343400 h 4343400"/>
            </a:gdLst>
            <a:ahLst/>
            <a:cxnLst>
              <a:cxn ang="T12">
                <a:pos x="T0" y="T1"/>
              </a:cxn>
              <a:cxn ang="T13">
                <a:pos x="T2" y="T3"/>
              </a:cxn>
              <a:cxn ang="T14">
                <a:pos x="T4" y="T5"/>
              </a:cxn>
              <a:cxn ang="T15">
                <a:pos x="T6" y="T7"/>
              </a:cxn>
              <a:cxn ang="T16">
                <a:pos x="T8" y="T9"/>
              </a:cxn>
              <a:cxn ang="T17">
                <a:pos x="T10" y="T11"/>
              </a:cxn>
            </a:cxnLst>
            <a:rect l="T18" t="T19" r="T20" b="T21"/>
            <a:pathLst>
              <a:path w="2324100" h="4343400">
                <a:moveTo>
                  <a:pt x="0" y="0"/>
                </a:moveTo>
                <a:lnTo>
                  <a:pt x="2260234" y="0"/>
                </a:lnTo>
                <a:cubicBezTo>
                  <a:pt x="2295506" y="0"/>
                  <a:pt x="2324100" y="28593"/>
                  <a:pt x="2324100" y="63866"/>
                </a:cubicBezTo>
                <a:lnTo>
                  <a:pt x="2324100" y="4343400"/>
                </a:lnTo>
                <a:lnTo>
                  <a:pt x="0" y="4343400"/>
                </a:lnTo>
                <a:lnTo>
                  <a:pt x="0" y="0"/>
                </a:lnTo>
                <a:close/>
              </a:path>
            </a:pathLst>
          </a:custGeom>
          <a:solidFill>
            <a:srgbClr val="1C1C1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en-GB"/>
          </a:p>
        </p:txBody>
      </p:sp>
      <p:sp>
        <p:nvSpPr>
          <p:cNvPr id="4" name="Title Placeholder 12">
            <a:extLst>
              <a:ext uri="{FF2B5EF4-FFF2-40B4-BE49-F238E27FC236}">
                <a16:creationId xmlns:a16="http://schemas.microsoft.com/office/drawing/2014/main" id="{CCFE49BF-3E69-13C7-F742-44CFCA497754}"/>
              </a:ext>
            </a:extLst>
          </p:cNvPr>
          <p:cNvSpPr>
            <a:spLocks noGrp="1" noChangeArrowheads="1"/>
          </p:cNvSpPr>
          <p:nvPr>
            <p:ph type="title"/>
          </p:nvPr>
        </p:nvSpPr>
        <p:spPr bwMode="auto">
          <a:xfrm>
            <a:off x="503238" y="4986338"/>
            <a:ext cx="81835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ltLang="en-US"/>
              <a:t>Click to edit Master title style</a:t>
            </a:r>
          </a:p>
        </p:txBody>
      </p:sp>
      <p:sp>
        <p:nvSpPr>
          <p:cNvPr id="5127" name="Text Placeholder 3">
            <a:extLst>
              <a:ext uri="{FF2B5EF4-FFF2-40B4-BE49-F238E27FC236}">
                <a16:creationId xmlns:a16="http://schemas.microsoft.com/office/drawing/2014/main" id="{EEFA005D-BD3B-FA0A-C884-55F603ED85E1}"/>
              </a:ext>
            </a:extLst>
          </p:cNvPr>
          <p:cNvSpPr>
            <a:spLocks noGrp="1" noChangeArrowheads="1"/>
          </p:cNvSpPr>
          <p:nvPr>
            <p:ph type="body" idx="1"/>
          </p:nvPr>
        </p:nvSpPr>
        <p:spPr bwMode="auto">
          <a:xfrm>
            <a:off x="503238" y="530225"/>
            <a:ext cx="818356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sr-Latn-CS" altLang="en-US"/>
              <a:t>Click to edit Master text styles</a:t>
            </a:r>
          </a:p>
          <a:p>
            <a:pPr lvl="1"/>
            <a:r>
              <a:rPr lang="sr-Latn-CS" altLang="en-US"/>
              <a:t>Second level</a:t>
            </a:r>
          </a:p>
          <a:p>
            <a:pPr lvl="2"/>
            <a:r>
              <a:rPr lang="sr-Latn-CS" altLang="en-US"/>
              <a:t>Third level</a:t>
            </a:r>
          </a:p>
          <a:p>
            <a:pPr lvl="3"/>
            <a:r>
              <a:rPr lang="sr-Latn-CS" altLang="en-US"/>
              <a:t>Fourth level</a:t>
            </a:r>
          </a:p>
          <a:p>
            <a:pPr lvl="4"/>
            <a:r>
              <a:rPr lang="sr-Latn-CS" altLang="en-US"/>
              <a:t>Fifth level</a:t>
            </a:r>
          </a:p>
        </p:txBody>
      </p:sp>
      <p:sp>
        <p:nvSpPr>
          <p:cNvPr id="5130" name="Date Placeholder 4">
            <a:extLst>
              <a:ext uri="{FF2B5EF4-FFF2-40B4-BE49-F238E27FC236}">
                <a16:creationId xmlns:a16="http://schemas.microsoft.com/office/drawing/2014/main" id="{455594F4-CF97-FECD-D553-BBFAA7C5ABF9}"/>
              </a:ext>
            </a:extLst>
          </p:cNvPr>
          <p:cNvSpPr>
            <a:spLocks noGrp="1" noChangeArrowheads="1"/>
          </p:cNvSpPr>
          <p:nvPr>
            <p:ph type="dt" sz="half" idx="2"/>
          </p:nvPr>
        </p:nvSpPr>
        <p:spPr bwMode="auto">
          <a:xfrm>
            <a:off x="3776663" y="6111875"/>
            <a:ext cx="2286000" cy="365125"/>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CADA3"/>
                </a:solidFill>
                <a:latin typeface="+mn-lt"/>
              </a:defRPr>
            </a:lvl1pPr>
          </a:lstStyle>
          <a:p>
            <a:pPr>
              <a:defRPr/>
            </a:pPr>
            <a:fld id="{76561333-EC5C-46CD-A2DD-CFEF0B7763AE}" type="datetimeFigureOut">
              <a:rPr lang="sr-Latn-CS"/>
              <a:pPr>
                <a:defRPr/>
              </a:pPr>
              <a:t>5.4.2024.</a:t>
            </a:fld>
            <a:endParaRPr lang="sr-Latn-CS"/>
          </a:p>
        </p:txBody>
      </p:sp>
      <p:sp>
        <p:nvSpPr>
          <p:cNvPr id="5131" name="Footer Placeholder 5">
            <a:extLst>
              <a:ext uri="{FF2B5EF4-FFF2-40B4-BE49-F238E27FC236}">
                <a16:creationId xmlns:a16="http://schemas.microsoft.com/office/drawing/2014/main" id="{35F0E3BB-D037-CC5C-4775-8F0F2C5142AD}"/>
              </a:ext>
            </a:extLst>
          </p:cNvPr>
          <p:cNvSpPr>
            <a:spLocks noGrp="1" noChangeArrowheads="1"/>
          </p:cNvSpPr>
          <p:nvPr>
            <p:ph type="ftr" sz="quarter" idx="3"/>
          </p:nvPr>
        </p:nvSpPr>
        <p:spPr bwMode="auto">
          <a:xfrm>
            <a:off x="6062663" y="6111875"/>
            <a:ext cx="2286000" cy="365125"/>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000">
                <a:solidFill>
                  <a:srgbClr val="ACADA3"/>
                </a:solidFill>
                <a:latin typeface="+mn-lt"/>
              </a:defRPr>
            </a:lvl1pPr>
          </a:lstStyle>
          <a:p>
            <a:pPr>
              <a:defRPr/>
            </a:pPr>
            <a:endParaRPr lang="en-US"/>
          </a:p>
        </p:txBody>
      </p:sp>
      <p:sp>
        <p:nvSpPr>
          <p:cNvPr id="5132" name="Slide Number Placeholder 6">
            <a:extLst>
              <a:ext uri="{FF2B5EF4-FFF2-40B4-BE49-F238E27FC236}">
                <a16:creationId xmlns:a16="http://schemas.microsoft.com/office/drawing/2014/main" id="{C2E8E100-B434-DCFF-B9D2-0A3311361765}"/>
              </a:ext>
            </a:extLst>
          </p:cNvPr>
          <p:cNvSpPr>
            <a:spLocks noGrp="1" noChangeArrowheads="1"/>
          </p:cNvSpPr>
          <p:nvPr>
            <p:ph type="sldNum" sz="quarter" idx="4"/>
          </p:nvPr>
        </p:nvSpPr>
        <p:spPr bwMode="auto">
          <a:xfrm>
            <a:off x="8348663" y="6111875"/>
            <a:ext cx="457200" cy="365125"/>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CADA3"/>
                </a:solidFill>
                <a:latin typeface="Verdana" panose="020B0604030504040204" pitchFamily="34" charset="0"/>
              </a:defRPr>
            </a:lvl1pPr>
          </a:lstStyle>
          <a:p>
            <a:pPr>
              <a:defRPr/>
            </a:pPr>
            <a:fld id="{12BFB27D-7FA1-4AFF-BE2F-E28FB283B017}" type="slidenum">
              <a:rPr lang="sr-Latn-CS" altLang="en-US"/>
              <a:pPr>
                <a:defRPr/>
              </a:pPr>
              <a:t>‹#›</a:t>
            </a:fld>
            <a:endParaRPr lang="sr-Latn-CS" altLang="en-US"/>
          </a:p>
        </p:txBody>
      </p:sp>
    </p:spTree>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Lst>
  <p:txStyles>
    <p:titleStyle>
      <a:lvl1pPr algn="l" rtl="0" eaLnBrk="0" fontAlgn="base" hangingPunct="0">
        <a:spcBef>
          <a:spcPct val="0"/>
        </a:spcBef>
        <a:spcAft>
          <a:spcPct val="0"/>
        </a:spcAft>
        <a:defRPr sz="3600" b="1" kern="1200">
          <a:solidFill>
            <a:srgbClr val="84BA88"/>
          </a:solidFill>
          <a:latin typeface="+mj-lt"/>
          <a:ea typeface="+mj-ea"/>
          <a:cs typeface="+mj-cs"/>
        </a:defRPr>
      </a:lvl1pPr>
      <a:lvl2pPr algn="l" rtl="0" eaLnBrk="0" fontAlgn="base" hangingPunct="0">
        <a:spcBef>
          <a:spcPct val="0"/>
        </a:spcBef>
        <a:spcAft>
          <a:spcPct val="0"/>
        </a:spcAft>
        <a:defRPr sz="3600" b="1">
          <a:solidFill>
            <a:srgbClr val="84BA88"/>
          </a:solidFill>
          <a:latin typeface="Verdana" panose="020B0604030504040204" pitchFamily="34" charset="0"/>
        </a:defRPr>
      </a:lvl2pPr>
      <a:lvl3pPr algn="l" rtl="0" eaLnBrk="0" fontAlgn="base" hangingPunct="0">
        <a:spcBef>
          <a:spcPct val="0"/>
        </a:spcBef>
        <a:spcAft>
          <a:spcPct val="0"/>
        </a:spcAft>
        <a:defRPr sz="3600" b="1">
          <a:solidFill>
            <a:srgbClr val="84BA88"/>
          </a:solidFill>
          <a:latin typeface="Verdana" panose="020B0604030504040204" pitchFamily="34" charset="0"/>
        </a:defRPr>
      </a:lvl3pPr>
      <a:lvl4pPr algn="l" rtl="0" eaLnBrk="0" fontAlgn="base" hangingPunct="0">
        <a:spcBef>
          <a:spcPct val="0"/>
        </a:spcBef>
        <a:spcAft>
          <a:spcPct val="0"/>
        </a:spcAft>
        <a:defRPr sz="3600" b="1">
          <a:solidFill>
            <a:srgbClr val="84BA88"/>
          </a:solidFill>
          <a:latin typeface="Verdana" panose="020B0604030504040204" pitchFamily="34" charset="0"/>
        </a:defRPr>
      </a:lvl4pPr>
      <a:lvl5pPr algn="l" rtl="0" eaLnBrk="0" fontAlgn="base" hangingPunct="0">
        <a:spcBef>
          <a:spcPct val="0"/>
        </a:spcBef>
        <a:spcAft>
          <a:spcPct val="0"/>
        </a:spcAft>
        <a:defRPr sz="3600" b="1">
          <a:solidFill>
            <a:srgbClr val="84BA88"/>
          </a:solidFill>
          <a:latin typeface="Verdana" panose="020B0604030504040204" pitchFamily="34" charset="0"/>
        </a:defRPr>
      </a:lvl5pPr>
      <a:lvl6pPr marL="457200" algn="l" rtl="0" eaLnBrk="0" fontAlgn="base" hangingPunct="0">
        <a:spcBef>
          <a:spcPct val="0"/>
        </a:spcBef>
        <a:spcAft>
          <a:spcPct val="0"/>
        </a:spcAft>
        <a:defRPr sz="3600" b="1">
          <a:solidFill>
            <a:srgbClr val="84BA88"/>
          </a:solidFill>
          <a:latin typeface="Verdana" panose="020B0604030504040204" pitchFamily="34" charset="0"/>
        </a:defRPr>
      </a:lvl6pPr>
      <a:lvl7pPr marL="914400" algn="l" rtl="0" eaLnBrk="0" fontAlgn="base" hangingPunct="0">
        <a:spcBef>
          <a:spcPct val="0"/>
        </a:spcBef>
        <a:spcAft>
          <a:spcPct val="0"/>
        </a:spcAft>
        <a:defRPr sz="3600" b="1">
          <a:solidFill>
            <a:srgbClr val="84BA88"/>
          </a:solidFill>
          <a:latin typeface="Verdana" panose="020B0604030504040204" pitchFamily="34" charset="0"/>
        </a:defRPr>
      </a:lvl7pPr>
      <a:lvl8pPr marL="1371600" algn="l" rtl="0" eaLnBrk="0" fontAlgn="base" hangingPunct="0">
        <a:spcBef>
          <a:spcPct val="0"/>
        </a:spcBef>
        <a:spcAft>
          <a:spcPct val="0"/>
        </a:spcAft>
        <a:defRPr sz="3600" b="1">
          <a:solidFill>
            <a:srgbClr val="84BA88"/>
          </a:solidFill>
          <a:latin typeface="Verdana" panose="020B0604030504040204" pitchFamily="34" charset="0"/>
        </a:defRPr>
      </a:lvl8pPr>
      <a:lvl9pPr marL="1828800" algn="l" rtl="0" eaLnBrk="0" fontAlgn="base" hangingPunct="0">
        <a:spcBef>
          <a:spcPct val="0"/>
        </a:spcBef>
        <a:spcAft>
          <a:spcPct val="0"/>
        </a:spcAft>
        <a:defRPr sz="3600" b="1">
          <a:solidFill>
            <a:srgbClr val="84BA88"/>
          </a:solidFill>
          <a:latin typeface="Verdana" panose="020B0604030504040204" pitchFamily="34" charset="0"/>
        </a:defRPr>
      </a:lvl9pPr>
    </p:titleStyle>
    <p:bodyStyle>
      <a:lvl1pPr marL="265113" indent="-265113" algn="l" rtl="0" eaLnBrk="0" fontAlgn="base" hangingPunct="0">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Wingdings 2" panose="05020102010507070707" pitchFamily="18" charset="2"/>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AAE9AA"/>
        </a:buClr>
        <a:buSzPct val="100000"/>
        <a:buFont typeface="Wingdings 2" panose="05020102010507070707"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AAE9AA"/>
        </a:buClr>
        <a:buSzPct val="112000"/>
        <a:buFont typeface="Wingdings 2" panose="05020102010507070707" pitchFamily="18" charset="2"/>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BFF0FE"/>
        </a:buClr>
        <a:buSzPct val="100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solidFill>
          <a:srgbClr val="DF8B65"/>
        </a:solidFill>
        <a:effectLst/>
      </p:bgPr>
    </p:bg>
    <p:spTree>
      <p:nvGrpSpPr>
        <p:cNvPr id="1" name=""/>
        <p:cNvGrpSpPr/>
        <p:nvPr/>
      </p:nvGrpSpPr>
      <p:grpSpPr>
        <a:xfrm>
          <a:off x="0" y="0"/>
          <a:ext cx="0" cy="0"/>
          <a:chOff x="0" y="0"/>
          <a:chExt cx="0" cy="0"/>
        </a:xfrm>
      </p:grpSpPr>
      <p:sp>
        <p:nvSpPr>
          <p:cNvPr id="6146" name="Rounded Rectangle 6">
            <a:extLst>
              <a:ext uri="{FF2B5EF4-FFF2-40B4-BE49-F238E27FC236}">
                <a16:creationId xmlns:a16="http://schemas.microsoft.com/office/drawing/2014/main" id="{E4A434CA-08FD-DDB9-137D-7816B8A77C62}"/>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nvGrpSpPr>
          <p:cNvPr id="6147" name="Rounded Rectangle 8">
            <a:extLst>
              <a:ext uri="{FF2B5EF4-FFF2-40B4-BE49-F238E27FC236}">
                <a16:creationId xmlns:a16="http://schemas.microsoft.com/office/drawing/2014/main" id="{5E050F2F-1AA0-C898-661B-F23DAC4DC92D}"/>
              </a:ext>
            </a:extLst>
          </p:cNvPr>
          <p:cNvGrpSpPr>
            <a:grpSpLocks/>
          </p:cNvGrpSpPr>
          <p:nvPr/>
        </p:nvGrpSpPr>
        <p:grpSpPr bwMode="auto">
          <a:xfrm>
            <a:off x="414338" y="427038"/>
            <a:ext cx="8315325" cy="5497512"/>
            <a:chOff x="0" y="0"/>
            <a:chExt cx="5238" cy="3463"/>
          </a:xfrm>
        </p:grpSpPr>
        <p:pic>
          <p:nvPicPr>
            <p:cNvPr id="2" name="Rounded Rectangle 8">
              <a:extLst>
                <a:ext uri="{FF2B5EF4-FFF2-40B4-BE49-F238E27FC236}">
                  <a16:creationId xmlns:a16="http://schemas.microsoft.com/office/drawing/2014/main" id="{C2ED8C1B-1B06-A322-03C6-D2B7EA7174B2}"/>
                </a:ext>
              </a:extLst>
            </p:cNvPr>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5238" cy="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a:extLst>
                <a:ext uri="{FF2B5EF4-FFF2-40B4-BE49-F238E27FC236}">
                  <a16:creationId xmlns:a16="http://schemas.microsoft.com/office/drawing/2014/main" id="{3A7E0137-7AF4-55D8-CC8B-CB056A922B46}"/>
                </a:ext>
              </a:extLst>
            </p:cNvPr>
            <p:cNvSpPr txBox="1">
              <a:spLocks noChangeArrowheads="1"/>
            </p:cNvSpPr>
            <p:nvPr/>
          </p:nvSpPr>
          <p:spPr bwMode="auto">
            <a:xfrm>
              <a:off x="24" y="26"/>
              <a:ext cx="5190" cy="3413"/>
            </a:xfrm>
            <a:prstGeom prst="rect">
              <a:avLst/>
            </a:prstGeom>
            <a:noFill/>
            <a:ln>
              <a:noFill/>
            </a:ln>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sp>
        <p:nvSpPr>
          <p:cNvPr id="6148" name="Title Placeholder 12">
            <a:extLst>
              <a:ext uri="{FF2B5EF4-FFF2-40B4-BE49-F238E27FC236}">
                <a16:creationId xmlns:a16="http://schemas.microsoft.com/office/drawing/2014/main" id="{A3300833-91D3-D675-56FA-597B481859A3}"/>
              </a:ext>
            </a:extLst>
          </p:cNvPr>
          <p:cNvSpPr>
            <a:spLocks noGrp="1" noChangeArrowheads="1"/>
          </p:cNvSpPr>
          <p:nvPr>
            <p:ph type="title"/>
          </p:nvPr>
        </p:nvSpPr>
        <p:spPr bwMode="auto">
          <a:xfrm>
            <a:off x="503238" y="4986338"/>
            <a:ext cx="81835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ltLang="en-US"/>
              <a:t>Click to edit Master title style</a:t>
            </a:r>
          </a:p>
        </p:txBody>
      </p:sp>
      <p:sp>
        <p:nvSpPr>
          <p:cNvPr id="6149" name="Text Placeholder 3">
            <a:extLst>
              <a:ext uri="{FF2B5EF4-FFF2-40B4-BE49-F238E27FC236}">
                <a16:creationId xmlns:a16="http://schemas.microsoft.com/office/drawing/2014/main" id="{1FB0B86F-42E1-6912-D773-04C6A83B0CD8}"/>
              </a:ext>
            </a:extLst>
          </p:cNvPr>
          <p:cNvSpPr>
            <a:spLocks noGrp="1" noChangeArrowheads="1"/>
          </p:cNvSpPr>
          <p:nvPr>
            <p:ph type="body" idx="1"/>
          </p:nvPr>
        </p:nvSpPr>
        <p:spPr bwMode="auto">
          <a:xfrm>
            <a:off x="503238" y="530225"/>
            <a:ext cx="818356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sr-Latn-CS" altLang="en-US"/>
              <a:t>Click to edit Master text styles</a:t>
            </a:r>
          </a:p>
          <a:p>
            <a:pPr lvl="1"/>
            <a:r>
              <a:rPr lang="sr-Latn-CS" altLang="en-US"/>
              <a:t>Second level</a:t>
            </a:r>
          </a:p>
          <a:p>
            <a:pPr lvl="2"/>
            <a:r>
              <a:rPr lang="sr-Latn-CS" altLang="en-US"/>
              <a:t>Third level</a:t>
            </a:r>
          </a:p>
          <a:p>
            <a:pPr lvl="3"/>
            <a:r>
              <a:rPr lang="sr-Latn-CS" altLang="en-US"/>
              <a:t>Fourth level</a:t>
            </a:r>
          </a:p>
          <a:p>
            <a:pPr lvl="4"/>
            <a:r>
              <a:rPr lang="sr-Latn-CS" altLang="en-US"/>
              <a:t>Fifth level</a:t>
            </a:r>
          </a:p>
        </p:txBody>
      </p:sp>
      <p:sp>
        <p:nvSpPr>
          <p:cNvPr id="6152" name="Date Placeholder 4">
            <a:extLst>
              <a:ext uri="{FF2B5EF4-FFF2-40B4-BE49-F238E27FC236}">
                <a16:creationId xmlns:a16="http://schemas.microsoft.com/office/drawing/2014/main" id="{791768D1-3951-0A7A-EEEF-7678E4922D70}"/>
              </a:ext>
            </a:extLst>
          </p:cNvPr>
          <p:cNvSpPr>
            <a:spLocks noGrp="1" noChangeArrowheads="1"/>
          </p:cNvSpPr>
          <p:nvPr>
            <p:ph type="dt" sz="half" idx="2"/>
          </p:nvPr>
        </p:nvSpPr>
        <p:spPr bwMode="auto">
          <a:xfrm>
            <a:off x="457200" y="6245225"/>
            <a:ext cx="2133600" cy="476250"/>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CADA3"/>
                </a:solidFill>
                <a:latin typeface="+mn-lt"/>
              </a:defRPr>
            </a:lvl1pPr>
          </a:lstStyle>
          <a:p>
            <a:pPr>
              <a:defRPr/>
            </a:pPr>
            <a:endParaRPr lang="en-US"/>
          </a:p>
        </p:txBody>
      </p:sp>
      <p:sp>
        <p:nvSpPr>
          <p:cNvPr id="6153" name="Footer Placeholder 5">
            <a:extLst>
              <a:ext uri="{FF2B5EF4-FFF2-40B4-BE49-F238E27FC236}">
                <a16:creationId xmlns:a16="http://schemas.microsoft.com/office/drawing/2014/main" id="{C1D1EDFB-F6FC-A0A3-C95F-023986DFCDF6}"/>
              </a:ext>
            </a:extLst>
          </p:cNvPr>
          <p:cNvSpPr>
            <a:spLocks noGrp="1" noChangeArrowheads="1"/>
          </p:cNvSpPr>
          <p:nvPr>
            <p:ph type="ftr" sz="quarter" idx="3"/>
          </p:nvPr>
        </p:nvSpPr>
        <p:spPr bwMode="auto">
          <a:xfrm>
            <a:off x="3124200" y="6245225"/>
            <a:ext cx="2895600" cy="476250"/>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000">
                <a:solidFill>
                  <a:srgbClr val="ACADA3"/>
                </a:solidFill>
                <a:latin typeface="+mn-lt"/>
              </a:defRPr>
            </a:lvl1pPr>
          </a:lstStyle>
          <a:p>
            <a:pPr>
              <a:defRPr/>
            </a:pPr>
            <a:endParaRPr lang="en-US"/>
          </a:p>
        </p:txBody>
      </p:sp>
      <p:sp>
        <p:nvSpPr>
          <p:cNvPr id="6154" name="Slide Number Placeholder 6">
            <a:extLst>
              <a:ext uri="{FF2B5EF4-FFF2-40B4-BE49-F238E27FC236}">
                <a16:creationId xmlns:a16="http://schemas.microsoft.com/office/drawing/2014/main" id="{92077DF5-6030-0E4A-6370-EE6A6A437DE2}"/>
              </a:ext>
            </a:extLst>
          </p:cNvPr>
          <p:cNvSpPr>
            <a:spLocks noGrp="1" noChangeArrowheads="1"/>
          </p:cNvSpPr>
          <p:nvPr>
            <p:ph type="sldNum" sz="quarter" idx="4"/>
          </p:nvPr>
        </p:nvSpPr>
        <p:spPr bwMode="auto">
          <a:xfrm>
            <a:off x="6553200" y="6245225"/>
            <a:ext cx="2133600" cy="476250"/>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CADA3"/>
                </a:solidFill>
                <a:latin typeface="Verdana" panose="020B0604030504040204" pitchFamily="34" charset="0"/>
              </a:defRPr>
            </a:lvl1pPr>
          </a:lstStyle>
          <a:p>
            <a:pPr>
              <a:defRPr/>
            </a:pPr>
            <a:fld id="{2768A351-B0EA-4D7E-BEB3-8C4F89922D6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 id="2147483896" r:id="rId10"/>
    <p:sldLayoutId id="2147483897" r:id="rId11"/>
  </p:sldLayoutIdLst>
  <p:txStyles>
    <p:titleStyle>
      <a:lvl1pPr algn="l" rtl="0" eaLnBrk="0" fontAlgn="base" hangingPunct="0">
        <a:spcBef>
          <a:spcPct val="0"/>
        </a:spcBef>
        <a:spcAft>
          <a:spcPct val="0"/>
        </a:spcAft>
        <a:defRPr sz="3600" b="1" kern="1200">
          <a:solidFill>
            <a:srgbClr val="84BA88"/>
          </a:solidFill>
          <a:latin typeface="+mj-lt"/>
          <a:ea typeface="+mj-ea"/>
          <a:cs typeface="+mj-cs"/>
        </a:defRPr>
      </a:lvl1pPr>
      <a:lvl2pPr algn="l" rtl="0" eaLnBrk="0" fontAlgn="base" hangingPunct="0">
        <a:spcBef>
          <a:spcPct val="0"/>
        </a:spcBef>
        <a:spcAft>
          <a:spcPct val="0"/>
        </a:spcAft>
        <a:defRPr sz="3600" b="1">
          <a:solidFill>
            <a:srgbClr val="84BA88"/>
          </a:solidFill>
          <a:latin typeface="Verdana" panose="020B0604030504040204" pitchFamily="34" charset="0"/>
        </a:defRPr>
      </a:lvl2pPr>
      <a:lvl3pPr algn="l" rtl="0" eaLnBrk="0" fontAlgn="base" hangingPunct="0">
        <a:spcBef>
          <a:spcPct val="0"/>
        </a:spcBef>
        <a:spcAft>
          <a:spcPct val="0"/>
        </a:spcAft>
        <a:defRPr sz="3600" b="1">
          <a:solidFill>
            <a:srgbClr val="84BA88"/>
          </a:solidFill>
          <a:latin typeface="Verdana" panose="020B0604030504040204" pitchFamily="34" charset="0"/>
        </a:defRPr>
      </a:lvl3pPr>
      <a:lvl4pPr algn="l" rtl="0" eaLnBrk="0" fontAlgn="base" hangingPunct="0">
        <a:spcBef>
          <a:spcPct val="0"/>
        </a:spcBef>
        <a:spcAft>
          <a:spcPct val="0"/>
        </a:spcAft>
        <a:defRPr sz="3600" b="1">
          <a:solidFill>
            <a:srgbClr val="84BA88"/>
          </a:solidFill>
          <a:latin typeface="Verdana" panose="020B0604030504040204" pitchFamily="34" charset="0"/>
        </a:defRPr>
      </a:lvl4pPr>
      <a:lvl5pPr algn="l" rtl="0" eaLnBrk="0" fontAlgn="base" hangingPunct="0">
        <a:spcBef>
          <a:spcPct val="0"/>
        </a:spcBef>
        <a:spcAft>
          <a:spcPct val="0"/>
        </a:spcAft>
        <a:defRPr sz="3600" b="1">
          <a:solidFill>
            <a:srgbClr val="84BA88"/>
          </a:solidFill>
          <a:latin typeface="Verdana" panose="020B0604030504040204" pitchFamily="34" charset="0"/>
        </a:defRPr>
      </a:lvl5pPr>
      <a:lvl6pPr marL="457200" algn="l" rtl="0" eaLnBrk="0" fontAlgn="base" hangingPunct="0">
        <a:spcBef>
          <a:spcPct val="0"/>
        </a:spcBef>
        <a:spcAft>
          <a:spcPct val="0"/>
        </a:spcAft>
        <a:defRPr sz="3600" b="1">
          <a:solidFill>
            <a:srgbClr val="84BA88"/>
          </a:solidFill>
          <a:latin typeface="Verdana" panose="020B0604030504040204" pitchFamily="34" charset="0"/>
        </a:defRPr>
      </a:lvl6pPr>
      <a:lvl7pPr marL="914400" algn="l" rtl="0" eaLnBrk="0" fontAlgn="base" hangingPunct="0">
        <a:spcBef>
          <a:spcPct val="0"/>
        </a:spcBef>
        <a:spcAft>
          <a:spcPct val="0"/>
        </a:spcAft>
        <a:defRPr sz="3600" b="1">
          <a:solidFill>
            <a:srgbClr val="84BA88"/>
          </a:solidFill>
          <a:latin typeface="Verdana" panose="020B0604030504040204" pitchFamily="34" charset="0"/>
        </a:defRPr>
      </a:lvl7pPr>
      <a:lvl8pPr marL="1371600" algn="l" rtl="0" eaLnBrk="0" fontAlgn="base" hangingPunct="0">
        <a:spcBef>
          <a:spcPct val="0"/>
        </a:spcBef>
        <a:spcAft>
          <a:spcPct val="0"/>
        </a:spcAft>
        <a:defRPr sz="3600" b="1">
          <a:solidFill>
            <a:srgbClr val="84BA88"/>
          </a:solidFill>
          <a:latin typeface="Verdana" panose="020B0604030504040204" pitchFamily="34" charset="0"/>
        </a:defRPr>
      </a:lvl8pPr>
      <a:lvl9pPr marL="1828800" algn="l" rtl="0" eaLnBrk="0" fontAlgn="base" hangingPunct="0">
        <a:spcBef>
          <a:spcPct val="0"/>
        </a:spcBef>
        <a:spcAft>
          <a:spcPct val="0"/>
        </a:spcAft>
        <a:defRPr sz="3600" b="1">
          <a:solidFill>
            <a:srgbClr val="84BA88"/>
          </a:solidFill>
          <a:latin typeface="Verdana" panose="020B0604030504040204" pitchFamily="34" charset="0"/>
        </a:defRPr>
      </a:lvl9pPr>
    </p:titleStyle>
    <p:bodyStyle>
      <a:lvl1pPr marL="265113" indent="-265113" algn="l" rtl="0" eaLnBrk="0" fontAlgn="base" hangingPunct="0">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Wingdings 2" panose="05020102010507070707" pitchFamily="18" charset="2"/>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AAE9AA"/>
        </a:buClr>
        <a:buSzPct val="100000"/>
        <a:buFont typeface="Wingdings 2" panose="05020102010507070707"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AAE9AA"/>
        </a:buClr>
        <a:buSzPct val="112000"/>
        <a:buFont typeface="Wingdings 2" panose="05020102010507070707" pitchFamily="18" charset="2"/>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BFF0FE"/>
        </a:buClr>
        <a:buSzPct val="100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solidFill>
          <a:srgbClr val="DF8B65"/>
        </a:solidFill>
        <a:effectLst/>
      </p:bgPr>
    </p:bg>
    <p:spTree>
      <p:nvGrpSpPr>
        <p:cNvPr id="1" name=""/>
        <p:cNvGrpSpPr/>
        <p:nvPr/>
      </p:nvGrpSpPr>
      <p:grpSpPr>
        <a:xfrm>
          <a:off x="0" y="0"/>
          <a:ext cx="0" cy="0"/>
          <a:chOff x="0" y="0"/>
          <a:chExt cx="0" cy="0"/>
        </a:xfrm>
      </p:grpSpPr>
      <p:sp>
        <p:nvSpPr>
          <p:cNvPr id="7170" name="Rounded Rectangle 6">
            <a:extLst>
              <a:ext uri="{FF2B5EF4-FFF2-40B4-BE49-F238E27FC236}">
                <a16:creationId xmlns:a16="http://schemas.microsoft.com/office/drawing/2014/main" id="{49738C2F-6B96-6E45-3E33-8CAA36FDF4D9}"/>
              </a:ext>
            </a:extLst>
          </p:cNvPr>
          <p:cNvSpPr>
            <a:spLocks noChangeArrowheads="1"/>
          </p:cNvSpPr>
          <p:nvPr/>
        </p:nvSpPr>
        <p:spPr bwMode="auto">
          <a:xfrm>
            <a:off x="304800" y="328613"/>
            <a:ext cx="8532813" cy="6197600"/>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cmpd="sng">
            <a:solidFill>
              <a:srgbClr val="A4A3A3"/>
            </a:solidFill>
            <a:round/>
            <a:headEnd/>
            <a:tailEnd/>
          </a:ln>
          <a:effectLst>
            <a:outerShdw dist="50800" dir="5400000" algn="ctr" rotWithShape="0">
              <a:srgbClr val="000000">
                <a:alpha val="25000"/>
              </a:srgbClr>
            </a:outerShdw>
          </a:effec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nvGrpSpPr>
          <p:cNvPr id="7171" name="Rounded Rectangle 8">
            <a:extLst>
              <a:ext uri="{FF2B5EF4-FFF2-40B4-BE49-F238E27FC236}">
                <a16:creationId xmlns:a16="http://schemas.microsoft.com/office/drawing/2014/main" id="{6B975469-8E50-85E4-AA50-13037044EC0C}"/>
              </a:ext>
            </a:extLst>
          </p:cNvPr>
          <p:cNvGrpSpPr>
            <a:grpSpLocks/>
          </p:cNvGrpSpPr>
          <p:nvPr/>
        </p:nvGrpSpPr>
        <p:grpSpPr bwMode="auto">
          <a:xfrm>
            <a:off x="414338" y="427038"/>
            <a:ext cx="8315325" cy="5497512"/>
            <a:chOff x="0" y="0"/>
            <a:chExt cx="5238" cy="3463"/>
          </a:xfrm>
        </p:grpSpPr>
        <p:pic>
          <p:nvPicPr>
            <p:cNvPr id="2" name="Rounded Rectangle 8">
              <a:extLst>
                <a:ext uri="{FF2B5EF4-FFF2-40B4-BE49-F238E27FC236}">
                  <a16:creationId xmlns:a16="http://schemas.microsoft.com/office/drawing/2014/main" id="{FEDAD204-5AB1-92A9-376E-B2CEE9922967}"/>
                </a:ext>
              </a:extLst>
            </p:cNvPr>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5238" cy="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a:extLst>
                <a:ext uri="{FF2B5EF4-FFF2-40B4-BE49-F238E27FC236}">
                  <a16:creationId xmlns:a16="http://schemas.microsoft.com/office/drawing/2014/main" id="{506F20A0-441E-CBB8-2441-33A7852321FA}"/>
                </a:ext>
              </a:extLst>
            </p:cNvPr>
            <p:cNvSpPr txBox="1">
              <a:spLocks noChangeArrowheads="1"/>
            </p:cNvSpPr>
            <p:nvPr/>
          </p:nvSpPr>
          <p:spPr bwMode="auto">
            <a:xfrm>
              <a:off x="24" y="26"/>
              <a:ext cx="5190" cy="3413"/>
            </a:xfrm>
            <a:prstGeom prst="rect">
              <a:avLst/>
            </a:prstGeom>
            <a:noFill/>
            <a:ln>
              <a:noFill/>
            </a:ln>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endParaRPr lang="en-US">
                <a:solidFill>
                  <a:srgbClr val="FFFFFF"/>
                </a:solidFill>
                <a:latin typeface="Verdana" panose="020B0604030504040204" pitchFamily="34" charset="0"/>
              </a:endParaRPr>
            </a:p>
          </p:txBody>
        </p:sp>
      </p:grpSp>
      <p:sp>
        <p:nvSpPr>
          <p:cNvPr id="7172" name="Title Placeholder 12">
            <a:extLst>
              <a:ext uri="{FF2B5EF4-FFF2-40B4-BE49-F238E27FC236}">
                <a16:creationId xmlns:a16="http://schemas.microsoft.com/office/drawing/2014/main" id="{7182CD25-3E14-6E11-591B-14B2C6BDC428}"/>
              </a:ext>
            </a:extLst>
          </p:cNvPr>
          <p:cNvSpPr>
            <a:spLocks noGrp="1" noChangeArrowheads="1"/>
          </p:cNvSpPr>
          <p:nvPr>
            <p:ph type="title"/>
          </p:nvPr>
        </p:nvSpPr>
        <p:spPr bwMode="auto">
          <a:xfrm>
            <a:off x="503238" y="4986338"/>
            <a:ext cx="81835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sr-Latn-CS" altLang="en-US"/>
              <a:t>Click to edit Master title style</a:t>
            </a:r>
          </a:p>
        </p:txBody>
      </p:sp>
      <p:sp>
        <p:nvSpPr>
          <p:cNvPr id="7173" name="Text Placeholder 3">
            <a:extLst>
              <a:ext uri="{FF2B5EF4-FFF2-40B4-BE49-F238E27FC236}">
                <a16:creationId xmlns:a16="http://schemas.microsoft.com/office/drawing/2014/main" id="{7B041D5F-CC00-22CA-64A1-0DF519389418}"/>
              </a:ext>
            </a:extLst>
          </p:cNvPr>
          <p:cNvSpPr>
            <a:spLocks noGrp="1" noChangeArrowheads="1"/>
          </p:cNvSpPr>
          <p:nvPr>
            <p:ph type="body" idx="1"/>
          </p:nvPr>
        </p:nvSpPr>
        <p:spPr bwMode="auto">
          <a:xfrm>
            <a:off x="503238" y="530225"/>
            <a:ext cx="818356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sr-Latn-CS" altLang="en-US"/>
              <a:t>Click to edit Master text styles</a:t>
            </a:r>
          </a:p>
          <a:p>
            <a:pPr lvl="1"/>
            <a:r>
              <a:rPr lang="sr-Latn-CS" altLang="en-US"/>
              <a:t>Second level</a:t>
            </a:r>
          </a:p>
          <a:p>
            <a:pPr lvl="2"/>
            <a:r>
              <a:rPr lang="sr-Latn-CS" altLang="en-US"/>
              <a:t>Third level</a:t>
            </a:r>
          </a:p>
          <a:p>
            <a:pPr lvl="3"/>
            <a:r>
              <a:rPr lang="sr-Latn-CS" altLang="en-US"/>
              <a:t>Fourth level</a:t>
            </a:r>
          </a:p>
          <a:p>
            <a:pPr lvl="4"/>
            <a:r>
              <a:rPr lang="sr-Latn-CS" altLang="en-US"/>
              <a:t>Fifth level</a:t>
            </a:r>
          </a:p>
        </p:txBody>
      </p:sp>
      <p:sp>
        <p:nvSpPr>
          <p:cNvPr id="7176" name="Date Placeholder 5">
            <a:extLst>
              <a:ext uri="{FF2B5EF4-FFF2-40B4-BE49-F238E27FC236}">
                <a16:creationId xmlns:a16="http://schemas.microsoft.com/office/drawing/2014/main" id="{DFEECC7C-AFBD-4296-0921-C68404B11556}"/>
              </a:ext>
            </a:extLst>
          </p:cNvPr>
          <p:cNvSpPr>
            <a:spLocks noGrp="1" noChangeArrowheads="1"/>
          </p:cNvSpPr>
          <p:nvPr>
            <p:ph type="dt" sz="half" idx="2"/>
          </p:nvPr>
        </p:nvSpPr>
        <p:spPr bwMode="auto">
          <a:xfrm>
            <a:off x="457200" y="6245225"/>
            <a:ext cx="2133600" cy="476250"/>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CADA3"/>
                </a:solidFill>
                <a:latin typeface="+mn-lt"/>
              </a:defRPr>
            </a:lvl1pPr>
          </a:lstStyle>
          <a:p>
            <a:pPr>
              <a:defRPr/>
            </a:pPr>
            <a:endParaRPr lang="en-US"/>
          </a:p>
        </p:txBody>
      </p:sp>
      <p:sp>
        <p:nvSpPr>
          <p:cNvPr id="7177" name="Footer Placeholder 6">
            <a:extLst>
              <a:ext uri="{FF2B5EF4-FFF2-40B4-BE49-F238E27FC236}">
                <a16:creationId xmlns:a16="http://schemas.microsoft.com/office/drawing/2014/main" id="{9DADEC05-FCDF-A8DA-81DF-7F07FE9B9BB6}"/>
              </a:ext>
            </a:extLst>
          </p:cNvPr>
          <p:cNvSpPr>
            <a:spLocks noGrp="1" noChangeArrowheads="1"/>
          </p:cNvSpPr>
          <p:nvPr>
            <p:ph type="ftr" sz="quarter" idx="3"/>
          </p:nvPr>
        </p:nvSpPr>
        <p:spPr bwMode="auto">
          <a:xfrm>
            <a:off x="3124200" y="6245225"/>
            <a:ext cx="2895600" cy="476250"/>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000">
                <a:solidFill>
                  <a:srgbClr val="ACADA3"/>
                </a:solidFill>
                <a:latin typeface="+mn-lt"/>
              </a:defRPr>
            </a:lvl1pPr>
          </a:lstStyle>
          <a:p>
            <a:pPr>
              <a:defRPr/>
            </a:pPr>
            <a:endParaRPr lang="en-US"/>
          </a:p>
        </p:txBody>
      </p:sp>
      <p:sp>
        <p:nvSpPr>
          <p:cNvPr id="7178" name="Slide Number Placeholder 7">
            <a:extLst>
              <a:ext uri="{FF2B5EF4-FFF2-40B4-BE49-F238E27FC236}">
                <a16:creationId xmlns:a16="http://schemas.microsoft.com/office/drawing/2014/main" id="{6005CEA2-D27A-4F51-1D79-5FD3C6042A90}"/>
              </a:ext>
            </a:extLst>
          </p:cNvPr>
          <p:cNvSpPr>
            <a:spLocks noGrp="1" noChangeArrowheads="1"/>
          </p:cNvSpPr>
          <p:nvPr>
            <p:ph type="sldNum" sz="quarter" idx="4"/>
          </p:nvPr>
        </p:nvSpPr>
        <p:spPr bwMode="auto">
          <a:xfrm>
            <a:off x="6553200" y="6245225"/>
            <a:ext cx="2133600" cy="476250"/>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000">
                <a:solidFill>
                  <a:srgbClr val="ACADA3"/>
                </a:solidFill>
                <a:latin typeface="Verdana" panose="020B0604030504040204" pitchFamily="34" charset="0"/>
              </a:defRPr>
            </a:lvl1pPr>
          </a:lstStyle>
          <a:p>
            <a:pPr>
              <a:defRPr/>
            </a:pPr>
            <a:fld id="{7F35429B-AB5F-4381-979F-C851AFFAEE7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Lst>
  <p:txStyles>
    <p:titleStyle>
      <a:lvl1pPr algn="l" rtl="0" eaLnBrk="0" fontAlgn="base" hangingPunct="0">
        <a:spcBef>
          <a:spcPct val="0"/>
        </a:spcBef>
        <a:spcAft>
          <a:spcPct val="0"/>
        </a:spcAft>
        <a:defRPr sz="3600" b="1" kern="1200">
          <a:solidFill>
            <a:srgbClr val="84BA88"/>
          </a:solidFill>
          <a:latin typeface="+mj-lt"/>
          <a:ea typeface="+mj-ea"/>
          <a:cs typeface="+mj-cs"/>
        </a:defRPr>
      </a:lvl1pPr>
      <a:lvl2pPr algn="l" rtl="0" eaLnBrk="0" fontAlgn="base" hangingPunct="0">
        <a:spcBef>
          <a:spcPct val="0"/>
        </a:spcBef>
        <a:spcAft>
          <a:spcPct val="0"/>
        </a:spcAft>
        <a:defRPr sz="3600" b="1">
          <a:solidFill>
            <a:srgbClr val="84BA88"/>
          </a:solidFill>
          <a:latin typeface="Verdana" panose="020B0604030504040204" pitchFamily="34" charset="0"/>
        </a:defRPr>
      </a:lvl2pPr>
      <a:lvl3pPr algn="l" rtl="0" eaLnBrk="0" fontAlgn="base" hangingPunct="0">
        <a:spcBef>
          <a:spcPct val="0"/>
        </a:spcBef>
        <a:spcAft>
          <a:spcPct val="0"/>
        </a:spcAft>
        <a:defRPr sz="3600" b="1">
          <a:solidFill>
            <a:srgbClr val="84BA88"/>
          </a:solidFill>
          <a:latin typeface="Verdana" panose="020B0604030504040204" pitchFamily="34" charset="0"/>
        </a:defRPr>
      </a:lvl3pPr>
      <a:lvl4pPr algn="l" rtl="0" eaLnBrk="0" fontAlgn="base" hangingPunct="0">
        <a:spcBef>
          <a:spcPct val="0"/>
        </a:spcBef>
        <a:spcAft>
          <a:spcPct val="0"/>
        </a:spcAft>
        <a:defRPr sz="3600" b="1">
          <a:solidFill>
            <a:srgbClr val="84BA88"/>
          </a:solidFill>
          <a:latin typeface="Verdana" panose="020B0604030504040204" pitchFamily="34" charset="0"/>
        </a:defRPr>
      </a:lvl4pPr>
      <a:lvl5pPr algn="l" rtl="0" eaLnBrk="0" fontAlgn="base" hangingPunct="0">
        <a:spcBef>
          <a:spcPct val="0"/>
        </a:spcBef>
        <a:spcAft>
          <a:spcPct val="0"/>
        </a:spcAft>
        <a:defRPr sz="3600" b="1">
          <a:solidFill>
            <a:srgbClr val="84BA88"/>
          </a:solidFill>
          <a:latin typeface="Verdana" panose="020B0604030504040204" pitchFamily="34" charset="0"/>
        </a:defRPr>
      </a:lvl5pPr>
      <a:lvl6pPr marL="457200" algn="l" rtl="0" eaLnBrk="0" fontAlgn="base" hangingPunct="0">
        <a:spcBef>
          <a:spcPct val="0"/>
        </a:spcBef>
        <a:spcAft>
          <a:spcPct val="0"/>
        </a:spcAft>
        <a:defRPr sz="3600" b="1">
          <a:solidFill>
            <a:srgbClr val="84BA88"/>
          </a:solidFill>
          <a:latin typeface="Verdana" panose="020B0604030504040204" pitchFamily="34" charset="0"/>
        </a:defRPr>
      </a:lvl6pPr>
      <a:lvl7pPr marL="914400" algn="l" rtl="0" eaLnBrk="0" fontAlgn="base" hangingPunct="0">
        <a:spcBef>
          <a:spcPct val="0"/>
        </a:spcBef>
        <a:spcAft>
          <a:spcPct val="0"/>
        </a:spcAft>
        <a:defRPr sz="3600" b="1">
          <a:solidFill>
            <a:srgbClr val="84BA88"/>
          </a:solidFill>
          <a:latin typeface="Verdana" panose="020B0604030504040204" pitchFamily="34" charset="0"/>
        </a:defRPr>
      </a:lvl7pPr>
      <a:lvl8pPr marL="1371600" algn="l" rtl="0" eaLnBrk="0" fontAlgn="base" hangingPunct="0">
        <a:spcBef>
          <a:spcPct val="0"/>
        </a:spcBef>
        <a:spcAft>
          <a:spcPct val="0"/>
        </a:spcAft>
        <a:defRPr sz="3600" b="1">
          <a:solidFill>
            <a:srgbClr val="84BA88"/>
          </a:solidFill>
          <a:latin typeface="Verdana" panose="020B0604030504040204" pitchFamily="34" charset="0"/>
        </a:defRPr>
      </a:lvl8pPr>
      <a:lvl9pPr marL="1828800" algn="l" rtl="0" eaLnBrk="0" fontAlgn="base" hangingPunct="0">
        <a:spcBef>
          <a:spcPct val="0"/>
        </a:spcBef>
        <a:spcAft>
          <a:spcPct val="0"/>
        </a:spcAft>
        <a:defRPr sz="3600" b="1">
          <a:solidFill>
            <a:srgbClr val="84BA88"/>
          </a:solidFill>
          <a:latin typeface="Verdana" panose="020B0604030504040204" pitchFamily="34" charset="0"/>
        </a:defRPr>
      </a:lvl9pPr>
    </p:titleStyle>
    <p:bodyStyle>
      <a:lvl1pPr marL="265113" indent="-265113" algn="l" rtl="0" eaLnBrk="0" fontAlgn="base" hangingPunct="0">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Wingdings 2" panose="05020102010507070707" pitchFamily="18" charset="2"/>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AAE9AA"/>
        </a:buClr>
        <a:buSzPct val="100000"/>
        <a:buFont typeface="Wingdings 2" panose="05020102010507070707"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AAE9AA"/>
        </a:buClr>
        <a:buSzPct val="112000"/>
        <a:buFont typeface="Wingdings 2" panose="05020102010507070707" pitchFamily="18" charset="2"/>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BFF0FE"/>
        </a:buClr>
        <a:buSzPct val="100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0.xml"/></Relationships>
</file>

<file path=ppt/slides/_rels/slide100.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40.xml"/></Relationships>
</file>

<file path=ppt/slides/_rels/slide10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40.xml"/></Relationships>
</file>

<file path=ppt/slides/_rels/slide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72.png"/><Relationship Id="rId1" Type="http://schemas.openxmlformats.org/officeDocument/2006/relationships/slideLayout" Target="../slideLayouts/slideLayout40.xml"/></Relationships>
</file>

<file path=ppt/slides/_rels/slide10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40.xml"/></Relationships>
</file>

<file path=ppt/slides/_rels/slide10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40.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0.png"/><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0.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oleObject" Target="../embeddings/oleObject1.bin"/><Relationship Id="rId1" Type="http://schemas.openxmlformats.org/officeDocument/2006/relationships/slideLayout" Target="../slideLayouts/slideLayout40.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0.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0.xml"/></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0.xml"/></Relationships>
</file>

<file path=ppt/slides/_rels/slide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0.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0.xm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0.xml"/></Relationships>
</file>

<file path=ppt/slides/_rels/slide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oleObject" Target="../embeddings/oleObject2.bin"/><Relationship Id="rId1" Type="http://schemas.openxmlformats.org/officeDocument/2006/relationships/slideLayout" Target="../slideLayouts/slideLayout40.xml"/><Relationship Id="rId4" Type="http://schemas.openxmlformats.org/officeDocument/2006/relationships/image" Target="../media/image29.png"/></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oleObject" Target="../embeddings/oleObject2.bin"/><Relationship Id="rId1" Type="http://schemas.openxmlformats.org/officeDocument/2006/relationships/slideLayout" Target="../slideLayouts/slideLayout40.xml"/><Relationship Id="rId4" Type="http://schemas.openxmlformats.org/officeDocument/2006/relationships/image" Target="../media/image30.jpeg"/></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oleObject" Target="../embeddings/oleObject3.bin"/><Relationship Id="rId1" Type="http://schemas.openxmlformats.org/officeDocument/2006/relationships/slideLayout" Target="../slideLayouts/slideLayout40.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hyperlink" Target="https://en.wikipedia.org/wiki/Retina#cite_note-16" TargetMode="External"/><Relationship Id="rId1" Type="http://schemas.openxmlformats.org/officeDocument/2006/relationships/slideLayout" Target="../slideLayouts/slideLayout40.xml"/><Relationship Id="rId4" Type="http://schemas.openxmlformats.org/officeDocument/2006/relationships/image" Target="../media/image31.png"/></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2.xml"/><Relationship Id="rId1" Type="http://schemas.openxmlformats.org/officeDocument/2006/relationships/slideLayout" Target="../slideLayouts/slideLayout40.xml"/><Relationship Id="rId4" Type="http://schemas.openxmlformats.org/officeDocument/2006/relationships/image" Target="../media/image31.png"/></Relationships>
</file>

<file path=ppt/slides/_rels/slide4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image" Target="../media/image33.png"/><Relationship Id="rId1" Type="http://schemas.openxmlformats.org/officeDocument/2006/relationships/slideLayout" Target="../slideLayouts/slideLayout40.xml"/><Relationship Id="rId4" Type="http://schemas.openxmlformats.org/officeDocument/2006/relationships/image" Target="../media/image31.png"/></Relationships>
</file>

<file path=ppt/slides/_rels/slide4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oleObject" Target="../embeddings/oleObject4.bin"/><Relationship Id="rId1" Type="http://schemas.openxmlformats.org/officeDocument/2006/relationships/slideLayout" Target="../slideLayouts/slideLayout40.xml"/><Relationship Id="rId5" Type="http://schemas.openxmlformats.org/officeDocument/2006/relationships/image" Target="../media/image34.jpe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0.xml"/></Relationships>
</file>

<file path=ppt/slides/_rels/slide5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oleObject" Target="../embeddings/oleObject4.bin"/><Relationship Id="rId1" Type="http://schemas.openxmlformats.org/officeDocument/2006/relationships/slideLayout" Target="../slideLayouts/slideLayout40.xml"/><Relationship Id="rId5" Type="http://schemas.openxmlformats.org/officeDocument/2006/relationships/image" Target="../media/image34.jpeg"/><Relationship Id="rId4" Type="http://schemas.openxmlformats.org/officeDocument/2006/relationships/image" Target="../media/image6.png"/></Relationships>
</file>

<file path=ppt/slides/_rels/slide5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0.xml"/><Relationship Id="rId4" Type="http://schemas.openxmlformats.org/officeDocument/2006/relationships/image" Target="../media/image8.png"/></Relationships>
</file>

<file path=ppt/slides/_rels/slide5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0.xml"/></Relationships>
</file>

<file path=ppt/slides/_rels/slide5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40.xml"/></Relationships>
</file>

<file path=ppt/slides/_rels/slide5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0.xml"/></Relationships>
</file>

<file path=ppt/slides/_rels/slide5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0.xml"/></Relationships>
</file>

<file path=ppt/slides/_rels/slide5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0.xml"/></Relationships>
</file>

<file path=ppt/slides/_rels/slide5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0.xml"/></Relationships>
</file>

<file path=ppt/slides/_rels/slide5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0.xml"/></Relationships>
</file>

<file path=ppt/slides/_rels/slide5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0.xml"/></Relationships>
</file>

<file path=ppt/slides/_rels/slide6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0.xml"/></Relationships>
</file>

<file path=ppt/slides/_rels/slide6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0.xml"/></Relationships>
</file>

<file path=ppt/slides/_rels/slide6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40.xml"/></Relationships>
</file>

<file path=ppt/slides/_rels/slide6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oleObject" Target="../embeddings/oleObject5.bin"/><Relationship Id="rId1" Type="http://schemas.openxmlformats.org/officeDocument/2006/relationships/slideLayout" Target="../slideLayouts/slideLayout73.xml"/><Relationship Id="rId4" Type="http://schemas.openxmlformats.org/officeDocument/2006/relationships/image" Target="../media/image30.jpeg"/></Relationships>
</file>

<file path=ppt/slides/_rels/slide6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40.xml"/></Relationships>
</file>

<file path=ppt/slides/_rels/slide66.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40.xml"/></Relationships>
</file>

<file path=ppt/slides/_rels/slide6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0.xml"/></Relationships>
</file>

<file path=ppt/slides/_rels/slide6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40.xml"/></Relationships>
</file>

<file path=ppt/slides/_rels/slide6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0.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0.xml"/></Relationships>
</file>

<file path=ppt/slides/_rels/slide70.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7.png"/><Relationship Id="rId7" Type="http://schemas.openxmlformats.org/officeDocument/2006/relationships/image" Target="../media/image49.png"/><Relationship Id="rId2" Type="http://schemas.openxmlformats.org/officeDocument/2006/relationships/oleObject" Target="../embeddings/oleObject6.bin"/><Relationship Id="rId1" Type="http://schemas.openxmlformats.org/officeDocument/2006/relationships/slideLayout" Target="../slideLayouts/slideLayout40.xml"/><Relationship Id="rId6" Type="http://schemas.openxmlformats.org/officeDocument/2006/relationships/oleObject" Target="../embeddings/oleObject8.bin"/><Relationship Id="rId5" Type="http://schemas.openxmlformats.org/officeDocument/2006/relationships/image" Target="../media/image48.png"/><Relationship Id="rId4" Type="http://schemas.openxmlformats.org/officeDocument/2006/relationships/oleObject" Target="../embeddings/oleObject7.bin"/></Relationships>
</file>

<file path=ppt/slides/_rels/slide7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hyperlink" Target="http://www.eyeatlas.com/box/61mature-cataract.jpg" TargetMode="External"/><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7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0.xml"/></Relationships>
</file>

<file path=ppt/slides/_rels/slide7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0.xml"/></Relationships>
</file>

<file path=ppt/slides/_rels/slide7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4.png"/><Relationship Id="rId1" Type="http://schemas.openxmlformats.org/officeDocument/2006/relationships/slideLayout" Target="../slideLayouts/slideLayout40.xml"/></Relationships>
</file>

<file path=ppt/slides/_rels/slide7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40.xml"/></Relationships>
</file>

<file path=ppt/slides/_rels/slide7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7.png"/><Relationship Id="rId1" Type="http://schemas.openxmlformats.org/officeDocument/2006/relationships/slideLayout" Target="../slideLayouts/slideLayout40.xml"/></Relationships>
</file>

<file path=ppt/slides/_rels/slide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0.xml"/></Relationships>
</file>

<file path=ppt/slides/_rels/slide7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0.xml"/></Relationships>
</file>

<file path=ppt/slides/_rels/slide7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0.xml"/></Relationships>
</file>

<file path=ppt/slides/_rels/slide8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40.xml"/></Relationships>
</file>

<file path=ppt/slides/_rels/slide8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0.xml"/></Relationships>
</file>

<file path=ppt/slides/_rels/slide8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40.xml"/><Relationship Id="rId4" Type="http://schemas.openxmlformats.org/officeDocument/2006/relationships/image" Target="../media/image63.jpeg"/></Relationships>
</file>

<file path=ppt/slides/_rels/slide8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1.png"/><Relationship Id="rId1" Type="http://schemas.openxmlformats.org/officeDocument/2006/relationships/slideLayout" Target="../slideLayouts/slideLayout40.xml"/></Relationships>
</file>

<file path=ppt/slides/_rels/slide8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4.png"/><Relationship Id="rId1" Type="http://schemas.openxmlformats.org/officeDocument/2006/relationships/slideLayout" Target="../slideLayouts/slideLayout40.xml"/><Relationship Id="rId4" Type="http://schemas.openxmlformats.org/officeDocument/2006/relationships/image" Target="../media/image61.png"/></Relationships>
</file>

<file path=ppt/slides/_rels/slide8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40.xml"/></Relationships>
</file>

<file path=ppt/slides/_rels/slide8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40.xml"/></Relationships>
</file>

<file path=ppt/slides/_rels/slide8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40.xml"/></Relationships>
</file>

<file path=ppt/slides/_rels/slide8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0.xml"/></Relationships>
</file>

<file path=ppt/slides/_rels/slide8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0.xml"/></Relationships>
</file>

<file path=ppt/slides/_rels/slide9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54.png"/><Relationship Id="rId1" Type="http://schemas.openxmlformats.org/officeDocument/2006/relationships/slideLayout" Target="../slideLayouts/slideLayout40.xml"/></Relationships>
</file>

<file path=ppt/slides/_rels/slide9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0.xml"/></Relationships>
</file>

<file path=ppt/slides/_rels/slide9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0.xml"/></Relationships>
</file>

<file path=ppt/slides/_rels/slide9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9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40.xml"/></Relationships>
</file>

<file path=ppt/slides/_rels/slide9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72.png"/><Relationship Id="rId1" Type="http://schemas.openxmlformats.org/officeDocument/2006/relationships/slideLayout" Target="../slideLayouts/slideLayout40.xml"/></Relationships>
</file>

<file path=ppt/slides/_rels/slide9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40.xml"/></Relationships>
</file>

<file path=ppt/slides/_rels/slide9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40.xml"/></Relationships>
</file>

<file path=ppt/slides/_rels/slide9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40.xml"/></Relationships>
</file>

<file path=ppt/slides/_rels/slide9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51621C6-83EE-52F8-FB40-E0F6E6DE700D}"/>
              </a:ext>
            </a:extLst>
          </p:cNvPr>
          <p:cNvSpPr>
            <a:spLocks noGrp="1"/>
          </p:cNvSpPr>
          <p:nvPr>
            <p:ph type="ctrTitle" idx="4294967295"/>
          </p:nvPr>
        </p:nvSpPr>
        <p:spPr>
          <a:xfrm>
            <a:off x="642938" y="1214438"/>
            <a:ext cx="7772400" cy="1828800"/>
          </a:xfrm>
        </p:spPr>
        <p:txBody>
          <a:bodyPr lIns="45720" rIns="45720"/>
          <a:lstStyle/>
          <a:p>
            <a:pPr algn="ctr" eaLnBrk="1" hangingPunct="1">
              <a:defRPr/>
            </a:pPr>
            <a:r>
              <a:rPr lang="en-GB" altLang="en-US" sz="4500" dirty="0">
                <a:solidFill>
                  <a:srgbClr val="9D3232"/>
                </a:solidFill>
                <a:effectLst>
                  <a:outerShdw blurRad="38100" dist="38100" dir="2700000" algn="tl">
                    <a:srgbClr val="000000"/>
                  </a:outerShdw>
                </a:effectLst>
                <a:latin typeface="Comic Sans MS" panose="030F0702030302020204" pitchFamily="66" charset="0"/>
              </a:rPr>
              <a:t>The eye</a:t>
            </a:r>
            <a:br>
              <a:rPr lang="en-US" altLang="en-US" sz="4500" dirty="0">
                <a:solidFill>
                  <a:srgbClr val="9D3232"/>
                </a:solidFill>
                <a:effectLst>
                  <a:outerShdw blurRad="38100" dist="38100" dir="2700000" algn="tl">
                    <a:srgbClr val="000000"/>
                  </a:outerShdw>
                </a:effectLst>
                <a:latin typeface="Comic Sans MS" panose="030F0702030302020204" pitchFamily="66" charset="0"/>
              </a:rPr>
            </a:br>
            <a:r>
              <a:rPr lang="en-US" altLang="en-US" sz="4500" dirty="0">
                <a:solidFill>
                  <a:srgbClr val="9D3232"/>
                </a:solidFill>
                <a:effectLst>
                  <a:outerShdw blurRad="38100" dist="38100" dir="2700000" algn="tl">
                    <a:srgbClr val="000000"/>
                  </a:outerShdw>
                </a:effectLst>
                <a:latin typeface="Comic Sans MS" panose="030F0702030302020204" pitchFamily="66" charset="0"/>
              </a:rPr>
              <a:t>(Organum </a:t>
            </a:r>
            <a:r>
              <a:rPr lang="en-US" altLang="en-US" sz="4500" dirty="0" err="1">
                <a:solidFill>
                  <a:srgbClr val="9D3232"/>
                </a:solidFill>
                <a:effectLst>
                  <a:outerShdw blurRad="38100" dist="38100" dir="2700000" algn="tl">
                    <a:srgbClr val="000000"/>
                  </a:outerShdw>
                </a:effectLst>
                <a:latin typeface="Comic Sans MS" panose="030F0702030302020204" pitchFamily="66" charset="0"/>
              </a:rPr>
              <a:t>visus</a:t>
            </a:r>
            <a:r>
              <a:rPr lang="en-US" altLang="en-US" sz="4500" dirty="0">
                <a:solidFill>
                  <a:srgbClr val="9D3232"/>
                </a:solidFill>
                <a:effectLst>
                  <a:outerShdw blurRad="38100" dist="38100" dir="2700000" algn="tl">
                    <a:srgbClr val="000000"/>
                  </a:outerShdw>
                </a:effectLst>
                <a:latin typeface="Comic Sans MS" panose="030F0702030302020204" pitchFamily="66" charset="0"/>
              </a:rPr>
              <a:t>)</a:t>
            </a:r>
          </a:p>
        </p:txBody>
      </p:sp>
      <p:pic>
        <p:nvPicPr>
          <p:cNvPr id="9219" name="Picture 4" descr="d2823i59417h160407.jpg">
            <a:extLst>
              <a:ext uri="{FF2B5EF4-FFF2-40B4-BE49-F238E27FC236}">
                <a16:creationId xmlns:a16="http://schemas.microsoft.com/office/drawing/2014/main" id="{10CBEDC3-48F3-B396-26B7-B99F74D656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3500438"/>
            <a:ext cx="4521200"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Box 2">
            <a:extLst>
              <a:ext uri="{FF2B5EF4-FFF2-40B4-BE49-F238E27FC236}">
                <a16:creationId xmlns:a16="http://schemas.microsoft.com/office/drawing/2014/main" id="{B04FD5AE-BA42-FCAE-58BD-530315D5F1FB}"/>
              </a:ext>
            </a:extLst>
          </p:cNvPr>
          <p:cNvSpPr txBox="1">
            <a:spLocks noChangeArrowheads="1"/>
          </p:cNvSpPr>
          <p:nvPr/>
        </p:nvSpPr>
        <p:spPr bwMode="auto">
          <a:xfrm>
            <a:off x="251520" y="1772816"/>
            <a:ext cx="8158003"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2000" b="1" i="1" dirty="0">
                <a:latin typeface="Comic Sans MS" panose="030F0702030302020204" pitchFamily="66" charset="0"/>
              </a:rPr>
              <a:t>Vascularization</a:t>
            </a:r>
            <a:r>
              <a:rPr lang="en-US" altLang="en-US" sz="2000" b="1" i="1" dirty="0">
                <a:latin typeface="Comic Sans MS" panose="030F0702030302020204" pitchFamily="66" charset="0"/>
              </a:rPr>
              <a:t>:</a:t>
            </a:r>
            <a:br>
              <a:rPr lang="en-US" altLang="en-US" sz="2000" i="1" dirty="0">
                <a:latin typeface="Comic Sans MS" panose="030F0702030302020204" pitchFamily="66" charset="0"/>
              </a:rPr>
            </a:br>
            <a:r>
              <a:rPr lang="en-US" altLang="en-US" sz="2000" i="1" dirty="0">
                <a:latin typeface="Comic Sans MS" panose="030F0702030302020204" pitchFamily="66" charset="0"/>
              </a:rPr>
              <a:t>- plexus </a:t>
            </a:r>
            <a:r>
              <a:rPr lang="en-US" altLang="en-US" sz="2000" i="1" dirty="0" err="1">
                <a:latin typeface="Comic Sans MS" panose="030F0702030302020204" pitchFamily="66" charset="0"/>
              </a:rPr>
              <a:t>pericornealis</a:t>
            </a:r>
            <a:r>
              <a:rPr lang="en-US" altLang="en-US" sz="2000" i="1" dirty="0">
                <a:latin typeface="Comic Sans MS" panose="030F0702030302020204" pitchFamily="66" charset="0"/>
              </a:rPr>
              <a:t> </a:t>
            </a:r>
            <a:br>
              <a:rPr lang="en-US" altLang="en-US" sz="2000" i="1" dirty="0">
                <a:latin typeface="Comic Sans MS" panose="030F0702030302020204" pitchFamily="66" charset="0"/>
              </a:rPr>
            </a:br>
            <a:r>
              <a:rPr lang="en-US" altLang="en-US" sz="2000" i="1" dirty="0">
                <a:latin typeface="Comic Sans MS" panose="030F0702030302020204" pitchFamily="66" charset="0"/>
              </a:rPr>
              <a:t>  (</a:t>
            </a:r>
            <a:r>
              <a:rPr lang="en-GB" altLang="en-US" sz="2000" i="1" dirty="0">
                <a:latin typeface="Comic Sans MS" panose="030F0702030302020204" pitchFamily="66" charset="0"/>
              </a:rPr>
              <a:t>in region of corneal limbus</a:t>
            </a:r>
            <a:r>
              <a:rPr lang="en-US" altLang="en-US" sz="2000" i="1" dirty="0">
                <a:latin typeface="Comic Sans MS" panose="030F0702030302020204" pitchFamily="66" charset="0"/>
              </a:rPr>
              <a:t>)</a:t>
            </a:r>
            <a:br>
              <a:rPr lang="en-US" altLang="en-US" sz="2000" i="1" dirty="0">
                <a:latin typeface="Comic Sans MS" panose="030F0702030302020204" pitchFamily="66" charset="0"/>
              </a:rPr>
            </a:br>
            <a:r>
              <a:rPr lang="en-US" altLang="en-US" sz="2000" i="1" dirty="0">
                <a:latin typeface="Comic Sans MS" panose="030F0702030302020204" pitchFamily="66" charset="0"/>
              </a:rPr>
              <a:t> </a:t>
            </a:r>
            <a:r>
              <a:rPr lang="en-GB" sz="1600" b="0" i="0" dirty="0">
                <a:solidFill>
                  <a:srgbClr val="202122"/>
                </a:solidFill>
                <a:effectLst/>
                <a:latin typeface="Comic Sans MS" panose="030F0702030302020204" pitchFamily="66" charset="0"/>
              </a:rPr>
              <a:t>network of blood vessels in the eye;</a:t>
            </a:r>
          </a:p>
          <a:p>
            <a:pPr eaLnBrk="1" hangingPunct="1">
              <a:spcBef>
                <a:spcPct val="0"/>
              </a:spcBef>
              <a:buClrTx/>
              <a:buSzTx/>
              <a:buFont typeface="Arial" panose="020B0604020202020204" pitchFamily="34" charset="0"/>
              <a:buNone/>
            </a:pPr>
            <a:r>
              <a:rPr lang="en-GB" sz="1600" b="0" i="0" dirty="0">
                <a:solidFill>
                  <a:srgbClr val="202122"/>
                </a:solidFill>
                <a:effectLst/>
                <a:latin typeface="Comic Sans MS" panose="030F0702030302020204" pitchFamily="66" charset="0"/>
              </a:rPr>
              <a:t> specifically to branches of the </a:t>
            </a:r>
            <a:br>
              <a:rPr lang="en-GB" sz="1600" b="0" i="0" dirty="0">
                <a:solidFill>
                  <a:srgbClr val="202122"/>
                </a:solidFill>
                <a:effectLst/>
                <a:latin typeface="Comic Sans MS" panose="030F0702030302020204" pitchFamily="66" charset="0"/>
              </a:rPr>
            </a:br>
            <a:r>
              <a:rPr lang="en-GB" sz="1600" b="0" i="0" dirty="0">
                <a:solidFill>
                  <a:srgbClr val="202122"/>
                </a:solidFill>
                <a:effectLst/>
                <a:latin typeface="Comic Sans MS" panose="030F0702030302020204" pitchFamily="66" charset="0"/>
              </a:rPr>
              <a:t>  </a:t>
            </a:r>
            <a:r>
              <a:rPr lang="en-GB" sz="1600" b="0" i="0" dirty="0">
                <a:solidFill>
                  <a:srgbClr val="FF0000"/>
                </a:solidFill>
                <a:effectLst/>
                <a:latin typeface="Comic Sans MS" panose="030F0702030302020204" pitchFamily="66" charset="0"/>
              </a:rPr>
              <a:t>anterior </a:t>
            </a:r>
            <a:r>
              <a:rPr lang="en-GB" sz="1600" b="0" i="0" u="none" strike="noStrike" dirty="0">
                <a:solidFill>
                  <a:srgbClr val="FF0000"/>
                </a:solidFill>
                <a:effectLst/>
                <a:latin typeface="Comic Sans MS" panose="030F0702030302020204" pitchFamily="66" charset="0"/>
              </a:rPr>
              <a:t>conjunctival</a:t>
            </a:r>
            <a:r>
              <a:rPr lang="en-GB" sz="1600" b="0" i="0" dirty="0">
                <a:solidFill>
                  <a:srgbClr val="FF0000"/>
                </a:solidFill>
                <a:effectLst/>
                <a:latin typeface="Comic Sans MS" panose="030F0702030302020204" pitchFamily="66" charset="0"/>
              </a:rPr>
              <a:t> </a:t>
            </a:r>
            <a:r>
              <a:rPr lang="en-GB" sz="1600" b="0" i="0" u="none" strike="noStrike" dirty="0">
                <a:solidFill>
                  <a:srgbClr val="FF0000"/>
                </a:solidFill>
                <a:effectLst/>
                <a:latin typeface="Comic Sans MS" panose="030F0702030302020204" pitchFamily="66" charset="0"/>
              </a:rPr>
              <a:t>arteries</a:t>
            </a:r>
            <a:r>
              <a:rPr lang="en-GB" sz="1600" b="0" i="0" dirty="0">
                <a:solidFill>
                  <a:srgbClr val="202122"/>
                </a:solidFill>
                <a:effectLst/>
                <a:latin typeface="Comic Sans MS" panose="030F0702030302020204" pitchFamily="66" charset="0"/>
              </a:rPr>
              <a:t> whic</a:t>
            </a:r>
            <a:r>
              <a:rPr lang="en-GB" sz="1600" dirty="0">
                <a:solidFill>
                  <a:srgbClr val="202122"/>
                </a:solidFill>
                <a:latin typeface="Comic Sans MS" panose="030F0702030302020204" pitchFamily="66" charset="0"/>
              </a:rPr>
              <a:t>h are</a:t>
            </a:r>
            <a:br>
              <a:rPr lang="en-GB" sz="1600" dirty="0">
                <a:solidFill>
                  <a:srgbClr val="202122"/>
                </a:solidFill>
                <a:latin typeface="Comic Sans MS" panose="030F0702030302020204" pitchFamily="66" charset="0"/>
              </a:rPr>
            </a:br>
            <a:r>
              <a:rPr lang="en-GB" sz="1600" dirty="0">
                <a:solidFill>
                  <a:srgbClr val="202122"/>
                </a:solidFill>
                <a:latin typeface="Comic Sans MS" panose="030F0702030302020204" pitchFamily="66" charset="0"/>
              </a:rPr>
              <a:t>  branches of a. </a:t>
            </a:r>
            <a:r>
              <a:rPr lang="en-GB" sz="1600" dirty="0" err="1">
                <a:solidFill>
                  <a:srgbClr val="202122"/>
                </a:solidFill>
                <a:latin typeface="Comic Sans MS" panose="030F0702030302020204" pitchFamily="66" charset="0"/>
              </a:rPr>
              <a:t>ciliares</a:t>
            </a:r>
            <a:r>
              <a:rPr lang="en-GB" sz="1600" dirty="0">
                <a:solidFill>
                  <a:srgbClr val="202122"/>
                </a:solidFill>
                <a:latin typeface="Comic Sans MS" panose="030F0702030302020204" pitchFamily="66" charset="0"/>
              </a:rPr>
              <a:t> </a:t>
            </a:r>
            <a:r>
              <a:rPr lang="en-GB" sz="1600" dirty="0" err="1">
                <a:solidFill>
                  <a:srgbClr val="202122"/>
                </a:solidFill>
                <a:latin typeface="Comic Sans MS" panose="030F0702030302020204" pitchFamily="66" charset="0"/>
              </a:rPr>
              <a:t>anteriores</a:t>
            </a:r>
            <a:br>
              <a:rPr lang="en-GB" sz="1600" dirty="0">
                <a:solidFill>
                  <a:srgbClr val="202122"/>
                </a:solidFill>
                <a:latin typeface="Comic Sans MS" panose="030F0702030302020204" pitchFamily="66" charset="0"/>
              </a:rPr>
            </a:br>
            <a:r>
              <a:rPr lang="en-GB" sz="1600" dirty="0">
                <a:solidFill>
                  <a:srgbClr val="202122"/>
                </a:solidFill>
                <a:latin typeface="Comic Sans MS" panose="030F0702030302020204" pitchFamily="66" charset="0"/>
              </a:rPr>
              <a:t>  (branches of a. </a:t>
            </a:r>
            <a:r>
              <a:rPr lang="en-GB" sz="1600" dirty="0" err="1">
                <a:solidFill>
                  <a:srgbClr val="202122"/>
                </a:solidFill>
                <a:latin typeface="Comic Sans MS" panose="030F0702030302020204" pitchFamily="66" charset="0"/>
              </a:rPr>
              <a:t>ophtalmica</a:t>
            </a:r>
            <a:r>
              <a:rPr lang="en-GB" sz="1600" dirty="0">
                <a:solidFill>
                  <a:srgbClr val="202122"/>
                </a:solidFill>
                <a:latin typeface="Comic Sans MS" panose="030F0702030302020204" pitchFamily="66" charset="0"/>
              </a:rPr>
              <a:t>)</a:t>
            </a:r>
            <a:r>
              <a:rPr lang="en-GB" sz="1600" b="0" i="0" dirty="0">
                <a:solidFill>
                  <a:srgbClr val="202122"/>
                </a:solidFill>
                <a:effectLst/>
                <a:latin typeface="Comic Sans MS" panose="030F0702030302020204" pitchFamily="66" charset="0"/>
              </a:rPr>
              <a:t> </a:t>
            </a:r>
          </a:p>
          <a:p>
            <a:pPr eaLnBrk="1" hangingPunct="1">
              <a:spcBef>
                <a:spcPct val="0"/>
              </a:spcBef>
              <a:buClrTx/>
              <a:buSzTx/>
              <a:buFont typeface="Arial" panose="020B0604020202020204" pitchFamily="34" charset="0"/>
              <a:buNone/>
            </a:pPr>
            <a:r>
              <a:rPr lang="en-GB" sz="1600" b="0" i="0" dirty="0">
                <a:solidFill>
                  <a:srgbClr val="202122"/>
                </a:solidFill>
                <a:effectLst/>
                <a:latin typeface="Comic Sans MS" panose="030F0702030302020204" pitchFamily="66" charset="0"/>
              </a:rPr>
              <a:t>These vessels are arranged around the cornea</a:t>
            </a:r>
            <a:br>
              <a:rPr lang="en-US" altLang="en-US" sz="2000" i="1" dirty="0">
                <a:latin typeface="Comic Sans MS" panose="030F0702030302020204" pitchFamily="66" charset="0"/>
              </a:rPr>
            </a:br>
            <a:br>
              <a:rPr lang="en-US" altLang="en-US" sz="2000" i="1" dirty="0">
                <a:latin typeface="Comic Sans MS" panose="030F0702030302020204" pitchFamily="66" charset="0"/>
              </a:rPr>
            </a:br>
            <a:br>
              <a:rPr lang="en-US" altLang="en-US" sz="2000" i="1" dirty="0">
                <a:latin typeface="Comic Sans MS" panose="030F0702030302020204" pitchFamily="66" charset="0"/>
              </a:rPr>
            </a:br>
            <a:br>
              <a:rPr lang="en-US" altLang="en-US" sz="2000" i="1" dirty="0">
                <a:latin typeface="Comic Sans MS" panose="030F0702030302020204" pitchFamily="66" charset="0"/>
              </a:rPr>
            </a:br>
            <a:r>
              <a:rPr lang="en-US" altLang="en-US" sz="2000" i="1" dirty="0">
                <a:latin typeface="Comic Sans MS" panose="030F0702030302020204" pitchFamily="66" charset="0"/>
              </a:rPr>
              <a:t>* </a:t>
            </a:r>
            <a:r>
              <a:rPr lang="en-GB" altLang="en-US" sz="2000" dirty="0">
                <a:latin typeface="Comic Sans MS" panose="030F0702030302020204" pitchFamily="66" charset="0"/>
              </a:rPr>
              <a:t>Drying of the corneal surface may cause development of an ulcer</a:t>
            </a:r>
            <a:br>
              <a:rPr lang="en-GB" altLang="en-US" sz="2000" dirty="0">
                <a:latin typeface="Comic Sans MS" panose="030F0702030302020204" pitchFamily="66" charset="0"/>
              </a:rPr>
            </a:br>
            <a:r>
              <a:rPr lang="en-GB" altLang="en-US" sz="2000" dirty="0">
                <a:latin typeface="Comic Sans MS" panose="030F0702030302020204" pitchFamily="66" charset="0"/>
              </a:rPr>
              <a:t>(open sore).</a:t>
            </a:r>
            <a:endParaRPr lang="en-US" altLang="en-US" sz="2000" dirty="0">
              <a:latin typeface="Comic Sans MS" panose="030F0702030302020204" pitchFamily="66" charset="0"/>
            </a:endParaRPr>
          </a:p>
        </p:txBody>
      </p:sp>
      <p:sp>
        <p:nvSpPr>
          <p:cNvPr id="17412" name="TextBox 3">
            <a:extLst>
              <a:ext uri="{FF2B5EF4-FFF2-40B4-BE49-F238E27FC236}">
                <a16:creationId xmlns:a16="http://schemas.microsoft.com/office/drawing/2014/main" id="{D953E8A4-90B9-3AFF-5287-D1736EBEB057}"/>
              </a:ext>
            </a:extLst>
          </p:cNvPr>
          <p:cNvSpPr txBox="1">
            <a:spLocks noChangeArrowheads="1"/>
          </p:cNvSpPr>
          <p:nvPr/>
        </p:nvSpPr>
        <p:spPr bwMode="auto">
          <a:xfrm>
            <a:off x="2500313" y="357188"/>
            <a:ext cx="1689100"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C</a:t>
            </a:r>
            <a:r>
              <a:rPr lang="en-US" altLang="en-US" sz="3600" b="1" dirty="0" err="1">
                <a:solidFill>
                  <a:srgbClr val="9D3232"/>
                </a:solidFill>
                <a:effectLst>
                  <a:outerShdw blurRad="38100" dist="38100" dir="2700000" algn="tl">
                    <a:srgbClr val="000000"/>
                  </a:outerShdw>
                </a:effectLst>
                <a:latin typeface="Comic Sans MS" panose="030F0702030302020204" pitchFamily="66" charset="0"/>
              </a:rPr>
              <a:t>ornea</a:t>
            </a:r>
            <a:endParaRPr lang="en-US" altLang="en-US" sz="3600" b="1" dirty="0">
              <a:solidFill>
                <a:srgbClr val="9D3232"/>
              </a:solidFill>
              <a:effectLst>
                <a:outerShdw blurRad="38100" dist="38100" dir="2700000" algn="tl">
                  <a:srgbClr val="000000"/>
                </a:outerShdw>
              </a:effectLst>
              <a:latin typeface="Comic Sans MS" panose="030F0702030302020204" pitchFamily="66" charset="0"/>
            </a:endParaRPr>
          </a:p>
        </p:txBody>
      </p:sp>
      <p:pic>
        <p:nvPicPr>
          <p:cNvPr id="3" name="Picture 2">
            <a:extLst>
              <a:ext uri="{FF2B5EF4-FFF2-40B4-BE49-F238E27FC236}">
                <a16:creationId xmlns:a16="http://schemas.microsoft.com/office/drawing/2014/main" id="{DCD81D95-ED25-524D-C2F4-B53FBC427528}"/>
              </a:ext>
            </a:extLst>
          </p:cNvPr>
          <p:cNvPicPr>
            <a:picLocks noChangeAspect="1"/>
          </p:cNvPicPr>
          <p:nvPr/>
        </p:nvPicPr>
        <p:blipFill>
          <a:blip r:embed="rId2"/>
          <a:stretch>
            <a:fillRect/>
          </a:stretch>
        </p:blipFill>
        <p:spPr>
          <a:xfrm>
            <a:off x="4270546" y="1052736"/>
            <a:ext cx="4606113" cy="2831280"/>
          </a:xfrm>
          <a:prstGeom prst="rect">
            <a:avLst/>
          </a:prstGeom>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70" name="Picture 7">
            <a:extLst>
              <a:ext uri="{FF2B5EF4-FFF2-40B4-BE49-F238E27FC236}">
                <a16:creationId xmlns:a16="http://schemas.microsoft.com/office/drawing/2014/main" id="{9AF38154-C6DA-3A57-4616-1DF93841DE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4268" t="24203" r="7138" b="6345"/>
          <a:stretch>
            <a:fillRect/>
          </a:stretch>
        </p:blipFill>
        <p:spPr bwMode="auto">
          <a:xfrm>
            <a:off x="3978354" y="1584325"/>
            <a:ext cx="4879896" cy="361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4" name="Rectangle 1">
            <a:extLst>
              <a:ext uri="{FF2B5EF4-FFF2-40B4-BE49-F238E27FC236}">
                <a16:creationId xmlns:a16="http://schemas.microsoft.com/office/drawing/2014/main" id="{9AB49BA5-1BEC-5C6A-312C-16EB56A81952}"/>
              </a:ext>
            </a:extLst>
          </p:cNvPr>
          <p:cNvSpPr>
            <a:spLocks noChangeArrowheads="1"/>
          </p:cNvSpPr>
          <p:nvPr/>
        </p:nvSpPr>
        <p:spPr bwMode="auto">
          <a:xfrm>
            <a:off x="500063" y="428625"/>
            <a:ext cx="8286750"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Lacrimal gland </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glandula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lacrimalis</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a:t>
            </a:r>
          </a:p>
        </p:txBody>
      </p:sp>
      <p:sp>
        <p:nvSpPr>
          <p:cNvPr id="88067" name="Rectangle 9">
            <a:extLst>
              <a:ext uri="{FF2B5EF4-FFF2-40B4-BE49-F238E27FC236}">
                <a16:creationId xmlns:a16="http://schemas.microsoft.com/office/drawing/2014/main" id="{2864C357-AE7C-247B-E58F-DE704974CF78}"/>
              </a:ext>
            </a:extLst>
          </p:cNvPr>
          <p:cNvSpPr>
            <a:spLocks noChangeArrowheads="1"/>
          </p:cNvSpPr>
          <p:nvPr/>
        </p:nvSpPr>
        <p:spPr bwMode="auto">
          <a:xfrm>
            <a:off x="214313" y="857250"/>
            <a:ext cx="8501062"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1000" dirty="0">
                <a:latin typeface="Comic Sans MS" panose="030F0702030302020204" pitchFamily="66" charset="0"/>
              </a:rPr>
            </a:br>
            <a:r>
              <a:rPr lang="en-GB" altLang="en-US" sz="2000" b="1" dirty="0">
                <a:latin typeface="Comic Sans MS" panose="030F0702030302020204" pitchFamily="66" charset="0"/>
              </a:rPr>
              <a:t>Vascularization</a:t>
            </a:r>
            <a:r>
              <a:rPr lang="en-US" altLang="en-US" sz="2000" b="1" dirty="0">
                <a:latin typeface="Comic Sans MS" panose="030F0702030302020204" pitchFamily="66" charset="0"/>
              </a:rPr>
              <a:t>:</a:t>
            </a:r>
            <a:br>
              <a:rPr lang="en-US" altLang="en-US" sz="1800" dirty="0">
                <a:latin typeface="Comic Sans MS" panose="030F0702030302020204" pitchFamily="66" charset="0"/>
              </a:rPr>
            </a:br>
            <a:endParaRPr lang="en-US" altLang="en-US" sz="2000" b="1" dirty="0">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2000" dirty="0">
              <a:latin typeface="Comic Sans MS" panose="030F0702030302020204" pitchFamily="66" charset="0"/>
            </a:endParaRPr>
          </a:p>
          <a:p>
            <a:pPr eaLnBrk="1" hangingPunct="1">
              <a:spcBef>
                <a:spcPct val="0"/>
              </a:spcBef>
              <a:buClrTx/>
              <a:buSzTx/>
              <a:buFont typeface="Arial" panose="020B0604020202020204" pitchFamily="34" charset="0"/>
              <a:buNone/>
            </a:pPr>
            <a:br>
              <a:rPr lang="en-US" altLang="en-US" sz="2000" dirty="0">
                <a:latin typeface="Comic Sans MS" panose="030F0702030302020204" pitchFamily="66" charset="0"/>
              </a:rPr>
            </a:br>
            <a:endParaRPr lang="en-US" altLang="en-US" sz="2000" dirty="0">
              <a:latin typeface="Comic Sans MS" panose="030F0702030302020204" pitchFamily="66" charset="0"/>
            </a:endParaRPr>
          </a:p>
        </p:txBody>
      </p:sp>
      <p:sp>
        <p:nvSpPr>
          <p:cNvPr id="88068" name="Rectangle 5">
            <a:extLst>
              <a:ext uri="{FF2B5EF4-FFF2-40B4-BE49-F238E27FC236}">
                <a16:creationId xmlns:a16="http://schemas.microsoft.com/office/drawing/2014/main" id="{FC8B23C4-F04C-8A9B-3619-946B4BE64347}"/>
              </a:ext>
            </a:extLst>
          </p:cNvPr>
          <p:cNvSpPr>
            <a:spLocks noChangeArrowheads="1"/>
          </p:cNvSpPr>
          <p:nvPr/>
        </p:nvSpPr>
        <p:spPr bwMode="auto">
          <a:xfrm>
            <a:off x="285750" y="1428750"/>
            <a:ext cx="500633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2000" b="1" dirty="0">
                <a:latin typeface="Comic Sans MS" panose="030F0702030302020204" pitchFamily="66" charset="0"/>
              </a:rPr>
              <a:t>Arteries</a:t>
            </a:r>
            <a:r>
              <a:rPr lang="en-US" altLang="en-US" sz="2000" b="1" dirty="0">
                <a:latin typeface="Comic Sans MS" panose="030F0702030302020204" pitchFamily="66" charset="0"/>
              </a:rPr>
              <a:t>:</a:t>
            </a:r>
            <a:br>
              <a:rPr lang="en-US" altLang="en-US" sz="1800" dirty="0">
                <a:latin typeface="Comic Sans MS" panose="030F0702030302020204" pitchFamily="66" charset="0"/>
              </a:rPr>
            </a:br>
            <a:r>
              <a:rPr lang="en-US" altLang="en-US" sz="1000" dirty="0">
                <a:latin typeface="Comic Sans MS" panose="030F0702030302020204" pitchFamily="66" charset="0"/>
              </a:rPr>
              <a:t>   </a:t>
            </a: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 </a:t>
            </a:r>
            <a:r>
              <a:rPr lang="en-US" altLang="en-US" sz="2000" dirty="0" err="1">
                <a:latin typeface="Comic Sans MS" panose="030F0702030302020204" pitchFamily="66" charset="0"/>
              </a:rPr>
              <a:t>a.lacrimalis</a:t>
            </a:r>
            <a:r>
              <a:rPr lang="en-US" altLang="en-US" sz="2000" dirty="0">
                <a:latin typeface="Comic Sans MS" panose="030F0702030302020204" pitchFamily="66" charset="0"/>
              </a:rPr>
              <a:t> (branch of a. </a:t>
            </a:r>
            <a:r>
              <a:rPr lang="en-US" altLang="en-US" sz="2000" dirty="0" err="1">
                <a:latin typeface="Comic Sans MS" panose="030F0702030302020204" pitchFamily="66" charset="0"/>
              </a:rPr>
              <a:t>ophtalmica</a:t>
            </a:r>
            <a:r>
              <a:rPr lang="en-US" altLang="en-US" sz="2000" dirty="0">
                <a:latin typeface="Comic Sans MS" panose="030F0702030302020204" pitchFamily="66" charset="0"/>
              </a:rPr>
              <a:t>)</a:t>
            </a:r>
            <a:br>
              <a:rPr lang="en-US" altLang="en-US" sz="1800" dirty="0">
                <a:latin typeface="Comic Sans MS" panose="030F0702030302020204" pitchFamily="66" charset="0"/>
              </a:rPr>
            </a:br>
            <a:br>
              <a:rPr lang="en-US" altLang="en-US" sz="1800" dirty="0">
                <a:latin typeface="Comic Sans MS" panose="030F0702030302020204" pitchFamily="66" charset="0"/>
              </a:rPr>
            </a:br>
            <a:r>
              <a:rPr lang="en-GB" altLang="en-US" sz="2000" b="1" dirty="0">
                <a:latin typeface="Comic Sans MS" panose="030F0702030302020204" pitchFamily="66" charset="0"/>
              </a:rPr>
              <a:t>Veins</a:t>
            </a:r>
            <a:r>
              <a:rPr lang="en-US" altLang="en-US" sz="2000" b="1" dirty="0">
                <a:latin typeface="Comic Sans MS" panose="030F0702030302020204" pitchFamily="66" charset="0"/>
              </a:rPr>
              <a:t> – </a:t>
            </a:r>
            <a:r>
              <a:rPr lang="en-GB" altLang="en-US" sz="2000" b="1" dirty="0">
                <a:latin typeface="Comic Sans MS" panose="030F0702030302020204" pitchFamily="66" charset="0"/>
              </a:rPr>
              <a:t>drains into</a:t>
            </a:r>
            <a:r>
              <a:rPr lang="en-US" altLang="en-US" sz="2000" b="1" dirty="0">
                <a:latin typeface="Comic Sans MS" panose="030F0702030302020204" pitchFamily="66" charset="0"/>
              </a:rPr>
              <a:t>:</a:t>
            </a:r>
            <a:br>
              <a:rPr lang="en-US" altLang="en-US" sz="1800" dirty="0">
                <a:latin typeface="Comic Sans MS" panose="030F0702030302020204" pitchFamily="66" charset="0"/>
              </a:rPr>
            </a:br>
            <a:r>
              <a:rPr lang="en-US" altLang="en-US" sz="1800" dirty="0">
                <a:latin typeface="Comic Sans MS" panose="030F0702030302020204" pitchFamily="66" charset="0"/>
              </a:rPr>
              <a:t>- v. </a:t>
            </a:r>
            <a:r>
              <a:rPr lang="en-US" altLang="en-US" sz="1800" dirty="0" err="1">
                <a:latin typeface="Comic Sans MS" panose="030F0702030302020204" pitchFamily="66" charset="0"/>
              </a:rPr>
              <a:t>ophtalmicae</a:t>
            </a:r>
            <a:r>
              <a:rPr lang="en-US" altLang="en-US" sz="1800" dirty="0">
                <a:latin typeface="Comic Sans MS" panose="030F0702030302020204" pitchFamily="66" charset="0"/>
              </a:rPr>
              <a:t> superior</a:t>
            </a:r>
            <a:br>
              <a:rPr lang="en-US" altLang="en-US" sz="1800" dirty="0">
                <a:latin typeface="Comic Sans MS" panose="030F0702030302020204" pitchFamily="66" charset="0"/>
              </a:rPr>
            </a:br>
            <a:r>
              <a:rPr lang="en-US" altLang="en-US" sz="1800" dirty="0">
                <a:latin typeface="Comic Sans MS" panose="030F0702030302020204" pitchFamily="66" charset="0"/>
              </a:rPr>
              <a:t>  (tributary of sinus </a:t>
            </a:r>
            <a:r>
              <a:rPr lang="en-US" altLang="en-US" sz="1800" dirty="0" err="1">
                <a:latin typeface="Comic Sans MS" panose="030F0702030302020204" pitchFamily="66" charset="0"/>
              </a:rPr>
              <a:t>cavernosus</a:t>
            </a:r>
            <a:r>
              <a:rPr lang="en-US" altLang="en-US" sz="1800" dirty="0">
                <a:latin typeface="Comic Sans MS" panose="030F0702030302020204" pitchFamily="66" charset="0"/>
              </a:rPr>
              <a:t>)</a:t>
            </a:r>
          </a:p>
          <a:p>
            <a:pPr eaLnBrk="1" hangingPunct="1">
              <a:spcBef>
                <a:spcPct val="0"/>
              </a:spcBef>
              <a:buClrTx/>
              <a:buSzTx/>
              <a:buFont typeface="Arial" panose="020B0604020202020204" pitchFamily="34" charset="0"/>
              <a:buChar char="-"/>
            </a:pP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2000" b="1" dirty="0">
                <a:latin typeface="Comic Sans MS" panose="030F0702030302020204" pitchFamily="66" charset="0"/>
              </a:rPr>
              <a:t>Lymphatic vessels drain in:</a:t>
            </a:r>
            <a:br>
              <a:rPr lang="en-US" altLang="en-US" sz="1800" dirty="0">
                <a:latin typeface="Comic Sans MS" panose="030F0702030302020204" pitchFamily="66" charset="0"/>
              </a:rPr>
            </a:br>
            <a:r>
              <a:rPr lang="en-US" altLang="en-US" sz="1800" dirty="0">
                <a:latin typeface="Comic Sans MS" panose="030F0702030302020204" pitchFamily="66" charset="0"/>
              </a:rPr>
              <a:t>- nodi </a:t>
            </a:r>
            <a:r>
              <a:rPr lang="en-US" altLang="en-US" sz="1800" dirty="0" err="1">
                <a:latin typeface="Comic Sans MS" panose="030F0702030302020204" pitchFamily="66" charset="0"/>
              </a:rPr>
              <a:t>lymphoidei</a:t>
            </a:r>
            <a:r>
              <a:rPr lang="en-US" altLang="en-US" sz="1800" dirty="0">
                <a:latin typeface="Comic Sans MS" panose="030F0702030302020204" pitchFamily="66" charset="0"/>
              </a:rPr>
              <a:t> </a:t>
            </a:r>
            <a:r>
              <a:rPr lang="en-US" altLang="en-US" sz="1800" dirty="0" err="1">
                <a:latin typeface="Comic Sans MS" panose="030F0702030302020204" pitchFamily="66" charset="0"/>
              </a:rPr>
              <a:t>parotidei</a:t>
            </a:r>
            <a:endParaRPr lang="en-US" altLang="en-US" sz="1800" dirty="0">
              <a:latin typeface="Comic Sans MS" panose="030F0702030302020204" pitchFamily="66" charset="0"/>
            </a:endParaRPr>
          </a:p>
        </p:txBody>
      </p:sp>
      <p:sp>
        <p:nvSpPr>
          <p:cNvPr id="88069" name="Rectangle 6">
            <a:extLst>
              <a:ext uri="{FF2B5EF4-FFF2-40B4-BE49-F238E27FC236}">
                <a16:creationId xmlns:a16="http://schemas.microsoft.com/office/drawing/2014/main" id="{8A05A25C-FCB6-52CB-57D9-D539FB6A9B47}"/>
              </a:ext>
            </a:extLst>
          </p:cNvPr>
          <p:cNvSpPr>
            <a:spLocks noChangeArrowheads="1"/>
          </p:cNvSpPr>
          <p:nvPr/>
        </p:nvSpPr>
        <p:spPr bwMode="auto">
          <a:xfrm>
            <a:off x="285750" y="4291072"/>
            <a:ext cx="8750300"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2000" b="1" dirty="0">
                <a:latin typeface="Comic Sans MS" panose="030F0702030302020204" pitchFamily="66" charset="0"/>
              </a:rPr>
              <a:t>Innervation</a:t>
            </a:r>
            <a:r>
              <a:rPr lang="en-US" altLang="en-US" sz="2000" b="1" dirty="0">
                <a:latin typeface="Comic Sans MS" panose="030F0702030302020204" pitchFamily="66" charset="0"/>
              </a:rPr>
              <a:t>:</a:t>
            </a:r>
          </a:p>
          <a:p>
            <a:pPr eaLnBrk="1" hangingPunct="1">
              <a:spcBef>
                <a:spcPct val="0"/>
              </a:spcBef>
              <a:buClrTx/>
              <a:buSzTx/>
              <a:buFont typeface="Arial" panose="020B0604020202020204" pitchFamily="34" charset="0"/>
              <a:buNone/>
            </a:pPr>
            <a:endParaRPr lang="en-US" altLang="en-US" sz="10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1800" b="1" dirty="0">
                <a:latin typeface="Comic Sans MS" panose="030F0702030302020204" pitchFamily="66" charset="0"/>
              </a:rPr>
              <a:t>Sensory</a:t>
            </a:r>
            <a:r>
              <a:rPr lang="en-US" altLang="en-US" sz="1800" b="1" dirty="0">
                <a:latin typeface="Comic Sans MS" panose="030F0702030302020204" pitchFamily="66" charset="0"/>
              </a:rPr>
              <a:t>:</a:t>
            </a:r>
          </a:p>
          <a:p>
            <a:pPr eaLnBrk="1" hangingPunct="1">
              <a:spcBef>
                <a:spcPct val="0"/>
              </a:spcBef>
              <a:buClrTx/>
              <a:buSzTx/>
              <a:buFont typeface="Arial" panose="020B0604020202020204" pitchFamily="34" charset="0"/>
              <a:buChar char="-"/>
            </a:pPr>
            <a:r>
              <a:rPr lang="en-US" altLang="en-US" sz="1800" dirty="0">
                <a:latin typeface="Comic Sans MS" panose="030F0702030302020204" pitchFamily="66" charset="0"/>
              </a:rPr>
              <a:t> n. </a:t>
            </a:r>
            <a:r>
              <a:rPr lang="en-US" altLang="en-US" sz="1800" dirty="0" err="1">
                <a:latin typeface="Comic Sans MS" panose="030F0702030302020204" pitchFamily="66" charset="0"/>
              </a:rPr>
              <a:t>lacrimalis</a:t>
            </a:r>
            <a:r>
              <a:rPr lang="en-US" altLang="en-US" sz="1800" dirty="0">
                <a:latin typeface="Comic Sans MS" panose="030F0702030302020204" pitchFamily="66" charset="0"/>
              </a:rPr>
              <a:t> (branch of n. </a:t>
            </a:r>
            <a:r>
              <a:rPr lang="en-US" altLang="en-US" sz="1800" dirty="0" err="1">
                <a:latin typeface="Comic Sans MS" panose="030F0702030302020204" pitchFamily="66" charset="0"/>
              </a:rPr>
              <a:t>ophtalmicus</a:t>
            </a:r>
            <a:r>
              <a:rPr lang="en-US" altLang="en-US" sz="1800" dirty="0">
                <a:latin typeface="Comic Sans MS" panose="030F0702030302020204" pitchFamily="66" charset="0"/>
              </a:rPr>
              <a:t>)</a:t>
            </a:r>
            <a:br>
              <a:rPr lang="en-US" altLang="en-US" sz="1800" dirty="0">
                <a:latin typeface="Comic Sans MS" panose="030F0702030302020204" pitchFamily="66" charset="0"/>
              </a:rPr>
            </a:br>
            <a:r>
              <a:rPr lang="en-GB" altLang="en-US" sz="1800" b="1" dirty="0">
                <a:latin typeface="Comic Sans MS" panose="030F0702030302020204" pitchFamily="66" charset="0"/>
              </a:rPr>
              <a:t>Secretory, parasympathetic innervation</a:t>
            </a:r>
            <a:r>
              <a:rPr lang="en-US" altLang="en-US" sz="1800" b="1" dirty="0">
                <a:latin typeface="Comic Sans MS" panose="030F0702030302020204" pitchFamily="66" charset="0"/>
              </a:rPr>
              <a:t>:</a:t>
            </a:r>
            <a:br>
              <a:rPr lang="en-US" altLang="en-US" sz="1800" b="1" dirty="0">
                <a:latin typeface="Comic Sans MS" panose="030F0702030302020204" pitchFamily="66" charset="0"/>
              </a:rPr>
            </a:br>
            <a:r>
              <a:rPr lang="en-US" altLang="en-US" sz="1800" dirty="0">
                <a:latin typeface="Comic Sans MS" panose="030F0702030302020204" pitchFamily="66" charset="0"/>
              </a:rPr>
              <a:t>- </a:t>
            </a:r>
            <a:r>
              <a:rPr lang="en-GB" altLang="en-US" sz="1800" dirty="0">
                <a:latin typeface="Comic Sans MS" panose="030F0702030302020204" pitchFamily="66" charset="0"/>
              </a:rPr>
              <a:t>origin from </a:t>
            </a:r>
            <a:r>
              <a:rPr lang="en-US" altLang="en-US" sz="1800" dirty="0">
                <a:latin typeface="Comic Sans MS" panose="030F0702030302020204" pitchFamily="66" charset="0"/>
              </a:rPr>
              <a:t>n. </a:t>
            </a:r>
            <a:r>
              <a:rPr lang="en-US" altLang="en-US" sz="1800" dirty="0" err="1">
                <a:latin typeface="Comic Sans MS" panose="030F0702030302020204" pitchFamily="66" charset="0"/>
              </a:rPr>
              <a:t>petrosus</a:t>
            </a:r>
            <a:r>
              <a:rPr lang="en-US" altLang="en-US" sz="1800" dirty="0">
                <a:latin typeface="Comic Sans MS" panose="030F0702030302020204" pitchFamily="66" charset="0"/>
              </a:rPr>
              <a:t> major (branch of n. </a:t>
            </a:r>
            <a:r>
              <a:rPr lang="en-US" altLang="en-US" sz="1800" dirty="0" err="1">
                <a:latin typeface="Comic Sans MS" panose="030F0702030302020204" pitchFamily="66" charset="0"/>
              </a:rPr>
              <a:t>facialis</a:t>
            </a:r>
            <a:r>
              <a:rPr lang="en-US" altLang="en-US" sz="1800" dirty="0">
                <a:latin typeface="Comic Sans MS" panose="030F0702030302020204" pitchFamily="66" charset="0"/>
              </a:rPr>
              <a:t>), </a:t>
            </a:r>
            <a:r>
              <a:rPr lang="en-GB" altLang="en-US" sz="1800" dirty="0">
                <a:latin typeface="Comic Sans MS" panose="030F0702030302020204" pitchFamily="66" charset="0"/>
              </a:rPr>
              <a:t>that is afferent parasympathetic nerve for </a:t>
            </a:r>
            <a:r>
              <a:rPr lang="en-US" altLang="en-US" sz="1800" dirty="0">
                <a:latin typeface="Comic Sans MS" panose="030F0702030302020204" pitchFamily="66" charset="0"/>
              </a:rPr>
              <a:t>ganglion </a:t>
            </a:r>
            <a:r>
              <a:rPr lang="en-US" altLang="en-US" sz="1800" dirty="0" err="1">
                <a:latin typeface="Comic Sans MS" panose="030F0702030302020204" pitchFamily="66" charset="0"/>
              </a:rPr>
              <a:t>pterygopalatinum</a:t>
            </a:r>
            <a:r>
              <a:rPr lang="en-US" altLang="en-US" sz="1800" dirty="0">
                <a:latin typeface="Comic Sans MS" panose="030F0702030302020204" pitchFamily="66" charset="0"/>
              </a:rPr>
              <a:t> (GPP); </a:t>
            </a:r>
            <a:r>
              <a:rPr lang="en-GB" altLang="en-US" sz="1800" dirty="0">
                <a:latin typeface="Comic Sans MS" panose="030F0702030302020204" pitchFamily="66" charset="0"/>
              </a:rPr>
              <a:t>these </a:t>
            </a:r>
            <a:r>
              <a:rPr lang="en-GB" altLang="en-US" sz="1800" dirty="0" err="1">
                <a:latin typeface="Comic Sans MS" panose="030F0702030302020204" pitchFamily="66" charset="0"/>
              </a:rPr>
              <a:t>fibers</a:t>
            </a:r>
            <a:r>
              <a:rPr lang="en-GB" altLang="en-US" sz="1800" dirty="0">
                <a:latin typeface="Comic Sans MS" panose="030F0702030302020204" pitchFamily="66" charset="0"/>
              </a:rPr>
              <a:t> are carried from GPP by </a:t>
            </a:r>
            <a:r>
              <a:rPr lang="en-US" altLang="en-US" sz="1800" dirty="0">
                <a:latin typeface="Comic Sans MS" panose="030F0702030302020204" pitchFamily="66" charset="0"/>
              </a:rPr>
              <a:t>n. zygomaticus, </a:t>
            </a:r>
            <a:r>
              <a:rPr lang="en-GB" altLang="en-US" sz="1800" dirty="0">
                <a:latin typeface="Comic Sans MS" panose="030F0702030302020204" pitchFamily="66" charset="0"/>
              </a:rPr>
              <a:t>that anastomoses with</a:t>
            </a:r>
            <a:r>
              <a:rPr lang="en-US" altLang="en-US" sz="1800" dirty="0">
                <a:latin typeface="Comic Sans MS" panose="030F0702030302020204" pitchFamily="66" charset="0"/>
              </a:rPr>
              <a:t> n. </a:t>
            </a:r>
            <a:r>
              <a:rPr lang="en-US" altLang="en-US" sz="1800" dirty="0" err="1">
                <a:latin typeface="Comic Sans MS" panose="030F0702030302020204" pitchFamily="66" charset="0"/>
              </a:rPr>
              <a:t>lacrimalis</a:t>
            </a:r>
            <a:r>
              <a:rPr lang="en-US" altLang="en-US" sz="1800" dirty="0">
                <a:latin typeface="Comic Sans MS" panose="030F0702030302020204" pitchFamily="66" charset="0"/>
              </a:rPr>
              <a:t> in orbit</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7936E74-C35A-325B-B70B-218E29238B2F}"/>
              </a:ext>
            </a:extLst>
          </p:cNvPr>
          <p:cNvPicPr>
            <a:picLocks noChangeAspect="1"/>
          </p:cNvPicPr>
          <p:nvPr/>
        </p:nvPicPr>
        <p:blipFill>
          <a:blip r:embed="rId2"/>
          <a:stretch>
            <a:fillRect/>
          </a:stretch>
        </p:blipFill>
        <p:spPr>
          <a:xfrm>
            <a:off x="2267744" y="3488007"/>
            <a:ext cx="4157777" cy="3025505"/>
          </a:xfrm>
          <a:prstGeom prst="rect">
            <a:avLst/>
          </a:prstGeom>
        </p:spPr>
      </p:pic>
      <p:sp>
        <p:nvSpPr>
          <p:cNvPr id="80899" name="Rectangle 1">
            <a:extLst>
              <a:ext uri="{FF2B5EF4-FFF2-40B4-BE49-F238E27FC236}">
                <a16:creationId xmlns:a16="http://schemas.microsoft.com/office/drawing/2014/main" id="{957AE0F0-9BF3-3DC2-D891-F4FB76B6B6E2}"/>
              </a:ext>
            </a:extLst>
          </p:cNvPr>
          <p:cNvSpPr>
            <a:spLocks noChangeArrowheads="1"/>
          </p:cNvSpPr>
          <p:nvPr/>
        </p:nvSpPr>
        <p:spPr bwMode="auto">
          <a:xfrm>
            <a:off x="500062" y="344488"/>
            <a:ext cx="8286750"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Drainage system of the tears</a:t>
            </a:r>
            <a:endParaRPr lang="en-US" altLang="en-US" sz="3200" b="1" dirty="0">
              <a:solidFill>
                <a:srgbClr val="9D3232"/>
              </a:solidFill>
              <a:effectLst>
                <a:outerShdw blurRad="38100" dist="38100" dir="2700000" algn="tl">
                  <a:srgbClr val="000000"/>
                </a:outerShdw>
              </a:effectLst>
              <a:latin typeface="Comic Sans MS" panose="030F0702030302020204" pitchFamily="66" charset="0"/>
            </a:endParaRPr>
          </a:p>
        </p:txBody>
      </p:sp>
      <p:sp>
        <p:nvSpPr>
          <p:cNvPr id="89092" name="Rectangle 9">
            <a:extLst>
              <a:ext uri="{FF2B5EF4-FFF2-40B4-BE49-F238E27FC236}">
                <a16:creationId xmlns:a16="http://schemas.microsoft.com/office/drawing/2014/main" id="{BCAE62E2-ACEC-0AAE-5EEF-356DD243146C}"/>
              </a:ext>
            </a:extLst>
          </p:cNvPr>
          <p:cNvSpPr>
            <a:spLocks noChangeArrowheads="1"/>
          </p:cNvSpPr>
          <p:nvPr/>
        </p:nvSpPr>
        <p:spPr bwMode="auto">
          <a:xfrm>
            <a:off x="342786" y="764704"/>
            <a:ext cx="8715375" cy="303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1000" dirty="0">
                <a:latin typeface="Comic Sans MS" panose="030F0702030302020204" pitchFamily="66" charset="0"/>
              </a:rPr>
            </a:br>
            <a:r>
              <a:rPr lang="en-US" altLang="en-US" sz="2000" dirty="0"/>
              <a:t> </a:t>
            </a:r>
            <a:r>
              <a:rPr lang="en-GB" altLang="en-US" sz="1700" b="1" dirty="0">
                <a:latin typeface="Comic Sans MS" panose="030F0702030302020204" pitchFamily="66" charset="0"/>
              </a:rPr>
              <a:t>Transport (drainage) tears from lacrimal sac </a:t>
            </a:r>
            <a:r>
              <a:rPr lang="en-US" altLang="en-US" sz="1700" b="1" dirty="0">
                <a:latin typeface="Comic Sans MS" panose="030F0702030302020204" pitchFamily="66" charset="0"/>
              </a:rPr>
              <a:t>(</a:t>
            </a:r>
            <a:r>
              <a:rPr lang="en-US" altLang="en-US" sz="1700" b="1" dirty="0" err="1">
                <a:latin typeface="Comic Sans MS" panose="030F0702030302020204" pitchFamily="66" charset="0"/>
              </a:rPr>
              <a:t>saccus</a:t>
            </a:r>
            <a:r>
              <a:rPr lang="en-US" altLang="en-US" sz="1700" b="1" dirty="0">
                <a:latin typeface="Comic Sans MS" panose="030F0702030302020204" pitchFamily="66" charset="0"/>
              </a:rPr>
              <a:t> </a:t>
            </a:r>
            <a:r>
              <a:rPr lang="en-US" altLang="en-US" sz="1700" b="1" dirty="0" err="1">
                <a:latin typeface="Comic Sans MS" panose="030F0702030302020204" pitchFamily="66" charset="0"/>
              </a:rPr>
              <a:t>lacrimalis</a:t>
            </a:r>
            <a:r>
              <a:rPr lang="en-US" altLang="en-US" sz="1700" b="1" dirty="0">
                <a:latin typeface="Comic Sans MS" panose="030F0702030302020204" pitchFamily="66" charset="0"/>
              </a:rPr>
              <a:t>) </a:t>
            </a:r>
            <a:r>
              <a:rPr lang="en-GB" altLang="en-US" sz="1700" b="1" dirty="0">
                <a:latin typeface="Comic Sans MS" panose="030F0702030302020204" pitchFamily="66" charset="0"/>
              </a:rPr>
              <a:t>into</a:t>
            </a:r>
            <a:br>
              <a:rPr lang="en-GB" altLang="en-US" sz="1700" b="1" dirty="0">
                <a:latin typeface="Comic Sans MS" panose="030F0702030302020204" pitchFamily="66" charset="0"/>
              </a:rPr>
            </a:br>
            <a:r>
              <a:rPr lang="en-GB" altLang="en-US" sz="1700" b="1" dirty="0">
                <a:latin typeface="Comic Sans MS" panose="030F0702030302020204" pitchFamily="66" charset="0"/>
              </a:rPr>
              <a:t>  inferior nasal meatus </a:t>
            </a:r>
            <a:r>
              <a:rPr lang="en-US" altLang="en-US" sz="1700" b="1" dirty="0">
                <a:latin typeface="Comic Sans MS" panose="030F0702030302020204" pitchFamily="66" charset="0"/>
              </a:rPr>
              <a:t>(meatus nasi inferior)</a:t>
            </a:r>
            <a:br>
              <a:rPr lang="en-US" altLang="en-US" sz="1700" b="1" dirty="0">
                <a:latin typeface="Comic Sans MS" panose="030F0702030302020204" pitchFamily="66" charset="0"/>
              </a:rPr>
            </a:br>
            <a:br>
              <a:rPr lang="en-US" altLang="en-US" sz="800" b="1" dirty="0">
                <a:latin typeface="Comic Sans MS" panose="030F0702030302020204" pitchFamily="66" charset="0"/>
              </a:rPr>
            </a:br>
            <a:r>
              <a:rPr lang="en-US" altLang="en-US" sz="1700" b="1" dirty="0">
                <a:latin typeface="Comic Sans MS" panose="030F0702030302020204" pitchFamily="66" charset="0"/>
              </a:rPr>
              <a:t>- </a:t>
            </a:r>
            <a:r>
              <a:rPr lang="en-GB" sz="1700" dirty="0">
                <a:latin typeface="Comic Sans MS" panose="030F0702030302020204" pitchFamily="66" charset="0"/>
              </a:rPr>
              <a:t>The fluid flows inferiorly within the sac under the influence of gravity. </a:t>
            </a:r>
          </a:p>
          <a:p>
            <a:pPr eaLnBrk="1" hangingPunct="1">
              <a:spcBef>
                <a:spcPct val="0"/>
              </a:spcBef>
              <a:buClrTx/>
              <a:buSzTx/>
              <a:buFont typeface="Arial" panose="020B0604020202020204" pitchFamily="34" charset="0"/>
              <a:buNone/>
            </a:pPr>
            <a:r>
              <a:rPr lang="en-GB" sz="1700" dirty="0">
                <a:latin typeface="Comic Sans MS" panose="030F0702030302020204" pitchFamily="66" charset="0"/>
              </a:rPr>
              <a:t>   When the cornea becomes dry, the eye blinks. The eyelids come together in a </a:t>
            </a:r>
            <a:br>
              <a:rPr lang="en-GB" sz="1700" dirty="0">
                <a:latin typeface="Comic Sans MS" panose="030F0702030302020204" pitchFamily="66" charset="0"/>
              </a:rPr>
            </a:br>
            <a:r>
              <a:rPr lang="en-GB" sz="1700" dirty="0">
                <a:latin typeface="Comic Sans MS" panose="030F0702030302020204" pitchFamily="66" charset="0"/>
              </a:rPr>
              <a:t>   lateral to medial sequence pushing a film of fluid medially over the cornea, </a:t>
            </a:r>
            <a:br>
              <a:rPr lang="en-GB" sz="1700" dirty="0">
                <a:latin typeface="Comic Sans MS" panose="030F0702030302020204" pitchFamily="66" charset="0"/>
              </a:rPr>
            </a:br>
            <a:r>
              <a:rPr lang="en-GB" sz="1700" dirty="0">
                <a:latin typeface="Comic Sans MS" panose="030F0702030302020204" pitchFamily="66" charset="0"/>
              </a:rPr>
              <a:t>   somewhat like windshield wipers.</a:t>
            </a:r>
            <a:br>
              <a:rPr lang="en-GB" sz="1700" dirty="0">
                <a:latin typeface="Comic Sans MS" panose="030F0702030302020204" pitchFamily="66" charset="0"/>
              </a:rPr>
            </a:br>
            <a:r>
              <a:rPr lang="en-GB" sz="1700" dirty="0">
                <a:latin typeface="Comic Sans MS" panose="030F0702030302020204" pitchFamily="66" charset="0"/>
              </a:rPr>
              <a:t>   In this way, lacrimal fluid, containing foreign material such as dust, is pushed</a:t>
            </a:r>
          </a:p>
          <a:p>
            <a:pPr eaLnBrk="1" hangingPunct="1">
              <a:spcBef>
                <a:spcPct val="0"/>
              </a:spcBef>
              <a:buClrTx/>
              <a:buSzTx/>
              <a:buFont typeface="Arial" panose="020B0604020202020204" pitchFamily="34" charset="0"/>
              <a:buNone/>
            </a:pPr>
            <a:r>
              <a:rPr lang="en-GB" sz="1700" dirty="0">
                <a:latin typeface="Comic Sans MS" panose="030F0702030302020204" pitchFamily="66" charset="0"/>
              </a:rPr>
              <a:t>   toward the medial angle of the eye, </a:t>
            </a:r>
            <a:r>
              <a:rPr lang="en-GB" sz="1700" b="1" dirty="0">
                <a:latin typeface="Comic Sans MS" panose="030F0702030302020204" pitchFamily="66" charset="0"/>
              </a:rPr>
              <a:t>accumulating in the lacrimal lake</a:t>
            </a:r>
            <a:r>
              <a:rPr lang="en-GB" sz="1700" dirty="0">
                <a:latin typeface="Comic Sans MS" panose="030F0702030302020204" pitchFamily="66" charset="0"/>
              </a:rPr>
              <a:t>.</a:t>
            </a:r>
            <a:br>
              <a:rPr lang="en-US" altLang="en-US" sz="1700" b="1" dirty="0">
                <a:latin typeface="Comic Sans MS" panose="030F0702030302020204" pitchFamily="66" charset="0"/>
              </a:rPr>
            </a:br>
            <a:br>
              <a:rPr lang="en-US" altLang="en-US" sz="1700" b="1" dirty="0">
                <a:latin typeface="Comic Sans MS" panose="030F0702030302020204" pitchFamily="66" charset="0"/>
              </a:rPr>
            </a:br>
            <a:endParaRPr lang="en-US" altLang="en-US" sz="1700" b="1" dirty="0">
              <a:latin typeface="Comic Sans MS" panose="030F0702030302020204" pitchFamily="66" charset="0"/>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1">
            <a:extLst>
              <a:ext uri="{FF2B5EF4-FFF2-40B4-BE49-F238E27FC236}">
                <a16:creationId xmlns:a16="http://schemas.microsoft.com/office/drawing/2014/main" id="{957AE0F0-9BF3-3DC2-D891-F4FB76B6B6E2}"/>
              </a:ext>
            </a:extLst>
          </p:cNvPr>
          <p:cNvSpPr>
            <a:spLocks noChangeArrowheads="1"/>
          </p:cNvSpPr>
          <p:nvPr/>
        </p:nvSpPr>
        <p:spPr bwMode="auto">
          <a:xfrm>
            <a:off x="500062" y="344488"/>
            <a:ext cx="8286750"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Drainage system of the tears</a:t>
            </a:r>
            <a:endParaRPr lang="en-US" altLang="en-US" sz="3200" b="1" dirty="0">
              <a:solidFill>
                <a:srgbClr val="9D3232"/>
              </a:solidFill>
              <a:effectLst>
                <a:outerShdw blurRad="38100" dist="38100" dir="2700000" algn="tl">
                  <a:srgbClr val="000000"/>
                </a:outerShdw>
              </a:effectLst>
              <a:latin typeface="Comic Sans MS" panose="030F0702030302020204" pitchFamily="66" charset="0"/>
            </a:endParaRPr>
          </a:p>
        </p:txBody>
      </p:sp>
      <p:sp>
        <p:nvSpPr>
          <p:cNvPr id="89092" name="Rectangle 9">
            <a:extLst>
              <a:ext uri="{FF2B5EF4-FFF2-40B4-BE49-F238E27FC236}">
                <a16:creationId xmlns:a16="http://schemas.microsoft.com/office/drawing/2014/main" id="{BCAE62E2-ACEC-0AAE-5EEF-356DD243146C}"/>
              </a:ext>
            </a:extLst>
          </p:cNvPr>
          <p:cNvSpPr>
            <a:spLocks noChangeArrowheads="1"/>
          </p:cNvSpPr>
          <p:nvPr/>
        </p:nvSpPr>
        <p:spPr bwMode="auto">
          <a:xfrm>
            <a:off x="342786" y="764704"/>
            <a:ext cx="8715375" cy="2708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1700" b="1" dirty="0">
                <a:latin typeface="Comic Sans MS" panose="030F0702030302020204" pitchFamily="66" charset="0"/>
              </a:rPr>
            </a:br>
            <a:r>
              <a:rPr lang="en-GB" altLang="en-US" sz="1700" b="1" dirty="0">
                <a:latin typeface="Comic Sans MS" panose="030F0702030302020204" pitchFamily="66" charset="0"/>
              </a:rPr>
              <a:t>Lacrimal lake </a:t>
            </a:r>
            <a:r>
              <a:rPr lang="en-US" altLang="en-US" sz="1700" b="1" dirty="0">
                <a:latin typeface="Comic Sans MS" panose="030F0702030302020204" pitchFamily="66" charset="0"/>
              </a:rPr>
              <a:t>(</a:t>
            </a:r>
            <a:r>
              <a:rPr lang="en-US" altLang="en-US" sz="1700" b="1" dirty="0" err="1">
                <a:latin typeface="Comic Sans MS" panose="030F0702030302020204" pitchFamily="66" charset="0"/>
              </a:rPr>
              <a:t>lacus</a:t>
            </a:r>
            <a:r>
              <a:rPr lang="en-US" altLang="en-US" sz="1700" b="1" dirty="0">
                <a:latin typeface="Comic Sans MS" panose="030F0702030302020204" pitchFamily="66" charset="0"/>
              </a:rPr>
              <a:t> </a:t>
            </a:r>
            <a:r>
              <a:rPr lang="en-US" altLang="en-US" sz="1700" b="1" dirty="0" err="1">
                <a:latin typeface="Comic Sans MS" panose="030F0702030302020204" pitchFamily="66" charset="0"/>
              </a:rPr>
              <a:t>lacrimalis</a:t>
            </a:r>
            <a:r>
              <a:rPr lang="en-US" altLang="en-US" sz="1700" b="1" dirty="0">
                <a:latin typeface="Comic Sans MS" panose="030F0702030302020204" pitchFamily="66" charset="0"/>
              </a:rPr>
              <a:t>)</a:t>
            </a:r>
            <a:endParaRPr lang="en-US" altLang="en-US" sz="17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700" dirty="0">
                <a:latin typeface="Comic Sans MS" panose="030F0702030302020204" pitchFamily="66" charset="0"/>
              </a:rPr>
              <a:t>- </a:t>
            </a:r>
            <a:r>
              <a:rPr lang="en-GB" altLang="en-US" sz="1700" dirty="0">
                <a:latin typeface="Comic Sans MS" panose="030F0702030302020204" pitchFamily="66" charset="0"/>
              </a:rPr>
              <a:t>depression of medial angle of eye lined by conjunctiva</a:t>
            </a:r>
            <a:br>
              <a:rPr lang="en-US" altLang="en-US" sz="1700" dirty="0">
                <a:latin typeface="Comic Sans MS" panose="030F0702030302020204" pitchFamily="66" charset="0"/>
              </a:rPr>
            </a:br>
            <a:r>
              <a:rPr lang="en-US" altLang="en-US" sz="1700" dirty="0">
                <a:latin typeface="Comic Sans MS" panose="030F0702030302020204" pitchFamily="66" charset="0"/>
              </a:rPr>
              <a:t>- </a:t>
            </a:r>
            <a:r>
              <a:rPr lang="en-GB" altLang="en-US" sz="1700" u="sng" dirty="0">
                <a:latin typeface="Comic Sans MS" panose="030F0702030302020204" pitchFamily="66" charset="0"/>
              </a:rPr>
              <a:t>superior and inferior border</a:t>
            </a:r>
            <a:r>
              <a:rPr lang="en-US" altLang="en-US" sz="1700" dirty="0">
                <a:latin typeface="Comic Sans MS" panose="030F0702030302020204" pitchFamily="66" charset="0"/>
              </a:rPr>
              <a:t>:</a:t>
            </a:r>
            <a:br>
              <a:rPr lang="en-US" altLang="en-US" sz="1700" dirty="0">
                <a:latin typeface="Comic Sans MS" panose="030F0702030302020204" pitchFamily="66" charset="0"/>
              </a:rPr>
            </a:br>
            <a:r>
              <a:rPr lang="en-US" altLang="en-US" sz="1700" dirty="0">
                <a:latin typeface="Comic Sans MS" panose="030F0702030302020204" pitchFamily="66" charset="0"/>
              </a:rPr>
              <a:t>  </a:t>
            </a:r>
            <a:r>
              <a:rPr lang="en-GB" altLang="en-US" sz="1700" dirty="0">
                <a:latin typeface="Comic Sans MS" panose="030F0702030302020204" pitchFamily="66" charset="0"/>
              </a:rPr>
              <a:t>medial parts of free margin (edge) of eyelids</a:t>
            </a:r>
            <a:br>
              <a:rPr lang="en-US" altLang="en-US" sz="1700" dirty="0">
                <a:latin typeface="Comic Sans MS" panose="030F0702030302020204" pitchFamily="66" charset="0"/>
              </a:rPr>
            </a:br>
            <a:r>
              <a:rPr lang="en-US" altLang="en-US" sz="1700" dirty="0">
                <a:latin typeface="Comic Sans MS" panose="030F0702030302020204" pitchFamily="66" charset="0"/>
              </a:rPr>
              <a:t>  </a:t>
            </a:r>
            <a:r>
              <a:rPr lang="en-GB" altLang="en-US" sz="1700" u="sng" dirty="0">
                <a:latin typeface="Comic Sans MS" panose="030F0702030302020204" pitchFamily="66" charset="0"/>
              </a:rPr>
              <a:t>lateral border</a:t>
            </a:r>
            <a:r>
              <a:rPr lang="en-US" altLang="en-US" sz="1700" u="sng" dirty="0">
                <a:latin typeface="Comic Sans MS" panose="030F0702030302020204" pitchFamily="66" charset="0"/>
              </a:rPr>
              <a:t>:</a:t>
            </a:r>
            <a:br>
              <a:rPr lang="en-US" altLang="en-US" sz="1700" dirty="0">
                <a:latin typeface="Comic Sans MS" panose="030F0702030302020204" pitchFamily="66" charset="0"/>
              </a:rPr>
            </a:br>
            <a:r>
              <a:rPr lang="en-US" altLang="en-US" sz="1700" dirty="0">
                <a:latin typeface="Comic Sans MS" panose="030F0702030302020204" pitchFamily="66" charset="0"/>
              </a:rPr>
              <a:t>   semilunar fold of conjunctiva (plica semilunaris conjunctivae)</a:t>
            </a:r>
            <a:br>
              <a:rPr lang="en-US" altLang="en-US" sz="1700" dirty="0">
                <a:latin typeface="Comic Sans MS" panose="030F0702030302020204" pitchFamily="66" charset="0"/>
              </a:rPr>
            </a:br>
            <a:r>
              <a:rPr lang="en-US" altLang="en-US" sz="1700" dirty="0">
                <a:latin typeface="Comic Sans MS" panose="030F0702030302020204" pitchFamily="66" charset="0"/>
              </a:rPr>
              <a:t>  </a:t>
            </a:r>
            <a:r>
              <a:rPr lang="en-GB" altLang="en-US" sz="1700" u="sng" dirty="0">
                <a:latin typeface="Comic Sans MS" panose="030F0702030302020204" pitchFamily="66" charset="0"/>
              </a:rPr>
              <a:t>medial border</a:t>
            </a:r>
            <a:r>
              <a:rPr lang="en-US" altLang="en-US" sz="1700" u="sng" dirty="0">
                <a:latin typeface="Comic Sans MS" panose="030F0702030302020204" pitchFamily="66" charset="0"/>
              </a:rPr>
              <a:t>:</a:t>
            </a:r>
            <a:br>
              <a:rPr lang="en-US" altLang="en-US" sz="1700" dirty="0">
                <a:latin typeface="Comic Sans MS" panose="030F0702030302020204" pitchFamily="66" charset="0"/>
              </a:rPr>
            </a:br>
            <a:r>
              <a:rPr lang="en-US" altLang="en-US" sz="1700" dirty="0">
                <a:latin typeface="Comic Sans MS" panose="030F0702030302020204" pitchFamily="66" charset="0"/>
              </a:rPr>
              <a:t>  medial angle of the eye (</a:t>
            </a:r>
            <a:r>
              <a:rPr lang="en-US" altLang="en-US" sz="1700" dirty="0" err="1">
                <a:latin typeface="Comic Sans MS" panose="030F0702030302020204" pitchFamily="66" charset="0"/>
              </a:rPr>
              <a:t>angulus</a:t>
            </a:r>
            <a:r>
              <a:rPr lang="en-US" altLang="en-US" sz="1700" dirty="0">
                <a:latin typeface="Comic Sans MS" panose="030F0702030302020204" pitchFamily="66" charset="0"/>
              </a:rPr>
              <a:t> oculi medialis)</a:t>
            </a:r>
            <a:br>
              <a:rPr lang="en-US" altLang="en-US" sz="1700" dirty="0">
                <a:latin typeface="Comic Sans MS" panose="030F0702030302020204" pitchFamily="66" charset="0"/>
              </a:rPr>
            </a:br>
            <a:r>
              <a:rPr lang="en-US" altLang="en-US" sz="1700" dirty="0">
                <a:latin typeface="Comic Sans MS" panose="030F0702030302020204" pitchFamily="66" charset="0"/>
              </a:rPr>
              <a:t>- </a:t>
            </a:r>
            <a:r>
              <a:rPr lang="en-US" altLang="en-US" sz="1700" b="1" dirty="0" err="1">
                <a:latin typeface="Comic Sans MS" panose="030F0702030302020204" pitchFamily="66" charset="0"/>
              </a:rPr>
              <a:t>caruncula</a:t>
            </a:r>
            <a:r>
              <a:rPr lang="en-US" altLang="en-US" sz="1700" b="1" dirty="0">
                <a:latin typeface="Comic Sans MS" panose="030F0702030302020204" pitchFamily="66" charset="0"/>
              </a:rPr>
              <a:t> </a:t>
            </a:r>
            <a:r>
              <a:rPr lang="en-US" altLang="en-US" sz="1700" b="1" dirty="0" err="1">
                <a:latin typeface="Comic Sans MS" panose="030F0702030302020204" pitchFamily="66" charset="0"/>
              </a:rPr>
              <a:t>lacrimalis</a:t>
            </a:r>
            <a:r>
              <a:rPr lang="en-US" altLang="en-US" sz="1700" b="1" dirty="0">
                <a:latin typeface="Comic Sans MS" panose="030F0702030302020204" pitchFamily="66" charset="0"/>
              </a:rPr>
              <a:t> lies at the bottom of lacrimal lake</a:t>
            </a:r>
          </a:p>
        </p:txBody>
      </p:sp>
      <p:pic>
        <p:nvPicPr>
          <p:cNvPr id="3" name="Picture 5">
            <a:extLst>
              <a:ext uri="{FF2B5EF4-FFF2-40B4-BE49-F238E27FC236}">
                <a16:creationId xmlns:a16="http://schemas.microsoft.com/office/drawing/2014/main" id="{96400059-988D-A984-3F1E-539E7D1580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320" t="34125" r="33594" b="18250"/>
          <a:stretch>
            <a:fillRect/>
          </a:stretch>
        </p:blipFill>
        <p:spPr bwMode="auto">
          <a:xfrm>
            <a:off x="500062" y="3428999"/>
            <a:ext cx="3946525" cy="308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a:extLst>
              <a:ext uri="{FF2B5EF4-FFF2-40B4-BE49-F238E27FC236}">
                <a16:creationId xmlns:a16="http://schemas.microsoft.com/office/drawing/2014/main" id="{F9C83EF1-2A5E-34C5-57D9-552BFCEFEA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9995" t="22218" r="32269" b="50000"/>
          <a:stretch>
            <a:fillRect/>
          </a:stretch>
        </p:blipFill>
        <p:spPr bwMode="auto">
          <a:xfrm>
            <a:off x="4603864" y="3496131"/>
            <a:ext cx="4182950" cy="2619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723723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4">
            <a:extLst>
              <a:ext uri="{FF2B5EF4-FFF2-40B4-BE49-F238E27FC236}">
                <a16:creationId xmlns:a16="http://schemas.microsoft.com/office/drawing/2014/main" id="{C3847A64-6CFF-441C-188B-EB2C1FE0A7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969" t="7187" r="37685" b="37549"/>
          <a:stretch>
            <a:fillRect/>
          </a:stretch>
        </p:blipFill>
        <p:spPr bwMode="auto">
          <a:xfrm>
            <a:off x="5004048" y="1844824"/>
            <a:ext cx="3854202" cy="3051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3" name="Rectangle 1">
            <a:extLst>
              <a:ext uri="{FF2B5EF4-FFF2-40B4-BE49-F238E27FC236}">
                <a16:creationId xmlns:a16="http://schemas.microsoft.com/office/drawing/2014/main" id="{9DEB325F-8FD3-11B5-B2B4-D0BFB5F8C31F}"/>
              </a:ext>
            </a:extLst>
          </p:cNvPr>
          <p:cNvSpPr>
            <a:spLocks noChangeArrowheads="1"/>
          </p:cNvSpPr>
          <p:nvPr/>
        </p:nvSpPr>
        <p:spPr bwMode="auto">
          <a:xfrm>
            <a:off x="571500" y="285750"/>
            <a:ext cx="8286750"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Drainage system of the tears</a:t>
            </a:r>
            <a:endParaRPr lang="en-US" altLang="en-US" sz="3200" b="1" dirty="0">
              <a:solidFill>
                <a:srgbClr val="9D3232"/>
              </a:solidFill>
              <a:effectLst>
                <a:outerShdw blurRad="38100" dist="38100" dir="2700000" algn="tl">
                  <a:srgbClr val="000000"/>
                </a:outerShdw>
              </a:effectLst>
              <a:latin typeface="Comic Sans MS" panose="030F0702030302020204" pitchFamily="66" charset="0"/>
            </a:endParaRPr>
          </a:p>
        </p:txBody>
      </p:sp>
      <p:sp>
        <p:nvSpPr>
          <p:cNvPr id="90116" name="Rectangle 9">
            <a:extLst>
              <a:ext uri="{FF2B5EF4-FFF2-40B4-BE49-F238E27FC236}">
                <a16:creationId xmlns:a16="http://schemas.microsoft.com/office/drawing/2014/main" id="{0A8BFFB9-6221-8972-F813-65D942C6E9AD}"/>
              </a:ext>
            </a:extLst>
          </p:cNvPr>
          <p:cNvSpPr>
            <a:spLocks noChangeArrowheads="1"/>
          </p:cNvSpPr>
          <p:nvPr/>
        </p:nvSpPr>
        <p:spPr bwMode="auto">
          <a:xfrm>
            <a:off x="348960" y="825579"/>
            <a:ext cx="8509290" cy="580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sz="1800" b="1" dirty="0">
                <a:latin typeface="Comic Sans MS" panose="030F0702030302020204" pitchFamily="66" charset="0"/>
              </a:rPr>
              <a:t>Capillary action drains fluid into the lacrimal canaliculi through the lacrimal puncta</a:t>
            </a:r>
            <a:r>
              <a:rPr lang="en-US" altLang="en-US" sz="1800" b="1" dirty="0">
                <a:latin typeface="Comic Sans MS" panose="030F0702030302020204" pitchFamily="66" charset="0"/>
              </a:rPr>
              <a:t>:</a:t>
            </a:r>
            <a:br>
              <a:rPr lang="en-US" altLang="en-US" sz="1800" b="1" dirty="0">
                <a:latin typeface="Comic Sans MS" panose="030F0702030302020204" pitchFamily="66" charset="0"/>
              </a:rPr>
            </a:br>
            <a:br>
              <a:rPr lang="en-US" altLang="en-US" sz="1000" b="1" dirty="0">
                <a:latin typeface="Comic Sans MS" panose="030F0702030302020204" pitchFamily="66" charset="0"/>
              </a:rPr>
            </a:br>
            <a:r>
              <a:rPr lang="en-US" altLang="en-US" sz="1800" b="1" dirty="0">
                <a:latin typeface="Comic Sans MS" panose="030F0702030302020204" pitchFamily="66" charset="0"/>
              </a:rPr>
              <a:t>1) </a:t>
            </a:r>
            <a:r>
              <a:rPr lang="en-GB" altLang="en-US" sz="1800" b="1" dirty="0">
                <a:latin typeface="Comic Sans MS" panose="030F0702030302020204" pitchFamily="66" charset="0"/>
              </a:rPr>
              <a:t>lacrimal papilla </a:t>
            </a:r>
            <a:r>
              <a:rPr lang="en-US" altLang="en-US" sz="1800" b="1" dirty="0">
                <a:latin typeface="Comic Sans MS" panose="030F0702030302020204" pitchFamily="66" charset="0"/>
              </a:rPr>
              <a:t>(papilla </a:t>
            </a:r>
            <a:r>
              <a:rPr lang="en-US" altLang="en-US" sz="1800" b="1" dirty="0" err="1">
                <a:latin typeface="Comic Sans MS" panose="030F0702030302020204" pitchFamily="66" charset="0"/>
              </a:rPr>
              <a:t>lacrimalis</a:t>
            </a:r>
            <a:r>
              <a:rPr lang="en-US" altLang="en-US" sz="1800" b="1" dirty="0">
                <a:latin typeface="Comic Sans MS" panose="030F0702030302020204" pitchFamily="66" charset="0"/>
              </a:rPr>
              <a:t>) </a:t>
            </a:r>
            <a:r>
              <a:rPr lang="en-US" altLang="en-US" sz="1800" dirty="0">
                <a:latin typeface="Comic Sans MS" panose="030F0702030302020204" pitchFamily="66" charset="0"/>
              </a:rPr>
              <a:t>– </a:t>
            </a:r>
            <a:r>
              <a:rPr lang="en-GB" altLang="en-US" sz="1800" dirty="0">
                <a:latin typeface="Comic Sans MS" panose="030F0702030302020204" pitchFamily="66" charset="0"/>
              </a:rPr>
              <a:t>superior and inferior </a:t>
            </a:r>
            <a:br>
              <a:rPr lang="en-US" altLang="en-US" sz="2000" b="1" dirty="0">
                <a:latin typeface="Comic Sans MS" panose="030F0702030302020204" pitchFamily="66" charset="0"/>
              </a:rPr>
            </a:br>
            <a:r>
              <a:rPr lang="en-US" altLang="en-US" sz="2000" b="1" dirty="0">
                <a:latin typeface="Comic Sans MS" panose="030F0702030302020204" pitchFamily="66" charset="0"/>
              </a:rPr>
              <a:t>  </a:t>
            </a:r>
            <a:r>
              <a:rPr lang="en-US" altLang="en-US" sz="1700" dirty="0">
                <a:latin typeface="Comic Sans MS" panose="030F0702030302020204" pitchFamily="66" charset="0"/>
              </a:rPr>
              <a:t>- </a:t>
            </a:r>
            <a:r>
              <a:rPr lang="en-GB" altLang="en-US" sz="1700" dirty="0">
                <a:latin typeface="Comic Sans MS" panose="030F0702030302020204" pitchFamily="66" charset="0"/>
              </a:rPr>
              <a:t>elevation of mucosa at junction of</a:t>
            </a:r>
            <a:r>
              <a:rPr lang="en-US" altLang="en-US" sz="1700" dirty="0">
                <a:latin typeface="Comic Sans MS" panose="030F0702030302020204" pitchFamily="66" charset="0"/>
              </a:rPr>
              <a:t> </a:t>
            </a:r>
            <a:r>
              <a:rPr lang="en-GB" altLang="en-US" sz="1700" dirty="0">
                <a:latin typeface="Comic Sans MS" panose="030F0702030302020204" pitchFamily="66" charset="0"/>
              </a:rPr>
              <a:t>lateral </a:t>
            </a:r>
            <a:br>
              <a:rPr lang="en-GB" altLang="en-US" sz="1700" dirty="0">
                <a:latin typeface="Comic Sans MS" panose="030F0702030302020204" pitchFamily="66" charset="0"/>
              </a:rPr>
            </a:br>
            <a:r>
              <a:rPr lang="en-GB" altLang="en-US" sz="1700" dirty="0">
                <a:latin typeface="Comic Sans MS" panose="030F0702030302020204" pitchFamily="66" charset="0"/>
              </a:rPr>
              <a:t>      and medial part of free margin</a:t>
            </a:r>
            <a:br>
              <a:rPr lang="en-US" altLang="en-US" sz="1700" dirty="0">
                <a:latin typeface="Comic Sans MS" panose="030F0702030302020204" pitchFamily="66" charset="0"/>
              </a:rPr>
            </a:br>
            <a:r>
              <a:rPr lang="en-US" altLang="en-US" sz="1700" dirty="0">
                <a:latin typeface="Comic Sans MS" panose="030F0702030302020204" pitchFamily="66" charset="0"/>
              </a:rPr>
              <a:t>      </a:t>
            </a:r>
            <a:r>
              <a:rPr lang="en-GB" altLang="en-US" sz="1700" dirty="0">
                <a:latin typeface="Comic Sans MS" panose="030F0702030302020204" pitchFamily="66" charset="0"/>
              </a:rPr>
              <a:t>of superior and inferior eyelid</a:t>
            </a:r>
            <a:br>
              <a:rPr lang="en-US" altLang="en-US" sz="1700" dirty="0">
                <a:latin typeface="Comic Sans MS" panose="030F0702030302020204" pitchFamily="66" charset="0"/>
              </a:rPr>
            </a:br>
            <a:r>
              <a:rPr lang="en-US" altLang="en-US" sz="1700" dirty="0">
                <a:latin typeface="Comic Sans MS" panose="030F0702030302020204" pitchFamily="66" charset="0"/>
              </a:rPr>
              <a:t>    - </a:t>
            </a:r>
            <a:r>
              <a:rPr lang="en-GB" altLang="en-US" sz="1700" dirty="0">
                <a:latin typeface="Comic Sans MS" panose="030F0702030302020204" pitchFamily="66" charset="0"/>
              </a:rPr>
              <a:t>poorly vascularized, pale </a:t>
            </a:r>
            <a:r>
              <a:rPr lang="en-GB" altLang="en-US" sz="1700" dirty="0" err="1">
                <a:latin typeface="Comic Sans MS" panose="030F0702030302020204" pitchFamily="66" charset="0"/>
              </a:rPr>
              <a:t>colored</a:t>
            </a:r>
            <a:br>
              <a:rPr lang="en-US" altLang="en-US" sz="1800" dirty="0">
                <a:latin typeface="Comic Sans MS" panose="030F0702030302020204" pitchFamily="66" charset="0"/>
              </a:rPr>
            </a:br>
            <a:r>
              <a:rPr lang="en-US" altLang="en-US" sz="1000" dirty="0">
                <a:latin typeface="Comic Sans MS" panose="030F0702030302020204" pitchFamily="66" charset="0"/>
              </a:rPr>
              <a:t>  </a:t>
            </a:r>
            <a:br>
              <a:rPr lang="en-US" altLang="en-US" sz="2000" b="1" dirty="0">
                <a:latin typeface="Comic Sans MS" panose="030F0702030302020204" pitchFamily="66" charset="0"/>
              </a:rPr>
            </a:br>
            <a:r>
              <a:rPr lang="en-US" altLang="en-US" sz="1800" b="1" dirty="0">
                <a:latin typeface="Comic Sans MS" panose="030F0702030302020204" pitchFamily="66" charset="0"/>
              </a:rPr>
              <a:t>2) </a:t>
            </a:r>
            <a:r>
              <a:rPr lang="en-GB" altLang="en-US" sz="1800" b="1" dirty="0">
                <a:latin typeface="Comic Sans MS" panose="030F0702030302020204" pitchFamily="66" charset="0"/>
              </a:rPr>
              <a:t>lacrimal punctum </a:t>
            </a:r>
            <a:r>
              <a:rPr lang="en-US" altLang="en-US" sz="1800" b="1" dirty="0">
                <a:latin typeface="Comic Sans MS" panose="030F0702030302020204" pitchFamily="66" charset="0"/>
              </a:rPr>
              <a:t>(punctum </a:t>
            </a:r>
            <a:r>
              <a:rPr lang="en-US" altLang="en-US" sz="1800" b="1" dirty="0" err="1">
                <a:latin typeface="Comic Sans MS" panose="030F0702030302020204" pitchFamily="66" charset="0"/>
              </a:rPr>
              <a:t>lacrimale</a:t>
            </a:r>
            <a:r>
              <a:rPr lang="en-US" altLang="en-US" sz="1800" b="1" dirty="0">
                <a:latin typeface="Comic Sans MS" panose="030F0702030302020204" pitchFamily="66" charset="0"/>
              </a:rPr>
              <a:t>)</a:t>
            </a:r>
            <a:br>
              <a:rPr lang="en-US" altLang="en-US" sz="1800" b="1" dirty="0">
                <a:latin typeface="Comic Sans MS" panose="030F0702030302020204" pitchFamily="66" charset="0"/>
              </a:rPr>
            </a:br>
            <a:r>
              <a:rPr lang="en-US" altLang="en-US" sz="2000" b="1" dirty="0">
                <a:latin typeface="Comic Sans MS" panose="030F0702030302020204" pitchFamily="66" charset="0"/>
              </a:rPr>
              <a:t>  </a:t>
            </a:r>
            <a:r>
              <a:rPr lang="en-US" altLang="en-US" sz="1700" dirty="0">
                <a:latin typeface="Comic Sans MS" panose="030F0702030302020204" pitchFamily="66" charset="0"/>
              </a:rPr>
              <a:t>- </a:t>
            </a:r>
            <a:r>
              <a:rPr lang="en-GB" altLang="en-US" sz="1700" dirty="0">
                <a:latin typeface="Comic Sans MS" panose="030F0702030302020204" pitchFamily="66" charset="0"/>
              </a:rPr>
              <a:t>opening at the top of lacrimal papilla</a:t>
            </a:r>
            <a:br>
              <a:rPr lang="en-US" altLang="en-US" sz="1700" dirty="0">
                <a:latin typeface="Comic Sans MS" panose="030F0702030302020204" pitchFamily="66" charset="0"/>
              </a:rPr>
            </a:br>
            <a:r>
              <a:rPr lang="en-US" altLang="en-US" sz="1700" dirty="0">
                <a:latin typeface="Comic Sans MS" panose="030F0702030302020204" pitchFamily="66" charset="0"/>
              </a:rPr>
              <a:t>     </a:t>
            </a:r>
            <a:r>
              <a:rPr lang="en-GB" altLang="en-US" sz="1700" dirty="0">
                <a:latin typeface="Comic Sans MS" panose="030F0702030302020204" pitchFamily="66" charset="0"/>
              </a:rPr>
              <a:t>backward oriented and immersed into</a:t>
            </a:r>
            <a:br>
              <a:rPr lang="en-GB" altLang="en-US" sz="1700" dirty="0">
                <a:latin typeface="Comic Sans MS" panose="030F0702030302020204" pitchFamily="66" charset="0"/>
              </a:rPr>
            </a:br>
            <a:r>
              <a:rPr lang="en-GB" altLang="en-US" sz="1700" dirty="0">
                <a:latin typeface="Comic Sans MS" panose="030F0702030302020204" pitchFamily="66" charset="0"/>
              </a:rPr>
              <a:t>     lacrimal lake; </a:t>
            </a:r>
            <a:br>
              <a:rPr lang="en-GB" altLang="en-US" sz="1700" dirty="0">
                <a:latin typeface="Comic Sans MS" panose="030F0702030302020204" pitchFamily="66" charset="0"/>
              </a:rPr>
            </a:br>
            <a:r>
              <a:rPr lang="en-GB" altLang="en-US" sz="1700" dirty="0">
                <a:latin typeface="Comic Sans MS" panose="030F0702030302020204" pitchFamily="66" charset="0"/>
              </a:rPr>
              <a:t>    </a:t>
            </a:r>
            <a:r>
              <a:rPr lang="en-US" altLang="en-US" sz="1700" dirty="0">
                <a:latin typeface="Comic Sans MS" panose="030F0702030302020204" pitchFamily="66" charset="0"/>
              </a:rPr>
              <a:t>- </a:t>
            </a:r>
            <a:r>
              <a:rPr lang="en-GB" altLang="en-US" sz="1700" dirty="0">
                <a:latin typeface="Comic Sans MS" panose="030F0702030302020204" pitchFamily="66" charset="0"/>
              </a:rPr>
              <a:t>it is the entrance of lacrimal canaliculi</a:t>
            </a:r>
            <a:endParaRPr lang="en-US" altLang="en-US" sz="1700" dirty="0">
              <a:latin typeface="Comic Sans MS" panose="030F0702030302020204" pitchFamily="66" charset="0"/>
            </a:endParaRPr>
          </a:p>
          <a:p>
            <a:pPr eaLnBrk="1" hangingPunct="1">
              <a:spcBef>
                <a:spcPct val="0"/>
              </a:spcBef>
              <a:buClrTx/>
              <a:buSzTx/>
              <a:buFont typeface="Arial" panose="020B0604020202020204" pitchFamily="34" charset="0"/>
              <a:buNone/>
            </a:pPr>
            <a:br>
              <a:rPr lang="en-US" altLang="en-US" sz="1200" dirty="0">
                <a:latin typeface="Comic Sans MS" panose="030F0702030302020204" pitchFamily="66" charset="0"/>
              </a:rPr>
            </a:br>
            <a:r>
              <a:rPr lang="en-US" altLang="en-US" sz="1800" b="1" dirty="0">
                <a:latin typeface="Comic Sans MS" panose="030F0702030302020204" pitchFamily="66" charset="0"/>
              </a:rPr>
              <a:t>3) </a:t>
            </a:r>
            <a:r>
              <a:rPr lang="en-GB" altLang="en-US" sz="1800" b="1" dirty="0">
                <a:latin typeface="Comic Sans MS" panose="030F0702030302020204" pitchFamily="66" charset="0"/>
              </a:rPr>
              <a:t>Lacrimal canaliculi </a:t>
            </a:r>
            <a:r>
              <a:rPr lang="en-US" altLang="en-US" sz="1800" b="1" dirty="0">
                <a:latin typeface="Comic Sans MS" panose="030F0702030302020204" pitchFamily="66" charset="0"/>
              </a:rPr>
              <a:t>(canaliculus </a:t>
            </a:r>
            <a:r>
              <a:rPr lang="en-US" altLang="en-US" sz="1800" b="1" dirty="0" err="1">
                <a:latin typeface="Comic Sans MS" panose="030F0702030302020204" pitchFamily="66" charset="0"/>
              </a:rPr>
              <a:t>lacrimalis</a:t>
            </a:r>
            <a:r>
              <a:rPr lang="en-US" altLang="en-US" sz="1800" b="1" dirty="0">
                <a:latin typeface="Comic Sans MS" panose="030F0702030302020204" pitchFamily="66" charset="0"/>
              </a:rPr>
              <a:t>)</a:t>
            </a:r>
          </a:p>
          <a:p>
            <a:pPr eaLnBrk="1" hangingPunct="1">
              <a:spcBef>
                <a:spcPct val="0"/>
              </a:spcBef>
              <a:buClrTx/>
              <a:buSzTx/>
              <a:buFont typeface="Arial" panose="020B0604020202020204" pitchFamily="34" charset="0"/>
              <a:buNone/>
            </a:pPr>
            <a:r>
              <a:rPr lang="en-GB" altLang="en-US" sz="1700" dirty="0">
                <a:latin typeface="Comic Sans MS" panose="030F0702030302020204" pitchFamily="66" charset="0"/>
              </a:rPr>
              <a:t>    - drain lacrimal fluid from lacrimal lake</a:t>
            </a:r>
            <a:br>
              <a:rPr lang="en-US" altLang="en-US" sz="2000" b="1" dirty="0">
                <a:latin typeface="Comic Sans MS" panose="030F0702030302020204" pitchFamily="66" charset="0"/>
              </a:rPr>
            </a:br>
            <a:r>
              <a:rPr lang="en-US" altLang="en-US" sz="2000" b="1" dirty="0">
                <a:latin typeface="Comic Sans MS" panose="030F0702030302020204" pitchFamily="66" charset="0"/>
              </a:rPr>
              <a:t>   </a:t>
            </a:r>
            <a:r>
              <a:rPr lang="en-US" altLang="en-US" sz="1700" b="1" dirty="0">
                <a:latin typeface="Comic Sans MS" panose="030F0702030302020204" pitchFamily="66" charset="0"/>
              </a:rPr>
              <a:t>a) </a:t>
            </a:r>
            <a:r>
              <a:rPr lang="en-GB" altLang="en-US" sz="1700" b="1" dirty="0">
                <a:latin typeface="Comic Sans MS" panose="030F0702030302020204" pitchFamily="66" charset="0"/>
              </a:rPr>
              <a:t>vertical part </a:t>
            </a:r>
            <a:r>
              <a:rPr lang="en-US" altLang="en-US" sz="1700" b="1" dirty="0">
                <a:latin typeface="Comic Sans MS" panose="030F0702030302020204" pitchFamily="66" charset="0"/>
              </a:rPr>
              <a:t>– </a:t>
            </a:r>
            <a:r>
              <a:rPr lang="en-GB" altLang="en-US" sz="1700" dirty="0">
                <a:latin typeface="Comic Sans MS" panose="030F0702030302020204" pitchFamily="66" charset="0"/>
              </a:rPr>
              <a:t>extends upward</a:t>
            </a:r>
            <a:r>
              <a:rPr lang="en-US" altLang="en-US" sz="1700" dirty="0">
                <a:latin typeface="Comic Sans MS" panose="030F0702030302020204" pitchFamily="66" charset="0"/>
              </a:rPr>
              <a:t> </a:t>
            </a:r>
            <a:r>
              <a:rPr lang="en-GB" altLang="en-US" sz="1700" dirty="0">
                <a:latin typeface="Comic Sans MS" panose="030F0702030302020204" pitchFamily="66" charset="0"/>
              </a:rPr>
              <a:t>in superior eyelid, extends downward</a:t>
            </a:r>
            <a:r>
              <a:rPr lang="en-US" altLang="en-US" sz="1700" dirty="0">
                <a:latin typeface="Comic Sans MS" panose="030F0702030302020204" pitchFamily="66" charset="0"/>
              </a:rPr>
              <a:t>.</a:t>
            </a:r>
            <a:br>
              <a:rPr lang="sr-Cyrl-CS" altLang="en-US" sz="1700" dirty="0">
                <a:latin typeface="Comic Sans MS" panose="030F0702030302020204" pitchFamily="66" charset="0"/>
              </a:rPr>
            </a:br>
            <a:r>
              <a:rPr lang="sr-Cyrl-CS" altLang="en-US" sz="1700" dirty="0">
                <a:latin typeface="Comic Sans MS" panose="030F0702030302020204" pitchFamily="66" charset="0"/>
              </a:rPr>
              <a:t>         </a:t>
            </a:r>
            <a:r>
              <a:rPr lang="en-GB" altLang="en-US" sz="1700" dirty="0">
                <a:latin typeface="Comic Sans MS" panose="030F0702030302020204" pitchFamily="66" charset="0"/>
              </a:rPr>
              <a:t>in inferior eyelid and after </a:t>
            </a:r>
            <a:r>
              <a:rPr lang="en-US" altLang="en-US" sz="1700" dirty="0">
                <a:latin typeface="Comic Sans MS" panose="030F0702030302020204" pitchFamily="66" charset="0"/>
              </a:rPr>
              <a:t>3mm </a:t>
            </a:r>
            <a:r>
              <a:rPr lang="en-GB" altLang="en-US" sz="1700" dirty="0">
                <a:latin typeface="Comic Sans MS" panose="030F0702030302020204" pitchFamily="66" charset="0"/>
              </a:rPr>
              <a:t>turns in</a:t>
            </a:r>
            <a:r>
              <a:rPr lang="en-US" altLang="en-US" sz="1700" dirty="0">
                <a:latin typeface="Comic Sans MS" panose="030F0702030302020204" pitchFamily="66" charset="0"/>
              </a:rPr>
              <a:t> </a:t>
            </a:r>
            <a:r>
              <a:rPr lang="en-GB" altLang="en-US" sz="1700" dirty="0">
                <a:latin typeface="Comic Sans MS" panose="030F0702030302020204" pitchFamily="66" charset="0"/>
              </a:rPr>
              <a:t>horizontal part</a:t>
            </a:r>
            <a:br>
              <a:rPr lang="en-US" altLang="en-US" sz="1700" dirty="0">
                <a:latin typeface="Comic Sans MS" panose="030F0702030302020204" pitchFamily="66" charset="0"/>
              </a:rPr>
            </a:br>
            <a:r>
              <a:rPr lang="en-US" altLang="en-US" sz="1700" dirty="0">
                <a:latin typeface="Comic Sans MS" panose="030F0702030302020204" pitchFamily="66" charset="0"/>
              </a:rPr>
              <a:t>     </a:t>
            </a:r>
            <a:r>
              <a:rPr lang="en-GB" altLang="en-US" sz="1700" b="1" dirty="0">
                <a:latin typeface="Comic Sans MS" panose="030F0702030302020204" pitchFamily="66" charset="0"/>
              </a:rPr>
              <a:t>b</a:t>
            </a:r>
            <a:r>
              <a:rPr lang="en-US" altLang="en-US" sz="1700" b="1" dirty="0">
                <a:latin typeface="Comic Sans MS" panose="030F0702030302020204" pitchFamily="66" charset="0"/>
              </a:rPr>
              <a:t>) </a:t>
            </a:r>
            <a:r>
              <a:rPr lang="en-GB" altLang="en-US" sz="1700" b="1" dirty="0">
                <a:latin typeface="Comic Sans MS" panose="030F0702030302020204" pitchFamily="66" charset="0"/>
              </a:rPr>
              <a:t>horizontal part </a:t>
            </a:r>
            <a:r>
              <a:rPr lang="en-US" altLang="en-US" sz="1700" dirty="0">
                <a:latin typeface="Comic Sans MS" panose="030F0702030302020204" pitchFamily="66" charset="0"/>
              </a:rPr>
              <a:t>– 6-8mm long; </a:t>
            </a:r>
            <a:r>
              <a:rPr lang="en-GB" altLang="en-US" sz="1700" dirty="0">
                <a:latin typeface="Comic Sans MS" panose="030F0702030302020204" pitchFamily="66" charset="0"/>
              </a:rPr>
              <a:t>in medial part of free margin of eyelids;</a:t>
            </a:r>
            <a:br>
              <a:rPr lang="sr-Cyrl-CS" altLang="en-US" sz="1700" dirty="0">
                <a:latin typeface="Comic Sans MS" panose="030F0702030302020204" pitchFamily="66" charset="0"/>
              </a:rPr>
            </a:br>
            <a:r>
              <a:rPr lang="en-GB" altLang="en-US" sz="1700" dirty="0">
                <a:latin typeface="Comic Sans MS" panose="030F0702030302020204" pitchFamily="66" charset="0"/>
              </a:rPr>
              <a:t>         these canaliculi from both eyelids converge medially</a:t>
            </a:r>
            <a:r>
              <a:rPr lang="en-US" altLang="en-US" sz="1700" dirty="0">
                <a:latin typeface="Comic Sans MS" panose="030F0702030302020204" pitchFamily="66" charset="0"/>
              </a:rPr>
              <a:t>, </a:t>
            </a:r>
            <a:r>
              <a:rPr lang="en-GB" altLang="en-US" sz="1700" dirty="0">
                <a:latin typeface="Comic Sans MS" panose="030F0702030302020204" pitchFamily="66" charset="0"/>
              </a:rPr>
              <a:t>join and drain into</a:t>
            </a:r>
            <a:br>
              <a:rPr lang="en-GB" altLang="en-US" sz="1700" dirty="0">
                <a:latin typeface="Comic Sans MS" panose="030F0702030302020204" pitchFamily="66" charset="0"/>
              </a:rPr>
            </a:br>
            <a:r>
              <a:rPr lang="en-GB" altLang="en-US" sz="1700" dirty="0">
                <a:latin typeface="Comic Sans MS" panose="030F0702030302020204" pitchFamily="66" charset="0"/>
              </a:rPr>
              <a:t>         lacrimal sac (</a:t>
            </a:r>
            <a:r>
              <a:rPr lang="en-GB" altLang="en-US" sz="1700" dirty="0" err="1">
                <a:latin typeface="Comic Sans MS" panose="030F0702030302020204" pitchFamily="66" charset="0"/>
              </a:rPr>
              <a:t>saccus</a:t>
            </a:r>
            <a:r>
              <a:rPr lang="en-GB" altLang="en-US" sz="1700" dirty="0">
                <a:latin typeface="Comic Sans MS" panose="030F0702030302020204" pitchFamily="66" charset="0"/>
              </a:rPr>
              <a:t> </a:t>
            </a:r>
            <a:r>
              <a:rPr lang="en-GB" altLang="en-US" sz="1700" dirty="0" err="1">
                <a:latin typeface="Comic Sans MS" panose="030F0702030302020204" pitchFamily="66" charset="0"/>
              </a:rPr>
              <a:t>lacrimalis</a:t>
            </a:r>
            <a:r>
              <a:rPr lang="en-GB" altLang="en-US" sz="1700" dirty="0">
                <a:latin typeface="Comic Sans MS" panose="030F0702030302020204" pitchFamily="66" charset="0"/>
              </a:rPr>
              <a:t>)</a:t>
            </a:r>
            <a:endParaRPr lang="en-US" altLang="en-US" sz="1700" b="1" dirty="0">
              <a:latin typeface="Comic Sans MS" panose="030F0702030302020204" pitchFamily="66" charset="0"/>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4">
            <a:extLst>
              <a:ext uri="{FF2B5EF4-FFF2-40B4-BE49-F238E27FC236}">
                <a16:creationId xmlns:a16="http://schemas.microsoft.com/office/drawing/2014/main" id="{9423DC10-FDA0-6D2C-1211-A0450A93C3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969" t="7187" r="37685" b="37549"/>
          <a:stretch>
            <a:fillRect/>
          </a:stretch>
        </p:blipFill>
        <p:spPr bwMode="auto">
          <a:xfrm>
            <a:off x="4702175" y="2060848"/>
            <a:ext cx="4084638" cy="323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47" name="Rectangle 1">
            <a:extLst>
              <a:ext uri="{FF2B5EF4-FFF2-40B4-BE49-F238E27FC236}">
                <a16:creationId xmlns:a16="http://schemas.microsoft.com/office/drawing/2014/main" id="{E4EF3F53-C9FC-6304-7877-68F9376E4244}"/>
              </a:ext>
            </a:extLst>
          </p:cNvPr>
          <p:cNvSpPr>
            <a:spLocks noChangeArrowheads="1"/>
          </p:cNvSpPr>
          <p:nvPr/>
        </p:nvSpPr>
        <p:spPr bwMode="auto">
          <a:xfrm>
            <a:off x="500063" y="428625"/>
            <a:ext cx="8286750"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Drainage system of the tears</a:t>
            </a:r>
            <a:endParaRPr lang="en-US" altLang="en-US" sz="3200" b="1" dirty="0">
              <a:solidFill>
                <a:srgbClr val="9D3232"/>
              </a:solidFill>
              <a:effectLst>
                <a:outerShdw blurRad="38100" dist="38100" dir="2700000" algn="tl">
                  <a:srgbClr val="000000"/>
                </a:outerShdw>
              </a:effectLst>
              <a:latin typeface="Comic Sans MS" panose="030F0702030302020204" pitchFamily="66" charset="0"/>
            </a:endParaRPr>
          </a:p>
        </p:txBody>
      </p:sp>
      <p:sp>
        <p:nvSpPr>
          <p:cNvPr id="91140" name="Rectangle 9">
            <a:extLst>
              <a:ext uri="{FF2B5EF4-FFF2-40B4-BE49-F238E27FC236}">
                <a16:creationId xmlns:a16="http://schemas.microsoft.com/office/drawing/2014/main" id="{8141162A-F94A-A84D-E042-9D2BBCDF0719}"/>
              </a:ext>
            </a:extLst>
          </p:cNvPr>
          <p:cNvSpPr>
            <a:spLocks noChangeArrowheads="1"/>
          </p:cNvSpPr>
          <p:nvPr/>
        </p:nvSpPr>
        <p:spPr bwMode="auto">
          <a:xfrm>
            <a:off x="214312" y="908720"/>
            <a:ext cx="8715375"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1000" dirty="0">
                <a:latin typeface="Comic Sans MS" panose="030F0702030302020204" pitchFamily="66" charset="0"/>
              </a:rPr>
            </a:br>
            <a:r>
              <a:rPr lang="en-US" altLang="en-US" sz="2000" dirty="0"/>
              <a:t> </a:t>
            </a:r>
            <a:r>
              <a:rPr lang="en-US" altLang="en-US" sz="2000" b="1" dirty="0">
                <a:latin typeface="Comic Sans MS" panose="030F0702030302020204" pitchFamily="66" charset="0"/>
              </a:rPr>
              <a:t>4) </a:t>
            </a:r>
            <a:r>
              <a:rPr lang="en-GB" altLang="en-US" sz="2000" b="1" dirty="0">
                <a:latin typeface="Comic Sans MS" panose="030F0702030302020204" pitchFamily="66" charset="0"/>
              </a:rPr>
              <a:t>lacrimal sac </a:t>
            </a:r>
            <a:r>
              <a:rPr lang="en-US" altLang="en-US" sz="2000" b="1" dirty="0">
                <a:latin typeface="Comic Sans MS" panose="030F0702030302020204" pitchFamily="66" charset="0"/>
              </a:rPr>
              <a:t>(</a:t>
            </a:r>
            <a:r>
              <a:rPr lang="en-US" altLang="en-US" sz="2000" b="1" dirty="0" err="1">
                <a:latin typeface="Comic Sans MS" panose="030F0702030302020204" pitchFamily="66" charset="0"/>
              </a:rPr>
              <a:t>saccus</a:t>
            </a:r>
            <a:r>
              <a:rPr lang="en-US" altLang="en-US" sz="2000" b="1" dirty="0">
                <a:latin typeface="Comic Sans MS" panose="030F0702030302020204" pitchFamily="66" charset="0"/>
              </a:rPr>
              <a:t> </a:t>
            </a:r>
            <a:r>
              <a:rPr lang="en-US" altLang="en-US" sz="2000" b="1" dirty="0" err="1">
                <a:latin typeface="Comic Sans MS" panose="030F0702030302020204" pitchFamily="66" charset="0"/>
              </a:rPr>
              <a:t>lacrimalis</a:t>
            </a:r>
            <a:r>
              <a:rPr lang="en-US" altLang="en-US" sz="2000" b="1" dirty="0">
                <a:latin typeface="Comic Sans MS" panose="030F0702030302020204" pitchFamily="66" charset="0"/>
              </a:rPr>
              <a:t>)</a:t>
            </a:r>
            <a:br>
              <a:rPr lang="en-US" altLang="en-US" sz="2000" b="1" dirty="0">
                <a:latin typeface="Comic Sans MS" panose="030F0702030302020204" pitchFamily="66" charset="0"/>
              </a:rPr>
            </a:br>
            <a:r>
              <a:rPr lang="en-US" altLang="en-US" sz="2000" b="1" dirty="0">
                <a:latin typeface="Comic Sans MS" panose="030F0702030302020204" pitchFamily="66" charset="0"/>
              </a:rPr>
              <a:t>   </a:t>
            </a:r>
            <a:r>
              <a:rPr lang="en-US" altLang="en-US" sz="1800" dirty="0">
                <a:latin typeface="Comic Sans MS" panose="030F0702030302020204" pitchFamily="66" charset="0"/>
              </a:rPr>
              <a:t>- </a:t>
            </a:r>
            <a:r>
              <a:rPr lang="en-GB" sz="1800" dirty="0">
                <a:latin typeface="Comic Sans MS" panose="030F0702030302020204" pitchFamily="66" charset="0"/>
              </a:rPr>
              <a:t>dilated superior part of the nasolacrimal duct</a:t>
            </a:r>
            <a:r>
              <a:rPr lang="en-US" altLang="en-US" sz="1800" dirty="0">
                <a:latin typeface="Comic Sans MS" panose="030F0702030302020204" pitchFamily="66" charset="0"/>
              </a:rPr>
              <a:t>; </a:t>
            </a:r>
            <a:r>
              <a:rPr lang="en-GB" altLang="en-US" sz="1800" dirty="0">
                <a:latin typeface="Comic Sans MS" panose="030F0702030302020204" pitchFamily="66" charset="0"/>
              </a:rPr>
              <a:t>located in </a:t>
            </a:r>
            <a:r>
              <a:rPr lang="en-US" altLang="en-US" sz="1800" dirty="0">
                <a:latin typeface="Comic Sans MS" panose="030F0702030302020204" pitchFamily="66" charset="0"/>
              </a:rPr>
              <a:t>fossa </a:t>
            </a:r>
            <a:r>
              <a:rPr lang="en-US" altLang="en-US" sz="1800" dirty="0" err="1">
                <a:latin typeface="Comic Sans MS" panose="030F0702030302020204" pitchFamily="66" charset="0"/>
              </a:rPr>
              <a:t>sacci</a:t>
            </a:r>
            <a:br>
              <a:rPr lang="en-US" altLang="en-US" sz="1800" dirty="0">
                <a:latin typeface="Comic Sans MS" panose="030F0702030302020204" pitchFamily="66" charset="0"/>
              </a:rPr>
            </a:br>
            <a:r>
              <a:rPr lang="en-US" altLang="en-US" sz="1800" dirty="0">
                <a:latin typeface="Comic Sans MS" panose="030F0702030302020204" pitchFamily="66" charset="0"/>
              </a:rPr>
              <a:t>       </a:t>
            </a:r>
            <a:r>
              <a:rPr lang="en-US" altLang="en-US" sz="1800" dirty="0" err="1">
                <a:latin typeface="Comic Sans MS" panose="030F0702030302020204" pitchFamily="66" charset="0"/>
              </a:rPr>
              <a:t>lacrimalis</a:t>
            </a:r>
            <a:r>
              <a:rPr lang="en-US" altLang="en-US" sz="1800" dirty="0">
                <a:latin typeface="Comic Sans MS" panose="030F0702030302020204" pitchFamily="66" charset="0"/>
              </a:rPr>
              <a:t> </a:t>
            </a:r>
            <a:r>
              <a:rPr lang="en-GB" altLang="en-US" sz="1800" dirty="0">
                <a:latin typeface="Comic Sans MS" panose="030F0702030302020204" pitchFamily="66" charset="0"/>
              </a:rPr>
              <a:t>(anterior part of medial wall of orbit)</a:t>
            </a:r>
            <a:br>
              <a:rPr lang="en-US" altLang="en-US" sz="1800" dirty="0">
                <a:latin typeface="Comic Sans MS" panose="030F0702030302020204" pitchFamily="66" charset="0"/>
              </a:rPr>
            </a:br>
            <a:r>
              <a:rPr lang="en-US" altLang="en-US" sz="1800" dirty="0">
                <a:latin typeface="Comic Sans MS" panose="030F0702030302020204" pitchFamily="66" charset="0"/>
              </a:rPr>
              <a:t>     - </a:t>
            </a:r>
            <a:r>
              <a:rPr lang="en-GB" altLang="en-US" sz="1800" dirty="0">
                <a:latin typeface="Comic Sans MS" panose="030F0702030302020204" pitchFamily="66" charset="0"/>
              </a:rPr>
              <a:t>membranous and mucosal structure</a:t>
            </a: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 </a:t>
            </a:r>
            <a:r>
              <a:rPr lang="en-GB" altLang="en-US" sz="1800" dirty="0">
                <a:latin typeface="Comic Sans MS" panose="030F0702030302020204" pitchFamily="66" charset="0"/>
              </a:rPr>
              <a:t>upper end</a:t>
            </a:r>
            <a:r>
              <a:rPr lang="en-US" altLang="en-US" sz="1800" dirty="0">
                <a:latin typeface="Comic Sans MS" panose="030F0702030302020204" pitchFamily="66" charset="0"/>
              </a:rPr>
              <a:t>: fornix of lacrimal sac</a:t>
            </a:r>
            <a:br>
              <a:rPr lang="en-US" altLang="en-US" sz="1800" dirty="0">
                <a:latin typeface="Comic Sans MS" panose="030F0702030302020204" pitchFamily="66" charset="0"/>
              </a:rPr>
            </a:br>
            <a:r>
              <a:rPr lang="en-US" altLang="en-US" sz="1800" dirty="0">
                <a:latin typeface="Comic Sans MS" panose="030F0702030302020204" pitchFamily="66" charset="0"/>
              </a:rPr>
              <a:t>                         (fornix </a:t>
            </a:r>
            <a:r>
              <a:rPr lang="en-US" altLang="en-US" sz="1800" dirty="0" err="1">
                <a:latin typeface="Comic Sans MS" panose="030F0702030302020204" pitchFamily="66" charset="0"/>
              </a:rPr>
              <a:t>sacci</a:t>
            </a:r>
            <a:r>
              <a:rPr lang="en-US" altLang="en-US" sz="1800" dirty="0">
                <a:latin typeface="Comic Sans MS" panose="030F0702030302020204" pitchFamily="66" charset="0"/>
              </a:rPr>
              <a:t> </a:t>
            </a:r>
            <a:r>
              <a:rPr lang="en-US" altLang="en-US" sz="1800" dirty="0" err="1">
                <a:latin typeface="Comic Sans MS" panose="030F0702030302020204" pitchFamily="66" charset="0"/>
              </a:rPr>
              <a:t>lacrimalis</a:t>
            </a:r>
            <a:r>
              <a:rPr lang="en-US" altLang="en-US" sz="1800" dirty="0">
                <a:latin typeface="Comic Sans MS" panose="030F0702030302020204" pitchFamily="66" charset="0"/>
              </a:rPr>
              <a:t>)</a:t>
            </a:r>
            <a:br>
              <a:rPr lang="en-US" altLang="en-US" sz="1800" dirty="0">
                <a:latin typeface="Comic Sans MS" panose="030F0702030302020204" pitchFamily="66" charset="0"/>
              </a:rPr>
            </a:br>
            <a:r>
              <a:rPr lang="en-US" altLang="en-US" sz="1800" dirty="0">
                <a:latin typeface="Comic Sans MS" panose="030F0702030302020204" pitchFamily="66" charset="0"/>
              </a:rPr>
              <a:t>     - </a:t>
            </a:r>
            <a:r>
              <a:rPr lang="en-GB" altLang="en-US" sz="1800" dirty="0">
                <a:latin typeface="Comic Sans MS" panose="030F0702030302020204" pitchFamily="66" charset="0"/>
              </a:rPr>
              <a:t>lower end</a:t>
            </a:r>
            <a:r>
              <a:rPr lang="en-US" altLang="en-US" sz="1800" dirty="0">
                <a:latin typeface="Comic Sans MS" panose="030F0702030302020204" pitchFamily="66" charset="0"/>
              </a:rPr>
              <a:t>: </a:t>
            </a:r>
            <a:r>
              <a:rPr lang="en-GB" altLang="en-US" sz="1800" dirty="0">
                <a:latin typeface="Comic Sans MS" panose="030F0702030302020204" pitchFamily="66" charset="0"/>
              </a:rPr>
              <a:t>continued by nasolacrimal </a:t>
            </a:r>
            <a:br>
              <a:rPr lang="en-GB" altLang="en-US" sz="1800" dirty="0">
                <a:latin typeface="Comic Sans MS" panose="030F0702030302020204" pitchFamily="66" charset="0"/>
              </a:rPr>
            </a:br>
            <a:r>
              <a:rPr lang="en-GB" altLang="en-US" sz="1800" dirty="0">
                <a:latin typeface="Comic Sans MS" panose="030F0702030302020204" pitchFamily="66" charset="0"/>
              </a:rPr>
              <a:t>       duct (ductus </a:t>
            </a:r>
            <a:r>
              <a:rPr lang="en-GB" altLang="en-US" sz="1800" dirty="0" err="1">
                <a:latin typeface="Comic Sans MS" panose="030F0702030302020204" pitchFamily="66" charset="0"/>
              </a:rPr>
              <a:t>nasolacrimalis</a:t>
            </a:r>
            <a:r>
              <a:rPr lang="en-GB" altLang="en-US" sz="1800" dirty="0">
                <a:latin typeface="Comic Sans MS" panose="030F0702030302020204" pitchFamily="66" charset="0"/>
              </a:rPr>
              <a:t>)</a:t>
            </a: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br>
              <a:rPr lang="en-US" altLang="en-US" sz="1800" dirty="0">
                <a:latin typeface="Comic Sans MS" panose="030F0702030302020204" pitchFamily="66" charset="0"/>
              </a:rPr>
            </a:br>
            <a:r>
              <a:rPr lang="en-US" altLang="en-US" sz="2000" b="1" dirty="0">
                <a:latin typeface="Comic Sans MS" panose="030F0702030302020204" pitchFamily="66" charset="0"/>
              </a:rPr>
              <a:t>5) </a:t>
            </a:r>
            <a:r>
              <a:rPr lang="en-GB" altLang="en-US" sz="2000" b="1" dirty="0">
                <a:latin typeface="Comic Sans MS" panose="030F0702030302020204" pitchFamily="66" charset="0"/>
              </a:rPr>
              <a:t>nasolacrimal duct</a:t>
            </a:r>
            <a:br>
              <a:rPr lang="en-US" altLang="en-US" sz="2000" b="1" dirty="0">
                <a:latin typeface="Comic Sans MS" panose="030F0702030302020204" pitchFamily="66" charset="0"/>
              </a:rPr>
            </a:br>
            <a:r>
              <a:rPr lang="en-US" altLang="en-US" sz="2000" b="1" dirty="0">
                <a:latin typeface="Comic Sans MS" panose="030F0702030302020204" pitchFamily="66" charset="0"/>
              </a:rPr>
              <a:t>   (ductus </a:t>
            </a:r>
            <a:r>
              <a:rPr lang="en-US" altLang="en-US" sz="2000" b="1" dirty="0" err="1">
                <a:latin typeface="Comic Sans MS" panose="030F0702030302020204" pitchFamily="66" charset="0"/>
              </a:rPr>
              <a:t>nasolacrimalis</a:t>
            </a:r>
            <a:r>
              <a:rPr lang="en-US" altLang="en-US" sz="2000" b="1" dirty="0">
                <a:latin typeface="Comic Sans MS" panose="030F0702030302020204" pitchFamily="66" charset="0"/>
              </a:rPr>
              <a:t>)</a:t>
            </a:r>
            <a:r>
              <a:rPr lang="en-US" altLang="en-US" sz="1800" dirty="0">
                <a:latin typeface="Comic Sans MS" panose="030F0702030302020204" pitchFamily="66" charset="0"/>
              </a:rPr>
              <a:t>   </a:t>
            </a: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 </a:t>
            </a:r>
            <a:r>
              <a:rPr lang="en-GB" altLang="en-US" sz="1800" dirty="0">
                <a:latin typeface="Comic Sans MS" panose="030F0702030302020204" pitchFamily="66" charset="0"/>
              </a:rPr>
              <a:t>membranous canal</a:t>
            </a:r>
            <a:br>
              <a:rPr lang="en-US" altLang="en-US" sz="1800" dirty="0">
                <a:latin typeface="Comic Sans MS" panose="030F0702030302020204" pitchFamily="66" charset="0"/>
              </a:rPr>
            </a:br>
            <a:r>
              <a:rPr lang="en-US" altLang="en-US" sz="1800" dirty="0">
                <a:latin typeface="Comic Sans MS" panose="030F0702030302020204" pitchFamily="66" charset="0"/>
              </a:rPr>
              <a:t>    - </a:t>
            </a:r>
            <a:r>
              <a:rPr lang="en-GB" altLang="en-US" sz="1800" dirty="0">
                <a:latin typeface="Comic Sans MS" panose="030F0702030302020204" pitchFamily="66" charset="0"/>
              </a:rPr>
              <a:t>passes </a:t>
            </a:r>
            <a:r>
              <a:rPr lang="en-GB" altLang="en-US" sz="1800" dirty="0" err="1">
                <a:latin typeface="Comic Sans MS" panose="030F0702030302020204" pitchFamily="66" charset="0"/>
              </a:rPr>
              <a:t>throug</a:t>
            </a:r>
            <a:r>
              <a:rPr lang="en-GB" altLang="en-US" sz="1800" dirty="0">
                <a:latin typeface="Comic Sans MS" panose="030F0702030302020204" pitchFamily="66" charset="0"/>
              </a:rPr>
              <a:t> the bony nasolacrimal </a:t>
            </a:r>
            <a:br>
              <a:rPr lang="en-GB" altLang="en-US" sz="1800" dirty="0">
                <a:latin typeface="Comic Sans MS" panose="030F0702030302020204" pitchFamily="66" charset="0"/>
              </a:rPr>
            </a:br>
            <a:r>
              <a:rPr lang="en-GB" altLang="en-US" sz="1800" dirty="0">
                <a:latin typeface="Comic Sans MS" panose="030F0702030302020204" pitchFamily="66" charset="0"/>
              </a:rPr>
              <a:t>     canal (</a:t>
            </a:r>
            <a:r>
              <a:rPr lang="en-US" altLang="en-US" sz="1800" dirty="0">
                <a:latin typeface="Comic Sans MS" panose="030F0702030302020204" pitchFamily="66" charset="0"/>
              </a:rPr>
              <a:t>canalis </a:t>
            </a:r>
            <a:r>
              <a:rPr lang="en-US" altLang="en-US" sz="1800" dirty="0" err="1">
                <a:latin typeface="Comic Sans MS" panose="030F0702030302020204" pitchFamily="66" charset="0"/>
              </a:rPr>
              <a:t>nasolacrimalis</a:t>
            </a:r>
            <a:r>
              <a:rPr lang="en-US" altLang="en-US" sz="1800" dirty="0">
                <a:latin typeface="Comic Sans MS" panose="030F0702030302020204" pitchFamily="66" charset="0"/>
              </a:rPr>
              <a:t>)</a:t>
            </a: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formed by lacrimal groove of maxilla</a:t>
            </a:r>
            <a:br>
              <a:rPr lang="en-US" altLang="en-US" sz="1800" dirty="0">
                <a:latin typeface="Comic Sans MS" panose="030F0702030302020204" pitchFamily="66" charset="0"/>
              </a:rPr>
            </a:br>
            <a:r>
              <a:rPr lang="en-US" altLang="en-US" sz="1800" dirty="0">
                <a:latin typeface="Comic Sans MS" panose="030F0702030302020204" pitchFamily="66" charset="0"/>
              </a:rPr>
              <a:t>     and lacrimal groove of lacrimal bone and lacrimal process of inferior nasal</a:t>
            </a:r>
            <a:br>
              <a:rPr lang="en-US" altLang="en-US" sz="1800" dirty="0">
                <a:latin typeface="Comic Sans MS" panose="030F0702030302020204" pitchFamily="66" charset="0"/>
              </a:rPr>
            </a:br>
            <a:r>
              <a:rPr lang="en-US" altLang="en-US" sz="1800" dirty="0">
                <a:latin typeface="Comic Sans MS" panose="030F0702030302020204" pitchFamily="66" charset="0"/>
              </a:rPr>
              <a:t>     concha</a:t>
            </a:r>
            <a:br>
              <a:rPr lang="en-US" altLang="en-US" sz="1800" dirty="0">
                <a:latin typeface="Comic Sans MS" panose="030F0702030302020204" pitchFamily="66" charset="0"/>
              </a:rPr>
            </a:br>
            <a:r>
              <a:rPr lang="en-US" altLang="en-US" sz="1800" dirty="0">
                <a:latin typeface="Comic Sans MS" panose="030F0702030302020204" pitchFamily="66" charset="0"/>
              </a:rPr>
              <a:t>    - </a:t>
            </a:r>
            <a:r>
              <a:rPr lang="en-GB" altLang="en-US" sz="1800" dirty="0">
                <a:latin typeface="Comic Sans MS" panose="030F0702030302020204" pitchFamily="66" charset="0"/>
              </a:rPr>
              <a:t>opens into inferior nasal meatus (</a:t>
            </a:r>
            <a:r>
              <a:rPr lang="en-US" altLang="en-US" sz="1800" dirty="0">
                <a:latin typeface="Comic Sans MS" panose="030F0702030302020204" pitchFamily="66" charset="0"/>
              </a:rPr>
              <a:t>meatus nasi inferior), </a:t>
            </a:r>
            <a:r>
              <a:rPr lang="en-GB" altLang="en-US" sz="1800" dirty="0">
                <a:latin typeface="Comic Sans MS" panose="030F0702030302020204" pitchFamily="66" charset="0"/>
              </a:rPr>
              <a:t>with lacrimal fold</a:t>
            </a:r>
            <a:br>
              <a:rPr lang="en-US" altLang="en-US" sz="1800" dirty="0">
                <a:latin typeface="Comic Sans MS" panose="030F0702030302020204" pitchFamily="66" charset="0"/>
              </a:rPr>
            </a:br>
            <a:r>
              <a:rPr lang="en-US" altLang="en-US" sz="1800" dirty="0">
                <a:latin typeface="Comic Sans MS" panose="030F0702030302020204" pitchFamily="66" charset="0"/>
              </a:rPr>
              <a:t>      (plica </a:t>
            </a:r>
            <a:r>
              <a:rPr lang="en-US" altLang="en-US" sz="1800" dirty="0" err="1">
                <a:latin typeface="Comic Sans MS" panose="030F0702030302020204" pitchFamily="66" charset="0"/>
              </a:rPr>
              <a:t>lacrimalis</a:t>
            </a:r>
            <a:r>
              <a:rPr lang="en-US" altLang="en-US" sz="1800" dirty="0">
                <a:latin typeface="Comic Sans MS" panose="030F0702030302020204" pitchFamily="66" charset="0"/>
              </a:rPr>
              <a:t>) at exit orifice of this duct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a:extLst>
              <a:ext uri="{FF2B5EF4-FFF2-40B4-BE49-F238E27FC236}">
                <a16:creationId xmlns:a16="http://schemas.microsoft.com/office/drawing/2014/main" id="{D3DF9F83-A262-1B89-3533-10E0E73D5D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392" t="3906" r="38873" b="39931"/>
          <a:stretch>
            <a:fillRect/>
          </a:stretch>
        </p:blipFill>
        <p:spPr bwMode="auto">
          <a:xfrm>
            <a:off x="4678363" y="3068638"/>
            <a:ext cx="4124325" cy="329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Box 2">
            <a:extLst>
              <a:ext uri="{FF2B5EF4-FFF2-40B4-BE49-F238E27FC236}">
                <a16:creationId xmlns:a16="http://schemas.microsoft.com/office/drawing/2014/main" id="{AC2DEE4B-A7B5-097D-EC2E-535228F9A339}"/>
              </a:ext>
            </a:extLst>
          </p:cNvPr>
          <p:cNvSpPr txBox="1">
            <a:spLocks noChangeArrowheads="1"/>
          </p:cNvSpPr>
          <p:nvPr/>
        </p:nvSpPr>
        <p:spPr bwMode="auto">
          <a:xfrm>
            <a:off x="303213" y="549275"/>
            <a:ext cx="8691562"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2000" i="1">
                <a:latin typeface="Comic Sans MS" panose="030F0702030302020204" pitchFamily="66" charset="0"/>
              </a:rPr>
            </a:br>
            <a:r>
              <a:rPr lang="en-GB" altLang="en-US" sz="2000" b="1" i="1">
                <a:latin typeface="Comic Sans MS" panose="030F0702030302020204" pitchFamily="66" charset="0"/>
              </a:rPr>
              <a:t>Innervation</a:t>
            </a:r>
            <a:r>
              <a:rPr lang="en-US" altLang="en-US" sz="2000" b="1" i="1">
                <a:latin typeface="Comic Sans MS" panose="030F0702030302020204" pitchFamily="66" charset="0"/>
              </a:rPr>
              <a:t>:</a:t>
            </a:r>
            <a:br>
              <a:rPr lang="en-US" altLang="en-US" sz="2000" i="1">
                <a:latin typeface="Comic Sans MS" panose="030F0702030302020204" pitchFamily="66" charset="0"/>
              </a:rPr>
            </a:br>
            <a:r>
              <a:rPr lang="en-US" altLang="en-US" sz="2000" i="1">
                <a:latin typeface="Comic Sans MS" panose="030F0702030302020204" pitchFamily="66" charset="0"/>
              </a:rPr>
              <a:t>- plexus pericornealis – nn. ciliares longi (n. nasocoliaris (n. ophtalmicus)</a:t>
            </a:r>
            <a:br>
              <a:rPr lang="en-US" altLang="en-US" sz="2000" i="1">
                <a:latin typeface="Comic Sans MS" panose="030F0702030302020204" pitchFamily="66" charset="0"/>
              </a:rPr>
            </a:br>
            <a:r>
              <a:rPr lang="en-US" altLang="en-US" sz="2000" i="1">
                <a:latin typeface="Comic Sans MS" panose="030F0702030302020204" pitchFamily="66" charset="0"/>
              </a:rPr>
              <a:t>   (annular plexus in region of corneaoscleral junction)</a:t>
            </a:r>
            <a:br>
              <a:rPr lang="en-US" altLang="en-US" sz="2000" i="1">
                <a:latin typeface="Comic Sans MS" panose="030F0702030302020204" pitchFamily="66" charset="0"/>
              </a:rPr>
            </a:br>
            <a:r>
              <a:rPr lang="en-US" altLang="en-US" sz="2000" i="1">
                <a:latin typeface="Comic Sans MS" panose="030F0702030302020204" pitchFamily="66" charset="0"/>
              </a:rPr>
              <a:t>   branches of this pericorneal plexus enter the cornea and form</a:t>
            </a:r>
            <a:br>
              <a:rPr lang="en-US" altLang="en-US" sz="2000" i="1">
                <a:latin typeface="Comic Sans MS" panose="030F0702030302020204" pitchFamily="66" charset="0"/>
              </a:rPr>
            </a:br>
            <a:r>
              <a:rPr lang="en-US" altLang="en-US" sz="2000" i="1">
                <a:latin typeface="Comic Sans MS" panose="030F0702030302020204" pitchFamily="66" charset="0"/>
              </a:rPr>
              <a:t>   -</a:t>
            </a:r>
            <a:r>
              <a:rPr lang="en-GB" altLang="en-US" sz="2000" i="1">
                <a:latin typeface="Comic Sans MS" panose="030F0702030302020204" pitchFamily="66" charset="0"/>
              </a:rPr>
              <a:t>main nervous plexus in stroma </a:t>
            </a:r>
            <a:r>
              <a:rPr lang="en-US" altLang="en-US" sz="2000" i="1">
                <a:latin typeface="Comic Sans MS" panose="030F0702030302020204" pitchFamily="66" charset="0"/>
              </a:rPr>
              <a:t>(substantia propria); gives rise to</a:t>
            </a:r>
            <a:br>
              <a:rPr lang="en-US" altLang="en-US" sz="2000" i="1">
                <a:latin typeface="Comic Sans MS" panose="030F0702030302020204" pitchFamily="66" charset="0"/>
              </a:rPr>
            </a:br>
            <a:r>
              <a:rPr lang="en-US" altLang="en-US" sz="2000" i="1">
                <a:latin typeface="Comic Sans MS" panose="030F0702030302020204" pitchFamily="66" charset="0"/>
              </a:rPr>
              <a:t>   -</a:t>
            </a:r>
            <a:r>
              <a:rPr lang="en-GB" altLang="en-US" sz="2000" i="1">
                <a:latin typeface="Comic Sans MS" panose="030F0702030302020204" pitchFamily="66" charset="0"/>
              </a:rPr>
              <a:t>secondary nervous plexus that enters </a:t>
            </a:r>
            <a:r>
              <a:rPr lang="en-US" altLang="en-US" sz="2000" i="1">
                <a:latin typeface="Comic Sans MS" panose="030F0702030302020204" pitchFamily="66" charset="0"/>
              </a:rPr>
              <a:t>epithelium anterius corneae</a:t>
            </a:r>
            <a:endParaRPr lang="en-US" altLang="en-US" sz="2000">
              <a:latin typeface="Comic Sans MS" panose="030F0702030302020204" pitchFamily="66" charset="0"/>
            </a:endParaRPr>
          </a:p>
        </p:txBody>
      </p:sp>
      <p:sp>
        <p:nvSpPr>
          <p:cNvPr id="17412" name="TextBox 3">
            <a:extLst>
              <a:ext uri="{FF2B5EF4-FFF2-40B4-BE49-F238E27FC236}">
                <a16:creationId xmlns:a16="http://schemas.microsoft.com/office/drawing/2014/main" id="{F4BB2686-E390-6AA3-D007-13248542C62B}"/>
              </a:ext>
            </a:extLst>
          </p:cNvPr>
          <p:cNvSpPr txBox="1">
            <a:spLocks noChangeArrowheads="1"/>
          </p:cNvSpPr>
          <p:nvPr/>
        </p:nvSpPr>
        <p:spPr bwMode="auto">
          <a:xfrm>
            <a:off x="2500313" y="357188"/>
            <a:ext cx="1689100"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C</a:t>
            </a:r>
            <a:r>
              <a:rPr lang="en-US" altLang="en-US" sz="3600" b="1" dirty="0" err="1">
                <a:solidFill>
                  <a:srgbClr val="9D3232"/>
                </a:solidFill>
                <a:effectLst>
                  <a:outerShdw blurRad="38100" dist="38100" dir="2700000" algn="tl">
                    <a:srgbClr val="000000"/>
                  </a:outerShdw>
                </a:effectLst>
                <a:latin typeface="Comic Sans MS" panose="030F0702030302020204" pitchFamily="66" charset="0"/>
              </a:rPr>
              <a:t>ornea</a:t>
            </a:r>
            <a:endParaRPr lang="en-US" altLang="en-US" sz="3600" b="1" dirty="0">
              <a:solidFill>
                <a:srgbClr val="9D3232"/>
              </a:solidFill>
              <a:effectLst>
                <a:outerShdw blurRad="38100" dist="38100" dir="2700000" algn="tl">
                  <a:srgbClr val="000000"/>
                </a:outerShdw>
              </a:effectLst>
              <a:latin typeface="Comic Sans MS" panose="030F0702030302020204" pitchFamily="66" charset="0"/>
            </a:endParaRPr>
          </a:p>
        </p:txBody>
      </p:sp>
      <p:sp>
        <p:nvSpPr>
          <p:cNvPr id="18437" name="TextBox 2">
            <a:extLst>
              <a:ext uri="{FF2B5EF4-FFF2-40B4-BE49-F238E27FC236}">
                <a16:creationId xmlns:a16="http://schemas.microsoft.com/office/drawing/2014/main" id="{C32AA37B-4ACA-B9B4-9587-0C12F984272D}"/>
              </a:ext>
            </a:extLst>
          </p:cNvPr>
          <p:cNvSpPr txBox="1">
            <a:spLocks noChangeArrowheads="1"/>
          </p:cNvSpPr>
          <p:nvPr/>
        </p:nvSpPr>
        <p:spPr bwMode="auto">
          <a:xfrm>
            <a:off x="368300" y="3565525"/>
            <a:ext cx="4687888"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latin typeface="Comic Sans MS" panose="030F0702030302020204" pitchFamily="66" charset="0"/>
              </a:rPr>
              <a:t>The cornea is highly sensitive to touch; its innervation is provided by the ophthalmic nerve (CN V1). </a:t>
            </a:r>
            <a:br>
              <a:rPr lang="en-GB" altLang="en-US">
                <a:latin typeface="Comic Sans MS" panose="030F0702030302020204" pitchFamily="66" charset="0"/>
              </a:rPr>
            </a:br>
            <a:r>
              <a:rPr lang="en-GB" altLang="en-US">
                <a:latin typeface="Comic Sans MS" panose="030F0702030302020204" pitchFamily="66" charset="0"/>
              </a:rPr>
              <a:t>Even very small foreign bodies (e.g., dust particles) elicit blinking, flow of tears, and sometimes severe pain.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a:extLst>
              <a:ext uri="{FF2B5EF4-FFF2-40B4-BE49-F238E27FC236}">
                <a16:creationId xmlns:a16="http://schemas.microsoft.com/office/drawing/2014/main" id="{BBC29273-F3ED-D0F9-78C1-64AE7BBE44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392" t="3906" r="38873" b="39931"/>
          <a:stretch>
            <a:fillRect/>
          </a:stretch>
        </p:blipFill>
        <p:spPr bwMode="auto">
          <a:xfrm>
            <a:off x="4716463" y="2795588"/>
            <a:ext cx="4124325" cy="329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extBox 2">
            <a:extLst>
              <a:ext uri="{FF2B5EF4-FFF2-40B4-BE49-F238E27FC236}">
                <a16:creationId xmlns:a16="http://schemas.microsoft.com/office/drawing/2014/main" id="{6BA5B385-7907-6C00-8CB0-71655C4A4AB9}"/>
              </a:ext>
            </a:extLst>
          </p:cNvPr>
          <p:cNvSpPr txBox="1">
            <a:spLocks noChangeArrowheads="1"/>
          </p:cNvSpPr>
          <p:nvPr/>
        </p:nvSpPr>
        <p:spPr bwMode="auto">
          <a:xfrm>
            <a:off x="357188" y="904875"/>
            <a:ext cx="1841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2000" i="1">
                <a:latin typeface="Comic Sans MS" panose="030F0702030302020204" pitchFamily="66" charset="0"/>
              </a:rPr>
            </a:br>
            <a:endParaRPr lang="en-US" altLang="en-US" sz="2000">
              <a:latin typeface="Comic Sans MS" panose="030F0702030302020204" pitchFamily="66" charset="0"/>
            </a:endParaRPr>
          </a:p>
        </p:txBody>
      </p:sp>
      <p:sp>
        <p:nvSpPr>
          <p:cNvPr id="17412" name="TextBox 3">
            <a:extLst>
              <a:ext uri="{FF2B5EF4-FFF2-40B4-BE49-F238E27FC236}">
                <a16:creationId xmlns:a16="http://schemas.microsoft.com/office/drawing/2014/main" id="{9368C99A-062A-145B-EE31-FDD59115D5E3}"/>
              </a:ext>
            </a:extLst>
          </p:cNvPr>
          <p:cNvSpPr txBox="1">
            <a:spLocks noChangeArrowheads="1"/>
          </p:cNvSpPr>
          <p:nvPr/>
        </p:nvSpPr>
        <p:spPr bwMode="auto">
          <a:xfrm>
            <a:off x="2500313" y="357188"/>
            <a:ext cx="1689100"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C</a:t>
            </a:r>
            <a:r>
              <a:rPr lang="en-US" altLang="en-US" sz="3600" b="1" dirty="0" err="1">
                <a:solidFill>
                  <a:srgbClr val="9D3232"/>
                </a:solidFill>
                <a:effectLst>
                  <a:outerShdw blurRad="38100" dist="38100" dir="2700000" algn="tl">
                    <a:srgbClr val="000000"/>
                  </a:outerShdw>
                </a:effectLst>
                <a:latin typeface="Comic Sans MS" panose="030F0702030302020204" pitchFamily="66" charset="0"/>
              </a:rPr>
              <a:t>ornea</a:t>
            </a:r>
            <a:endParaRPr lang="en-US" altLang="en-US" sz="3600" b="1" dirty="0">
              <a:solidFill>
                <a:srgbClr val="9D3232"/>
              </a:solidFill>
              <a:effectLst>
                <a:outerShdw blurRad="38100" dist="38100" dir="2700000" algn="tl">
                  <a:srgbClr val="000000"/>
                </a:outerShdw>
              </a:effectLst>
              <a:latin typeface="Comic Sans MS" panose="030F0702030302020204" pitchFamily="66" charset="0"/>
            </a:endParaRPr>
          </a:p>
        </p:txBody>
      </p:sp>
      <p:sp>
        <p:nvSpPr>
          <p:cNvPr id="19461" name="TextBox 2">
            <a:extLst>
              <a:ext uri="{FF2B5EF4-FFF2-40B4-BE49-F238E27FC236}">
                <a16:creationId xmlns:a16="http://schemas.microsoft.com/office/drawing/2014/main" id="{E3373EFC-C00A-662D-3946-AD351A2BDD57}"/>
              </a:ext>
            </a:extLst>
          </p:cNvPr>
          <p:cNvSpPr txBox="1">
            <a:spLocks noChangeArrowheads="1"/>
          </p:cNvSpPr>
          <p:nvPr/>
        </p:nvSpPr>
        <p:spPr bwMode="auto">
          <a:xfrm>
            <a:off x="250825" y="2697163"/>
            <a:ext cx="4689475"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GB" altLang="en-US">
              <a:latin typeface="Comic Sans MS" panose="030F0702030302020204" pitchFamily="66" charset="0"/>
            </a:endParaRPr>
          </a:p>
          <a:p>
            <a:r>
              <a:rPr lang="en-GB" altLang="en-US">
                <a:latin typeface="Comic Sans MS" panose="030F0702030302020204" pitchFamily="66" charset="0"/>
              </a:rPr>
              <a:t>The cornea is richly supplied with nerve endings, most of which are pain receptors. (This is why some people can never adjust to wearing contact lenses.) Touching the cornea causes reflexive blinking and an increased secretion of tears. Even with these protective responses, the cornea is vulnerable to damage by dust, slivers, and other objects. Fortunately, its capacity for regeneration and healing is extraordinary.</a:t>
            </a:r>
          </a:p>
        </p:txBody>
      </p:sp>
      <p:sp>
        <p:nvSpPr>
          <p:cNvPr id="19462" name="TextBox 2">
            <a:extLst>
              <a:ext uri="{FF2B5EF4-FFF2-40B4-BE49-F238E27FC236}">
                <a16:creationId xmlns:a16="http://schemas.microsoft.com/office/drawing/2014/main" id="{B2617791-4406-F2BD-2C54-922F986D8439}"/>
              </a:ext>
            </a:extLst>
          </p:cNvPr>
          <p:cNvSpPr txBox="1">
            <a:spLocks noChangeArrowheads="1"/>
          </p:cNvSpPr>
          <p:nvPr/>
        </p:nvSpPr>
        <p:spPr bwMode="auto">
          <a:xfrm>
            <a:off x="303213" y="549275"/>
            <a:ext cx="8691562"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2000" i="1">
                <a:latin typeface="Comic Sans MS" panose="030F0702030302020204" pitchFamily="66" charset="0"/>
              </a:rPr>
            </a:br>
            <a:r>
              <a:rPr lang="en-GB" altLang="en-US" sz="2000" b="1" i="1">
                <a:latin typeface="Comic Sans MS" panose="030F0702030302020204" pitchFamily="66" charset="0"/>
              </a:rPr>
              <a:t>Innervation</a:t>
            </a:r>
            <a:r>
              <a:rPr lang="en-US" altLang="en-US" sz="2000" b="1" i="1">
                <a:latin typeface="Comic Sans MS" panose="030F0702030302020204" pitchFamily="66" charset="0"/>
              </a:rPr>
              <a:t>:</a:t>
            </a:r>
            <a:br>
              <a:rPr lang="en-US" altLang="en-US" sz="2000" i="1">
                <a:latin typeface="Comic Sans MS" panose="030F0702030302020204" pitchFamily="66" charset="0"/>
              </a:rPr>
            </a:br>
            <a:r>
              <a:rPr lang="en-US" altLang="en-US" sz="2000" i="1">
                <a:latin typeface="Comic Sans MS" panose="030F0702030302020204" pitchFamily="66" charset="0"/>
              </a:rPr>
              <a:t>- plexus pericornealis – nn. ciliares longi (n. nasocoliaris (n. ophtalmicus)</a:t>
            </a:r>
            <a:br>
              <a:rPr lang="en-US" altLang="en-US" sz="2000" i="1">
                <a:latin typeface="Comic Sans MS" panose="030F0702030302020204" pitchFamily="66" charset="0"/>
              </a:rPr>
            </a:br>
            <a:r>
              <a:rPr lang="en-US" altLang="en-US" sz="2000" i="1">
                <a:latin typeface="Comic Sans MS" panose="030F0702030302020204" pitchFamily="66" charset="0"/>
              </a:rPr>
              <a:t>   (annular plexus in region of corneaoscleral junction)</a:t>
            </a:r>
            <a:br>
              <a:rPr lang="en-US" altLang="en-US" sz="2000" i="1">
                <a:latin typeface="Comic Sans MS" panose="030F0702030302020204" pitchFamily="66" charset="0"/>
              </a:rPr>
            </a:br>
            <a:r>
              <a:rPr lang="en-US" altLang="en-US" sz="2000" i="1">
                <a:latin typeface="Comic Sans MS" panose="030F0702030302020204" pitchFamily="66" charset="0"/>
              </a:rPr>
              <a:t>   branches of this pericorneal plexus enter the cornea and form</a:t>
            </a:r>
            <a:br>
              <a:rPr lang="en-US" altLang="en-US" sz="2000" i="1">
                <a:latin typeface="Comic Sans MS" panose="030F0702030302020204" pitchFamily="66" charset="0"/>
              </a:rPr>
            </a:br>
            <a:r>
              <a:rPr lang="en-US" altLang="en-US" sz="2000" i="1">
                <a:latin typeface="Comic Sans MS" panose="030F0702030302020204" pitchFamily="66" charset="0"/>
              </a:rPr>
              <a:t>   -</a:t>
            </a:r>
            <a:r>
              <a:rPr lang="en-GB" altLang="en-US" sz="2000" i="1">
                <a:latin typeface="Comic Sans MS" panose="030F0702030302020204" pitchFamily="66" charset="0"/>
              </a:rPr>
              <a:t>main nervous plexus in stroma </a:t>
            </a:r>
            <a:r>
              <a:rPr lang="en-US" altLang="en-US" sz="2000" i="1">
                <a:latin typeface="Comic Sans MS" panose="030F0702030302020204" pitchFamily="66" charset="0"/>
              </a:rPr>
              <a:t>(substantia propria); gives rise to</a:t>
            </a:r>
            <a:br>
              <a:rPr lang="en-US" altLang="en-US" sz="2000" i="1">
                <a:latin typeface="Comic Sans MS" panose="030F0702030302020204" pitchFamily="66" charset="0"/>
              </a:rPr>
            </a:br>
            <a:r>
              <a:rPr lang="en-US" altLang="en-US" sz="2000" i="1">
                <a:latin typeface="Comic Sans MS" panose="030F0702030302020204" pitchFamily="66" charset="0"/>
              </a:rPr>
              <a:t>   -</a:t>
            </a:r>
            <a:r>
              <a:rPr lang="en-GB" altLang="en-US" sz="2000" i="1">
                <a:latin typeface="Comic Sans MS" panose="030F0702030302020204" pitchFamily="66" charset="0"/>
              </a:rPr>
              <a:t>secondary nervous plexus that enters </a:t>
            </a:r>
            <a:r>
              <a:rPr lang="en-US" altLang="en-US" sz="2000" i="1">
                <a:latin typeface="Comic Sans MS" panose="030F0702030302020204" pitchFamily="66" charset="0"/>
              </a:rPr>
              <a:t>epithelium anterius corneae</a:t>
            </a:r>
            <a:endParaRPr lang="en-US" altLang="en-US" sz="2000">
              <a:latin typeface="Comic Sans MS" panose="030F0702030302020204" pitchFamily="66"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stigmatism">
            <a:extLst>
              <a:ext uri="{FF2B5EF4-FFF2-40B4-BE49-F238E27FC236}">
                <a16:creationId xmlns:a16="http://schemas.microsoft.com/office/drawing/2014/main" id="{D9F5B8D3-8D39-FD99-C1E7-B405EBCCB8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882382"/>
            <a:ext cx="4104456" cy="3515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E47D6A0-F185-1D16-4C4F-E508D304BF06}"/>
              </a:ext>
            </a:extLst>
          </p:cNvPr>
          <p:cNvSpPr txBox="1"/>
          <p:nvPr/>
        </p:nvSpPr>
        <p:spPr>
          <a:xfrm>
            <a:off x="0" y="476672"/>
            <a:ext cx="8928992" cy="2308324"/>
          </a:xfrm>
          <a:prstGeom prst="rect">
            <a:avLst/>
          </a:prstGeom>
          <a:noFill/>
        </p:spPr>
        <p:txBody>
          <a:bodyPr wrap="square">
            <a:spAutoFit/>
          </a:bodyPr>
          <a:lstStyle/>
          <a:p>
            <a:pPr eaLnBrk="1" hangingPunct="1">
              <a:spcBef>
                <a:spcPct val="0"/>
              </a:spcBef>
              <a:buClrTx/>
              <a:buSzTx/>
              <a:buFont typeface="Arial" panose="020B0604020202020204" pitchFamily="34" charset="0"/>
              <a:buNone/>
            </a:pPr>
            <a:r>
              <a:rPr lang="en-GB" sz="1800" i="0" dirty="0">
                <a:solidFill>
                  <a:srgbClr val="555555"/>
                </a:solidFill>
                <a:effectLst/>
                <a:latin typeface="Comic Sans MS" panose="030F0702030302020204" pitchFamily="66" charset="0"/>
              </a:rPr>
              <a:t>     - </a:t>
            </a:r>
            <a:r>
              <a:rPr lang="en-GB" altLang="en-US" sz="1800" b="1" dirty="0">
                <a:latin typeface="Comic Sans MS" panose="030F0702030302020204" pitchFamily="66" charset="0"/>
              </a:rPr>
              <a:t>Astigmatism</a:t>
            </a:r>
            <a:br>
              <a:rPr lang="en-GB" altLang="en-US" sz="1800" b="1" dirty="0">
                <a:latin typeface="Comic Sans MS" panose="030F0702030302020204" pitchFamily="66" charset="0"/>
              </a:rPr>
            </a:br>
            <a:endParaRPr lang="en-GB" altLang="en-US" sz="1800" b="1" dirty="0">
              <a:latin typeface="Comic Sans MS" panose="030F0702030302020204" pitchFamily="66" charset="0"/>
            </a:endParaRPr>
          </a:p>
          <a:p>
            <a:pPr eaLnBrk="1" hangingPunct="1">
              <a:spcBef>
                <a:spcPct val="0"/>
              </a:spcBef>
              <a:buClrTx/>
              <a:buSzTx/>
              <a:buNone/>
            </a:pPr>
            <a:r>
              <a:rPr lang="en-GB" sz="1800" b="0" i="0" dirty="0">
                <a:solidFill>
                  <a:srgbClr val="1F1F1F"/>
                </a:solidFill>
                <a:effectLst/>
                <a:latin typeface="Comic Sans MS" panose="030F0702030302020204" pitchFamily="66" charset="0"/>
              </a:rPr>
              <a:t>      Astigmatism is </a:t>
            </a:r>
            <a:r>
              <a:rPr lang="en-GB" sz="1800" b="0" i="0" dirty="0">
                <a:solidFill>
                  <a:srgbClr val="040C28"/>
                </a:solidFill>
                <a:effectLst/>
                <a:latin typeface="Comic Sans MS" panose="030F0702030302020204" pitchFamily="66" charset="0"/>
              </a:rPr>
              <a:t>a common and generally treatable imperfection in the</a:t>
            </a:r>
            <a:br>
              <a:rPr lang="en-GB" sz="1800" b="0" i="0" dirty="0">
                <a:solidFill>
                  <a:srgbClr val="040C28"/>
                </a:solidFill>
                <a:effectLst/>
                <a:latin typeface="Comic Sans MS" panose="030F0702030302020204" pitchFamily="66" charset="0"/>
              </a:rPr>
            </a:br>
            <a:r>
              <a:rPr lang="en-GB" sz="1800" b="0" i="0" dirty="0">
                <a:solidFill>
                  <a:srgbClr val="040C28"/>
                </a:solidFill>
                <a:effectLst/>
                <a:latin typeface="Comic Sans MS" panose="030F0702030302020204" pitchFamily="66" charset="0"/>
              </a:rPr>
              <a:t>      curvature of the eye that causes blurred distance and near vision</a:t>
            </a:r>
            <a:r>
              <a:rPr lang="en-GB" sz="1800" b="0" i="0" dirty="0">
                <a:solidFill>
                  <a:srgbClr val="1F1F1F"/>
                </a:solidFill>
                <a:effectLst/>
                <a:latin typeface="Comic Sans MS" panose="030F0702030302020204" pitchFamily="66" charset="0"/>
              </a:rPr>
              <a:t>.</a:t>
            </a:r>
            <a:br>
              <a:rPr lang="en-GB" sz="1800" b="0" i="0" dirty="0">
                <a:solidFill>
                  <a:srgbClr val="1F1F1F"/>
                </a:solidFill>
                <a:effectLst/>
                <a:latin typeface="Comic Sans MS" panose="030F0702030302020204" pitchFamily="66" charset="0"/>
              </a:rPr>
            </a:br>
            <a:br>
              <a:rPr lang="en-GB" sz="1800" b="0" i="0" dirty="0">
                <a:solidFill>
                  <a:srgbClr val="1F1F1F"/>
                </a:solidFill>
                <a:effectLst/>
                <a:latin typeface="Comic Sans MS" panose="030F0702030302020204" pitchFamily="66" charset="0"/>
              </a:rPr>
            </a:br>
            <a:r>
              <a:rPr lang="en-GB" sz="1800" b="0" i="0" dirty="0">
                <a:solidFill>
                  <a:srgbClr val="1F1F1F"/>
                </a:solidFill>
                <a:effectLst/>
                <a:latin typeface="Comic Sans MS" panose="030F0702030302020204" pitchFamily="66" charset="0"/>
              </a:rPr>
              <a:t>      Astigmatism occurs when either the front surface of the eye (cornea) or the</a:t>
            </a:r>
            <a:br>
              <a:rPr lang="en-GB" sz="1800" b="0" i="0" dirty="0">
                <a:solidFill>
                  <a:srgbClr val="1F1F1F"/>
                </a:solidFill>
                <a:effectLst/>
                <a:latin typeface="Comic Sans MS" panose="030F0702030302020204" pitchFamily="66" charset="0"/>
              </a:rPr>
            </a:br>
            <a:r>
              <a:rPr lang="en-GB" sz="1800" b="0" i="0" dirty="0">
                <a:solidFill>
                  <a:srgbClr val="1F1F1F"/>
                </a:solidFill>
                <a:effectLst/>
                <a:latin typeface="Comic Sans MS" panose="030F0702030302020204" pitchFamily="66" charset="0"/>
              </a:rPr>
              <a:t>      lens inside the eye has mismatched curves. </a:t>
            </a:r>
            <a:r>
              <a:rPr lang="en-GB" sz="1800" b="0" i="0" dirty="0">
                <a:solidFill>
                  <a:srgbClr val="555555"/>
                </a:solidFill>
                <a:effectLst/>
                <a:latin typeface="Comic Sans MS" panose="030F0702030302020204" pitchFamily="66" charset="0"/>
              </a:rPr>
              <a:t>This makes light that enters eyes</a:t>
            </a:r>
            <a:br>
              <a:rPr lang="en-GB" sz="1800" b="0" i="0" dirty="0">
                <a:solidFill>
                  <a:srgbClr val="555555"/>
                </a:solidFill>
                <a:effectLst/>
                <a:latin typeface="Comic Sans MS" panose="030F0702030302020204" pitchFamily="66" charset="0"/>
              </a:rPr>
            </a:br>
            <a:r>
              <a:rPr lang="en-GB" sz="1800" b="0" i="0" dirty="0">
                <a:solidFill>
                  <a:srgbClr val="555555"/>
                </a:solidFill>
                <a:effectLst/>
                <a:latin typeface="Comic Sans MS" panose="030F0702030302020204" pitchFamily="66" charset="0"/>
              </a:rPr>
              <a:t>       bend and distort more than it should.</a:t>
            </a:r>
            <a:endParaRPr lang="en-GB" sz="1800" i="0" dirty="0">
              <a:solidFill>
                <a:srgbClr val="555555"/>
              </a:solidFill>
              <a:effectLst/>
              <a:latin typeface="Comic Sans MS" panose="030F0702030302020204" pitchFamily="66" charset="0"/>
            </a:endParaRPr>
          </a:p>
        </p:txBody>
      </p:sp>
      <p:pic>
        <p:nvPicPr>
          <p:cNvPr id="5" name="Picture 3">
            <a:extLst>
              <a:ext uri="{FF2B5EF4-FFF2-40B4-BE49-F238E27FC236}">
                <a16:creationId xmlns:a16="http://schemas.microsoft.com/office/drawing/2014/main" id="{F24835B8-8FDD-CAA3-E8CB-561DD6A8D50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0606"/>
          <a:stretch/>
        </p:blipFill>
        <p:spPr bwMode="auto">
          <a:xfrm>
            <a:off x="4657885" y="3525739"/>
            <a:ext cx="4097177" cy="206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79602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Box 2">
            <a:extLst>
              <a:ext uri="{FF2B5EF4-FFF2-40B4-BE49-F238E27FC236}">
                <a16:creationId xmlns:a16="http://schemas.microsoft.com/office/drawing/2014/main" id="{F1AD17F8-F4A4-8DE4-1AE7-E7475389EFBD}"/>
              </a:ext>
            </a:extLst>
          </p:cNvPr>
          <p:cNvSpPr txBox="1">
            <a:spLocks noChangeArrowheads="1"/>
          </p:cNvSpPr>
          <p:nvPr/>
        </p:nvSpPr>
        <p:spPr bwMode="auto">
          <a:xfrm>
            <a:off x="3670300" y="260350"/>
            <a:ext cx="160496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S</a:t>
            </a:r>
            <a:r>
              <a:rPr lang="en-US" altLang="en-US" sz="3600" b="1" dirty="0" err="1">
                <a:solidFill>
                  <a:srgbClr val="9D3232"/>
                </a:solidFill>
                <a:effectLst>
                  <a:outerShdw blurRad="38100" dist="38100" dir="2700000" algn="tl">
                    <a:srgbClr val="000000"/>
                  </a:outerShdw>
                </a:effectLst>
                <a:latin typeface="Comic Sans MS" panose="030F0702030302020204" pitchFamily="66" charset="0"/>
              </a:rPr>
              <a:t>clera</a:t>
            </a:r>
            <a:endParaRPr lang="en-US" altLang="en-US" sz="3600" b="1" dirty="0">
              <a:solidFill>
                <a:srgbClr val="9D3232"/>
              </a:solidFill>
              <a:effectLst>
                <a:outerShdw blurRad="38100" dist="38100" dir="2700000" algn="tl">
                  <a:srgbClr val="000000"/>
                </a:outerShdw>
              </a:effectLst>
              <a:latin typeface="Comic Sans MS" panose="030F0702030302020204" pitchFamily="66" charset="0"/>
            </a:endParaRPr>
          </a:p>
        </p:txBody>
      </p:sp>
      <p:sp>
        <p:nvSpPr>
          <p:cNvPr id="18436" name="TextBox 8">
            <a:extLst>
              <a:ext uri="{FF2B5EF4-FFF2-40B4-BE49-F238E27FC236}">
                <a16:creationId xmlns:a16="http://schemas.microsoft.com/office/drawing/2014/main" id="{96ED284E-EFA3-E13D-F02C-7B5576ADC84D}"/>
              </a:ext>
            </a:extLst>
          </p:cNvPr>
          <p:cNvSpPr txBox="1">
            <a:spLocks noChangeArrowheads="1"/>
          </p:cNvSpPr>
          <p:nvPr/>
        </p:nvSpPr>
        <p:spPr bwMode="auto">
          <a:xfrm>
            <a:off x="327025" y="836613"/>
            <a:ext cx="8559800" cy="3786187"/>
          </a:xfrm>
          <a:prstGeom prst="rect">
            <a:avLst/>
          </a:prstGeom>
          <a:noFill/>
          <a:ln>
            <a:noFill/>
          </a:ln>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defRPr/>
            </a:pPr>
            <a:r>
              <a:rPr lang="en-US" altLang="en-US" sz="2000" b="1" dirty="0">
                <a:latin typeface="Comic Sans MS" panose="030F0702030302020204" pitchFamily="66" charset="0"/>
              </a:rPr>
              <a:t>- </a:t>
            </a:r>
            <a:r>
              <a:rPr lang="en-GB" sz="2000" dirty="0">
                <a:latin typeface="Comic Sans MS" panose="030F0702030302020204" pitchFamily="66" charset="0"/>
              </a:rPr>
              <a:t>The </a:t>
            </a:r>
            <a:r>
              <a:rPr lang="en-GB" sz="2000" b="1" dirty="0">
                <a:latin typeface="Comic Sans MS" panose="030F0702030302020204" pitchFamily="66" charset="0"/>
              </a:rPr>
              <a:t>opaque white, tough layer </a:t>
            </a:r>
          </a:p>
          <a:p>
            <a:pPr marL="342900" indent="-342900" eaLnBrk="1" hangingPunct="1">
              <a:spcBef>
                <a:spcPct val="0"/>
              </a:spcBef>
              <a:buClrTx/>
              <a:buSzTx/>
              <a:buFontTx/>
              <a:buChar char="-"/>
              <a:defRPr/>
            </a:pPr>
            <a:r>
              <a:rPr lang="en-GB" sz="2000" dirty="0">
                <a:latin typeface="Comic Sans MS" panose="030F0702030302020204" pitchFamily="66" charset="0"/>
              </a:rPr>
              <a:t>Forms the </a:t>
            </a:r>
            <a:r>
              <a:rPr lang="en-GB" sz="2000" b="1" dirty="0">
                <a:latin typeface="Comic Sans MS" panose="030F0702030302020204" pitchFamily="66" charset="0"/>
              </a:rPr>
              <a:t>posterior five-sixths of the fibrous layer </a:t>
            </a:r>
            <a:r>
              <a:rPr lang="en-GB" sz="2000" dirty="0">
                <a:latin typeface="Comic Sans MS" panose="030F0702030302020204" pitchFamily="66" charset="0"/>
              </a:rPr>
              <a:t>(5/6). </a:t>
            </a:r>
          </a:p>
          <a:p>
            <a:pPr marL="342900" indent="-342900" eaLnBrk="1" hangingPunct="1">
              <a:spcBef>
                <a:spcPct val="0"/>
              </a:spcBef>
              <a:buClrTx/>
              <a:buSzTx/>
              <a:buFontTx/>
              <a:buChar char="-"/>
              <a:defRPr/>
            </a:pPr>
            <a:r>
              <a:rPr lang="en-GB" sz="2000" dirty="0">
                <a:latin typeface="Comic Sans MS" panose="030F0702030302020204" pitchFamily="66" charset="0"/>
              </a:rPr>
              <a:t>Seen anteriorly as the “white of the eye,” the sclera </a:t>
            </a:r>
            <a:r>
              <a:rPr lang="en-GB" sz="2000" b="1" dirty="0">
                <a:latin typeface="Comic Sans MS" panose="030F0702030302020204" pitchFamily="66" charset="0"/>
              </a:rPr>
              <a:t>protects the </a:t>
            </a:r>
            <a:br>
              <a:rPr lang="en-GB" sz="2000" b="1" dirty="0">
                <a:latin typeface="Comic Sans MS" panose="030F0702030302020204" pitchFamily="66" charset="0"/>
              </a:rPr>
            </a:br>
            <a:r>
              <a:rPr lang="en-GB" sz="2000" b="1" dirty="0">
                <a:latin typeface="Comic Sans MS" panose="030F0702030302020204" pitchFamily="66" charset="0"/>
              </a:rPr>
              <a:t>eyeball </a:t>
            </a:r>
            <a:r>
              <a:rPr lang="en-GB" sz="2000" dirty="0">
                <a:latin typeface="Comic Sans MS" panose="030F0702030302020204" pitchFamily="66" charset="0"/>
              </a:rPr>
              <a:t>and </a:t>
            </a:r>
            <a:r>
              <a:rPr lang="en-GB" sz="2000" b="1" dirty="0">
                <a:latin typeface="Comic Sans MS" panose="030F0702030302020204" pitchFamily="66" charset="0"/>
              </a:rPr>
              <a:t>provides shape and a sturdy anchoring site for the </a:t>
            </a:r>
            <a:br>
              <a:rPr lang="en-GB" sz="2000" b="1" dirty="0">
                <a:latin typeface="Comic Sans MS" panose="030F0702030302020204" pitchFamily="66" charset="0"/>
              </a:rPr>
            </a:br>
            <a:r>
              <a:rPr lang="en-GB" sz="2000" b="1" dirty="0">
                <a:latin typeface="Comic Sans MS" panose="030F0702030302020204" pitchFamily="66" charset="0"/>
              </a:rPr>
              <a:t>extrinsic eye muscles</a:t>
            </a:r>
            <a:r>
              <a:rPr lang="en-GB" sz="2000" dirty="0">
                <a:latin typeface="Comic Sans MS" panose="030F0702030302020204" pitchFamily="66" charset="0"/>
              </a:rPr>
              <a:t>. </a:t>
            </a:r>
          </a:p>
          <a:p>
            <a:pPr marL="342900" indent="-342900" eaLnBrk="1" hangingPunct="1">
              <a:spcBef>
                <a:spcPct val="0"/>
              </a:spcBef>
              <a:buClrTx/>
              <a:buSzTx/>
              <a:buFontTx/>
              <a:buChar char="-"/>
              <a:defRPr/>
            </a:pPr>
            <a:endParaRPr lang="en-GB" sz="2000" dirty="0">
              <a:latin typeface="Comic Sans MS" panose="030F0702030302020204" pitchFamily="66" charset="0"/>
            </a:endParaRPr>
          </a:p>
          <a:p>
            <a:pPr eaLnBrk="1" hangingPunct="1">
              <a:spcBef>
                <a:spcPct val="0"/>
              </a:spcBef>
              <a:buClrTx/>
              <a:buSzTx/>
              <a:buFont typeface="Wingdings 2" panose="05020102010507070707" pitchFamily="18" charset="2"/>
              <a:buNone/>
              <a:defRPr/>
            </a:pPr>
            <a:r>
              <a:rPr lang="en-GB" sz="2000" dirty="0">
                <a:latin typeface="Comic Sans MS" panose="030F0702030302020204" pitchFamily="66" charset="0"/>
              </a:rPr>
              <a:t>- It is the thickest posteriorly, becoming progressively thinner </a:t>
            </a:r>
            <a:br>
              <a:rPr lang="en-GB" sz="2000" dirty="0">
                <a:latin typeface="Comic Sans MS" panose="030F0702030302020204" pitchFamily="66" charset="0"/>
              </a:rPr>
            </a:br>
            <a:r>
              <a:rPr lang="en-GB" sz="2000" dirty="0">
                <a:latin typeface="Comic Sans MS" panose="030F0702030302020204" pitchFamily="66" charset="0"/>
              </a:rPr>
              <a:t>  anteriorly</a:t>
            </a:r>
          </a:p>
          <a:p>
            <a:pPr eaLnBrk="1" hangingPunct="1">
              <a:spcBef>
                <a:spcPct val="0"/>
              </a:spcBef>
              <a:buClrTx/>
              <a:buSzTx/>
              <a:buFont typeface="Wingdings 2" panose="05020102010507070707" pitchFamily="18" charset="2"/>
              <a:buNone/>
              <a:defRPr/>
            </a:pPr>
            <a:r>
              <a:rPr lang="en-GB" sz="2000" dirty="0">
                <a:latin typeface="Comic Sans MS" panose="030F0702030302020204" pitchFamily="66" charset="0"/>
              </a:rPr>
              <a:t>- Thickness:</a:t>
            </a:r>
            <a:br>
              <a:rPr lang="en-GB" sz="2000" dirty="0">
                <a:latin typeface="Comic Sans MS" panose="030F0702030302020204" pitchFamily="66" charset="0"/>
              </a:rPr>
            </a:br>
            <a:r>
              <a:rPr lang="en-GB" sz="2000" dirty="0">
                <a:latin typeface="Comic Sans MS" panose="030F0702030302020204" pitchFamily="66" charset="0"/>
              </a:rPr>
              <a:t>  - posteriorly: 1-2 mm</a:t>
            </a:r>
            <a:br>
              <a:rPr lang="en-GB" sz="2000" dirty="0">
                <a:latin typeface="Comic Sans MS" panose="030F0702030302020204" pitchFamily="66" charset="0"/>
              </a:rPr>
            </a:br>
            <a:r>
              <a:rPr lang="en-GB" sz="2000" dirty="0">
                <a:latin typeface="Comic Sans MS" panose="030F0702030302020204" pitchFamily="66" charset="0"/>
              </a:rPr>
              <a:t>  - equator: 0.4 mm</a:t>
            </a:r>
            <a:br>
              <a:rPr lang="en-GB" sz="2000" dirty="0">
                <a:latin typeface="Comic Sans MS" panose="030F0702030302020204" pitchFamily="66" charset="0"/>
              </a:rPr>
            </a:br>
            <a:r>
              <a:rPr lang="en-GB" sz="2000" dirty="0">
                <a:latin typeface="Comic Sans MS" panose="030F0702030302020204" pitchFamily="66" charset="0"/>
              </a:rPr>
              <a:t>  - anteriorly: 0,6 mm</a:t>
            </a:r>
          </a:p>
        </p:txBody>
      </p:sp>
      <p:pic>
        <p:nvPicPr>
          <p:cNvPr id="22532" name="Picture 2">
            <a:extLst>
              <a:ext uri="{FF2B5EF4-FFF2-40B4-BE49-F238E27FC236}">
                <a16:creationId xmlns:a16="http://schemas.microsoft.com/office/drawing/2014/main" id="{B8A057C9-9C10-F757-6737-1416EB31C2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5195" t="27187" r="28516" b="20313"/>
          <a:stretch>
            <a:fillRect/>
          </a:stretch>
        </p:blipFill>
        <p:spPr bwMode="auto">
          <a:xfrm>
            <a:off x="4211638" y="3124200"/>
            <a:ext cx="4806950" cy="340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7">
            <a:extLst>
              <a:ext uri="{FF2B5EF4-FFF2-40B4-BE49-F238E27FC236}">
                <a16:creationId xmlns:a16="http://schemas.microsoft.com/office/drawing/2014/main" id="{130BEDE9-1F7A-144B-742C-8DBEA72150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3955" t="15324" r="36983" b="30156"/>
          <a:stretch>
            <a:fillRect/>
          </a:stretch>
        </p:blipFill>
        <p:spPr bwMode="auto">
          <a:xfrm>
            <a:off x="5229225" y="3429000"/>
            <a:ext cx="3914775" cy="341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extBox 2">
            <a:extLst>
              <a:ext uri="{FF2B5EF4-FFF2-40B4-BE49-F238E27FC236}">
                <a16:creationId xmlns:a16="http://schemas.microsoft.com/office/drawing/2014/main" id="{7FEDD2BF-286C-6977-CEC1-2BFA5B2C98F2}"/>
              </a:ext>
            </a:extLst>
          </p:cNvPr>
          <p:cNvSpPr txBox="1">
            <a:spLocks noChangeArrowheads="1"/>
          </p:cNvSpPr>
          <p:nvPr/>
        </p:nvSpPr>
        <p:spPr bwMode="auto">
          <a:xfrm>
            <a:off x="3770313" y="280988"/>
            <a:ext cx="1603375"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S</a:t>
            </a:r>
            <a:r>
              <a:rPr lang="en-US" altLang="en-US" sz="3600" b="1" dirty="0" err="1">
                <a:solidFill>
                  <a:srgbClr val="9D3232"/>
                </a:solidFill>
                <a:effectLst>
                  <a:outerShdw blurRad="38100" dist="38100" dir="2700000" algn="tl">
                    <a:srgbClr val="000000"/>
                  </a:outerShdw>
                </a:effectLst>
                <a:latin typeface="Comic Sans MS" panose="030F0702030302020204" pitchFamily="66" charset="0"/>
              </a:rPr>
              <a:t>clera</a:t>
            </a:r>
            <a:endParaRPr lang="en-US" altLang="en-US" sz="3600" b="1" dirty="0">
              <a:solidFill>
                <a:srgbClr val="9D3232"/>
              </a:solidFill>
              <a:effectLst>
                <a:outerShdw blurRad="38100" dist="38100" dir="2700000" algn="tl">
                  <a:srgbClr val="000000"/>
                </a:outerShdw>
              </a:effectLst>
              <a:latin typeface="Comic Sans MS" panose="030F0702030302020204" pitchFamily="66" charset="0"/>
            </a:endParaRPr>
          </a:p>
        </p:txBody>
      </p:sp>
      <p:sp>
        <p:nvSpPr>
          <p:cNvPr id="23556" name="TextBox 4">
            <a:extLst>
              <a:ext uri="{FF2B5EF4-FFF2-40B4-BE49-F238E27FC236}">
                <a16:creationId xmlns:a16="http://schemas.microsoft.com/office/drawing/2014/main" id="{5B45078A-4037-AA9D-4504-0016EB738F5C}"/>
              </a:ext>
            </a:extLst>
          </p:cNvPr>
          <p:cNvSpPr txBox="1">
            <a:spLocks noChangeArrowheads="1"/>
          </p:cNvSpPr>
          <p:nvPr/>
        </p:nvSpPr>
        <p:spPr bwMode="auto">
          <a:xfrm>
            <a:off x="323850" y="655638"/>
            <a:ext cx="8569325" cy="581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1900" b="1">
                <a:latin typeface="Comic Sans MS" panose="030F0702030302020204" pitchFamily="66" charset="0"/>
              </a:rPr>
              <a:t>Apertures:</a:t>
            </a:r>
          </a:p>
          <a:p>
            <a:pPr eaLnBrk="1" hangingPunct="1">
              <a:spcBef>
                <a:spcPct val="0"/>
              </a:spcBef>
              <a:buClrTx/>
              <a:buSzTx/>
              <a:buFont typeface="Arial" panose="020B0604020202020204" pitchFamily="34" charset="0"/>
              <a:buNone/>
            </a:pPr>
            <a:endParaRPr lang="en-US" altLang="en-US" sz="100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900" u="sng">
                <a:latin typeface="Comic Sans MS" panose="030F0702030302020204" pitchFamily="66" charset="0"/>
              </a:rPr>
              <a:t>Anteriorly: </a:t>
            </a:r>
            <a:br>
              <a:rPr lang="en-US" altLang="en-US" sz="1900">
                <a:latin typeface="Comic Sans MS" panose="030F0702030302020204" pitchFamily="66" charset="0"/>
              </a:rPr>
            </a:br>
            <a:r>
              <a:rPr lang="en-US" altLang="en-US" sz="1900">
                <a:latin typeface="Comic Sans MS" panose="030F0702030302020204" pitchFamily="66" charset="0"/>
              </a:rPr>
              <a:t>1) </a:t>
            </a:r>
            <a:r>
              <a:rPr lang="en-GB" altLang="en-US" sz="1900" b="1">
                <a:latin typeface="Comic Sans MS" panose="030F0702030302020204" pitchFamily="66" charset="0"/>
              </a:rPr>
              <a:t>Aperture for corneoscleral junction </a:t>
            </a:r>
            <a:r>
              <a:rPr lang="en-US" altLang="en-US" sz="1900">
                <a:latin typeface="Comic Sans MS" panose="030F0702030302020204" pitchFamily="66" charset="0"/>
              </a:rPr>
              <a:t>(rima cornealis sclerae)</a:t>
            </a:r>
          </a:p>
          <a:p>
            <a:pPr eaLnBrk="1" hangingPunct="1">
              <a:spcBef>
                <a:spcPct val="0"/>
              </a:spcBef>
              <a:buClrTx/>
              <a:buSzTx/>
              <a:buFont typeface="Arial" panose="020B0604020202020204" pitchFamily="34" charset="0"/>
              <a:buNone/>
            </a:pPr>
            <a:r>
              <a:rPr lang="en-US" altLang="en-US" sz="1900">
                <a:latin typeface="Comic Sans MS" panose="030F0702030302020204" pitchFamily="66" charset="0"/>
              </a:rPr>
              <a:t>2) </a:t>
            </a:r>
            <a:r>
              <a:rPr lang="en-US" altLang="en-US" sz="1900" b="1">
                <a:latin typeface="Comic Sans MS" panose="030F0702030302020204" pitchFamily="66" charset="0"/>
              </a:rPr>
              <a:t>Anterior apertures (4) for transmitting anterior ciliary arteries</a:t>
            </a:r>
            <a:br>
              <a:rPr lang="en-US" altLang="en-US" sz="1900" b="1">
                <a:latin typeface="Comic Sans MS" panose="030F0702030302020204" pitchFamily="66" charset="0"/>
              </a:rPr>
            </a:br>
            <a:r>
              <a:rPr lang="en-US" altLang="en-US" sz="1900">
                <a:latin typeface="Comic Sans MS" panose="030F0702030302020204" pitchFamily="66" charset="0"/>
              </a:rPr>
              <a:t>     at the scleral attachments of the rectus muscles</a:t>
            </a:r>
          </a:p>
          <a:p>
            <a:pPr eaLnBrk="1" hangingPunct="1">
              <a:spcBef>
                <a:spcPct val="0"/>
              </a:spcBef>
              <a:buClrTx/>
              <a:buSzTx/>
              <a:buFont typeface="Arial" panose="020B0604020202020204" pitchFamily="34" charset="0"/>
              <a:buNone/>
            </a:pPr>
            <a:endParaRPr lang="en-US" altLang="en-US" sz="100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900" u="sng">
                <a:latin typeface="Comic Sans MS" panose="030F0702030302020204" pitchFamily="66" charset="0"/>
              </a:rPr>
              <a:t>Near equator:</a:t>
            </a:r>
          </a:p>
          <a:p>
            <a:pPr eaLnBrk="1" hangingPunct="1">
              <a:spcBef>
                <a:spcPct val="0"/>
              </a:spcBef>
              <a:buClrTx/>
              <a:buSzTx/>
              <a:buFont typeface="Arial" panose="020B0604020202020204" pitchFamily="34" charset="0"/>
              <a:buNone/>
            </a:pPr>
            <a:r>
              <a:rPr lang="en-US" altLang="en-US" sz="1900">
                <a:latin typeface="Comic Sans MS" panose="030F0702030302020204" pitchFamily="66" charset="0"/>
              </a:rPr>
              <a:t>3) Middle apertures are found just behind the equator of the eye and</a:t>
            </a:r>
            <a:br>
              <a:rPr lang="en-US" altLang="en-US" sz="1900">
                <a:latin typeface="Comic Sans MS" panose="030F0702030302020204" pitchFamily="66" charset="0"/>
              </a:rPr>
            </a:br>
            <a:r>
              <a:rPr lang="en-US" altLang="en-US" sz="1900">
                <a:latin typeface="Comic Sans MS" panose="030F0702030302020204" pitchFamily="66" charset="0"/>
              </a:rPr>
              <a:t>    they transmit </a:t>
            </a:r>
            <a:r>
              <a:rPr lang="en-US" altLang="en-US" sz="1900" b="1">
                <a:latin typeface="Comic Sans MS" panose="030F0702030302020204" pitchFamily="66" charset="0"/>
              </a:rPr>
              <a:t>vorticose (vortex) veins (vv. vorticose)</a:t>
            </a:r>
            <a:br>
              <a:rPr lang="en-US" altLang="en-US" sz="1900" b="1">
                <a:latin typeface="Comic Sans MS" panose="030F0702030302020204" pitchFamily="66" charset="0"/>
              </a:rPr>
            </a:br>
            <a:br>
              <a:rPr lang="en-US" altLang="en-US" sz="1000" b="1">
                <a:latin typeface="Comic Sans MS" panose="030F0702030302020204" pitchFamily="66" charset="0"/>
              </a:rPr>
            </a:br>
            <a:r>
              <a:rPr lang="en-US" altLang="en-US" sz="1900" u="sng">
                <a:latin typeface="Comic Sans MS" panose="030F0702030302020204" pitchFamily="66" charset="0"/>
              </a:rPr>
              <a:t>Posteriorly:</a:t>
            </a:r>
          </a:p>
          <a:p>
            <a:pPr eaLnBrk="1" hangingPunct="1">
              <a:spcBef>
                <a:spcPct val="0"/>
              </a:spcBef>
              <a:buClrTx/>
              <a:buSzTx/>
              <a:buFont typeface="Arial" panose="020B0604020202020204" pitchFamily="34" charset="0"/>
              <a:buNone/>
            </a:pPr>
            <a:r>
              <a:rPr lang="en-US" altLang="en-US" sz="1900">
                <a:latin typeface="Comic Sans MS" panose="030F0702030302020204" pitchFamily="66" charset="0"/>
              </a:rPr>
              <a:t>4) </a:t>
            </a:r>
            <a:r>
              <a:rPr lang="en-GB" altLang="en-US" sz="1900" b="1">
                <a:latin typeface="Comic Sans MS" panose="030F0702030302020204" pitchFamily="66" charset="0"/>
              </a:rPr>
              <a:t>Posterior scleral foramen </a:t>
            </a:r>
            <a:r>
              <a:rPr lang="en-GB" altLang="en-US" sz="1900">
                <a:latin typeface="Comic Sans MS" panose="030F0702030302020204" pitchFamily="66" charset="0"/>
              </a:rPr>
              <a:t>near posterior pole for</a:t>
            </a:r>
            <a:r>
              <a:rPr lang="en-US" altLang="en-US" sz="1900">
                <a:latin typeface="Comic Sans MS" panose="030F0702030302020204" pitchFamily="66" charset="0"/>
              </a:rPr>
              <a:t>: </a:t>
            </a:r>
            <a:br>
              <a:rPr lang="en-US" altLang="en-US" sz="1900">
                <a:latin typeface="Comic Sans MS" panose="030F0702030302020204" pitchFamily="66" charset="0"/>
              </a:rPr>
            </a:br>
            <a:r>
              <a:rPr lang="en-US" altLang="en-US" sz="1900">
                <a:latin typeface="Comic Sans MS" panose="030F0702030302020204" pitchFamily="66" charset="0"/>
              </a:rPr>
              <a:t>     </a:t>
            </a:r>
            <a:r>
              <a:rPr lang="en-US" altLang="en-US" sz="1900" b="1">
                <a:latin typeface="Comic Sans MS" panose="030F0702030302020204" pitchFamily="66" charset="0"/>
              </a:rPr>
              <a:t>- exit of optic nerve (n. opticus)</a:t>
            </a:r>
            <a:br>
              <a:rPr lang="en-US" altLang="en-US" sz="1900" b="1">
                <a:latin typeface="Comic Sans MS" panose="030F0702030302020204" pitchFamily="66" charset="0"/>
              </a:rPr>
            </a:br>
            <a:r>
              <a:rPr lang="en-US" altLang="en-US" sz="1900" b="1">
                <a:latin typeface="Comic Sans MS" panose="030F0702030302020204" pitchFamily="66" charset="0"/>
              </a:rPr>
              <a:t>    - passage of a. and v. centralis retinae</a:t>
            </a:r>
            <a:br>
              <a:rPr lang="en-US" altLang="en-US" sz="1900">
                <a:latin typeface="Comic Sans MS" panose="030F0702030302020204" pitchFamily="66" charset="0"/>
              </a:rPr>
            </a:br>
            <a:r>
              <a:rPr lang="en-US" altLang="en-US" sz="1900">
                <a:latin typeface="Comic Sans MS" panose="030F0702030302020204" pitchFamily="66" charset="0"/>
              </a:rPr>
              <a:t>5) </a:t>
            </a:r>
            <a:r>
              <a:rPr lang="en-GB" altLang="en-US" sz="1900">
                <a:latin typeface="Comic Sans MS" panose="030F0702030302020204" pitchFamily="66" charset="0"/>
              </a:rPr>
              <a:t>Around posterior scleral foramen there</a:t>
            </a:r>
            <a:br>
              <a:rPr lang="en-GB" altLang="en-US" sz="1900">
                <a:latin typeface="Comic Sans MS" panose="030F0702030302020204" pitchFamily="66" charset="0"/>
              </a:rPr>
            </a:br>
            <a:r>
              <a:rPr lang="en-GB" altLang="en-US" sz="1900">
                <a:latin typeface="Comic Sans MS" panose="030F0702030302020204" pitchFamily="66" charset="0"/>
              </a:rPr>
              <a:t>     are apertures for passage of</a:t>
            </a:r>
            <a:r>
              <a:rPr lang="en-US" altLang="en-US" sz="1900">
                <a:latin typeface="Comic Sans MS" panose="030F0702030302020204" pitchFamily="66" charset="0"/>
              </a:rPr>
              <a:t>:</a:t>
            </a:r>
            <a:br>
              <a:rPr lang="en-US" altLang="en-US" sz="1900">
                <a:latin typeface="Comic Sans MS" panose="030F0702030302020204" pitchFamily="66" charset="0"/>
              </a:rPr>
            </a:br>
            <a:r>
              <a:rPr lang="en-US" altLang="en-US" sz="1900">
                <a:latin typeface="Comic Sans MS" panose="030F0702030302020204" pitchFamily="66" charset="0"/>
              </a:rPr>
              <a:t>      </a:t>
            </a:r>
            <a:r>
              <a:rPr lang="en-US" altLang="en-US" sz="1900" b="1">
                <a:latin typeface="Comic Sans MS" panose="030F0702030302020204" pitchFamily="66" charset="0"/>
              </a:rPr>
              <a:t>- aa. ciliares posteriores breves</a:t>
            </a:r>
            <a:br>
              <a:rPr lang="en-US" altLang="en-US" sz="1900" b="1">
                <a:latin typeface="Comic Sans MS" panose="030F0702030302020204" pitchFamily="66" charset="0"/>
              </a:rPr>
            </a:br>
            <a:r>
              <a:rPr lang="en-US" altLang="en-US" sz="1900" b="1">
                <a:latin typeface="Comic Sans MS" panose="030F0702030302020204" pitchFamily="66" charset="0"/>
              </a:rPr>
              <a:t>    - nn. ciliares breves      (15-20)</a:t>
            </a:r>
            <a:br>
              <a:rPr lang="en-US" altLang="en-US" sz="1900" b="1">
                <a:latin typeface="Comic Sans MS" panose="030F0702030302020204" pitchFamily="66" charset="0"/>
              </a:rPr>
            </a:br>
            <a:r>
              <a:rPr lang="en-US" altLang="en-US" sz="1900" b="1">
                <a:latin typeface="Comic Sans MS" panose="030F0702030302020204" pitchFamily="66" charset="0"/>
              </a:rPr>
              <a:t>    - aa. ciliares posteriores longae</a:t>
            </a:r>
            <a:br>
              <a:rPr lang="en-US" altLang="en-US" sz="1900" b="1">
                <a:latin typeface="Comic Sans MS" panose="030F0702030302020204" pitchFamily="66" charset="0"/>
              </a:rPr>
            </a:br>
            <a:r>
              <a:rPr lang="en-US" altLang="en-US" sz="1900" b="1">
                <a:latin typeface="Comic Sans MS" panose="030F0702030302020204" pitchFamily="66" charset="0"/>
              </a:rPr>
              <a:t>    - nn. ciliares longi</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7">
            <a:extLst>
              <a:ext uri="{FF2B5EF4-FFF2-40B4-BE49-F238E27FC236}">
                <a16:creationId xmlns:a16="http://schemas.microsoft.com/office/drawing/2014/main" id="{A926BEBA-5C43-5341-0F4D-2E7B2E4449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3955" t="15324" r="36983" b="30156"/>
          <a:stretch>
            <a:fillRect/>
          </a:stretch>
        </p:blipFill>
        <p:spPr bwMode="auto">
          <a:xfrm>
            <a:off x="5032375" y="2997200"/>
            <a:ext cx="3836988" cy="334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extBox 2">
            <a:extLst>
              <a:ext uri="{FF2B5EF4-FFF2-40B4-BE49-F238E27FC236}">
                <a16:creationId xmlns:a16="http://schemas.microsoft.com/office/drawing/2014/main" id="{BAA14677-04AE-3842-D33D-E38DDDFDE0A5}"/>
              </a:ext>
            </a:extLst>
          </p:cNvPr>
          <p:cNvSpPr txBox="1">
            <a:spLocks noChangeArrowheads="1"/>
          </p:cNvSpPr>
          <p:nvPr/>
        </p:nvSpPr>
        <p:spPr bwMode="auto">
          <a:xfrm>
            <a:off x="3635375" y="190500"/>
            <a:ext cx="160496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S</a:t>
            </a:r>
            <a:r>
              <a:rPr lang="en-US" altLang="en-US" sz="3600" b="1" dirty="0" err="1">
                <a:solidFill>
                  <a:srgbClr val="9D3232"/>
                </a:solidFill>
                <a:effectLst>
                  <a:outerShdw blurRad="38100" dist="38100" dir="2700000" algn="tl">
                    <a:srgbClr val="000000"/>
                  </a:outerShdw>
                </a:effectLst>
                <a:latin typeface="Comic Sans MS" panose="030F0702030302020204" pitchFamily="66" charset="0"/>
              </a:rPr>
              <a:t>clera</a:t>
            </a:r>
            <a:endParaRPr lang="en-US" altLang="en-US" sz="3600" b="1" dirty="0">
              <a:solidFill>
                <a:srgbClr val="9D3232"/>
              </a:solidFill>
              <a:effectLst>
                <a:outerShdw blurRad="38100" dist="38100" dir="2700000" algn="tl">
                  <a:srgbClr val="000000"/>
                </a:outerShdw>
              </a:effectLst>
              <a:latin typeface="Comic Sans MS" panose="030F0702030302020204" pitchFamily="66" charset="0"/>
            </a:endParaRPr>
          </a:p>
        </p:txBody>
      </p:sp>
      <p:sp>
        <p:nvSpPr>
          <p:cNvPr id="24580" name="TextBox 4">
            <a:extLst>
              <a:ext uri="{FF2B5EF4-FFF2-40B4-BE49-F238E27FC236}">
                <a16:creationId xmlns:a16="http://schemas.microsoft.com/office/drawing/2014/main" id="{C868A7DA-88E0-2817-798A-CC6CF74B759A}"/>
              </a:ext>
            </a:extLst>
          </p:cNvPr>
          <p:cNvSpPr txBox="1">
            <a:spLocks noChangeArrowheads="1"/>
          </p:cNvSpPr>
          <p:nvPr/>
        </p:nvSpPr>
        <p:spPr bwMode="auto">
          <a:xfrm>
            <a:off x="292100" y="455613"/>
            <a:ext cx="8761413" cy="640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1900" b="1">
                <a:latin typeface="Comic Sans MS" panose="030F0702030302020204" pitchFamily="66" charset="0"/>
              </a:rPr>
              <a:t>Structure:</a:t>
            </a:r>
            <a:br>
              <a:rPr lang="en-US" altLang="en-US" sz="1900" b="1">
                <a:latin typeface="Comic Sans MS" panose="030F0702030302020204" pitchFamily="66" charset="0"/>
              </a:rPr>
            </a:br>
            <a:r>
              <a:rPr lang="en-US" altLang="en-US" sz="1900">
                <a:latin typeface="Comic Sans MS" panose="030F0702030302020204" pitchFamily="66" charset="0"/>
              </a:rPr>
              <a:t>- Sclera can be divided into three distinctive layers:</a:t>
            </a:r>
          </a:p>
          <a:p>
            <a:pPr eaLnBrk="1" hangingPunct="1">
              <a:spcBef>
                <a:spcPct val="0"/>
              </a:spcBef>
              <a:buClrTx/>
              <a:buSzTx/>
              <a:buFont typeface="Arial" panose="020B0604020202020204" pitchFamily="34" charset="0"/>
              <a:buNone/>
            </a:pPr>
            <a:endParaRPr lang="en-US" altLang="en-US" sz="100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900">
                <a:latin typeface="Comic Sans MS" panose="030F0702030302020204" pitchFamily="66" charset="0"/>
              </a:rPr>
              <a:t>1) </a:t>
            </a:r>
            <a:r>
              <a:rPr lang="en-US" altLang="en-US" sz="1900" b="1">
                <a:latin typeface="Comic Sans MS" panose="030F0702030302020204" pitchFamily="66" charset="0"/>
              </a:rPr>
              <a:t>Episclera (lamina episcleralis) </a:t>
            </a:r>
            <a:r>
              <a:rPr lang="en-US" altLang="en-US" sz="1900">
                <a:latin typeface="Comic Sans MS" panose="030F0702030302020204" pitchFamily="66" charset="0"/>
              </a:rPr>
              <a:t>– outermost connective tissue</a:t>
            </a:r>
            <a:br>
              <a:rPr lang="en-US" altLang="en-US" sz="1900">
                <a:latin typeface="Comic Sans MS" panose="030F0702030302020204" pitchFamily="66" charset="0"/>
              </a:rPr>
            </a:br>
            <a:r>
              <a:rPr lang="en-US" altLang="en-US" sz="1900">
                <a:latin typeface="Comic Sans MS" panose="030F0702030302020204" pitchFamily="66" charset="0"/>
              </a:rPr>
              <a:t>   - superficially, it is connected to the Tenon’s capsule, while deep surface</a:t>
            </a:r>
            <a:br>
              <a:rPr lang="en-US" altLang="en-US" sz="1900">
                <a:latin typeface="Comic Sans MS" panose="030F0702030302020204" pitchFamily="66" charset="0"/>
              </a:rPr>
            </a:br>
            <a:r>
              <a:rPr lang="en-US" altLang="en-US" sz="1900">
                <a:latin typeface="Comic Sans MS" panose="030F0702030302020204" pitchFamily="66" charset="0"/>
              </a:rPr>
              <a:t>     overlies the scleral stroma</a:t>
            </a:r>
            <a:br>
              <a:rPr lang="en-US" altLang="en-US" sz="1900">
                <a:latin typeface="Comic Sans MS" panose="030F0702030302020204" pitchFamily="66" charset="0"/>
              </a:rPr>
            </a:br>
            <a:r>
              <a:rPr lang="en-US" altLang="en-US" sz="1900">
                <a:latin typeface="Comic Sans MS" panose="030F0702030302020204" pitchFamily="66" charset="0"/>
              </a:rPr>
              <a:t>   - the anteriormost part of episcleral contains </a:t>
            </a:r>
            <a:r>
              <a:rPr lang="en-US" altLang="en-US" sz="1900" b="1">
                <a:latin typeface="Comic Sans MS" panose="030F0702030302020204" pitchFamily="66" charset="0"/>
              </a:rPr>
              <a:t>arterial episcleral plexus</a:t>
            </a:r>
            <a:br>
              <a:rPr lang="en-US" altLang="en-US" sz="1900">
                <a:latin typeface="Comic Sans MS" panose="030F0702030302020204" pitchFamily="66" charset="0"/>
              </a:rPr>
            </a:br>
            <a:r>
              <a:rPr lang="en-US" altLang="en-US" sz="1900">
                <a:latin typeface="Comic Sans MS" panose="030F0702030302020204" pitchFamily="66" charset="0"/>
              </a:rPr>
              <a:t>     formed by branches of anterior ciliary arteries; normally it is not visible</a:t>
            </a:r>
            <a:br>
              <a:rPr lang="en-US" altLang="en-US" sz="1900">
                <a:latin typeface="Comic Sans MS" panose="030F0702030302020204" pitchFamily="66" charset="0"/>
              </a:rPr>
            </a:br>
            <a:r>
              <a:rPr lang="en-US" altLang="en-US" sz="1900">
                <a:latin typeface="Comic Sans MS" panose="030F0702030302020204" pitchFamily="66" charset="0"/>
              </a:rPr>
              <a:t>     and during inflammation it becomes congested – appereance of</a:t>
            </a:r>
            <a:br>
              <a:rPr lang="en-US" altLang="en-US" sz="1900">
                <a:latin typeface="Comic Sans MS" panose="030F0702030302020204" pitchFamily="66" charset="0"/>
              </a:rPr>
            </a:br>
            <a:r>
              <a:rPr lang="en-US" altLang="en-US" sz="1900">
                <a:latin typeface="Comic Sans MS" panose="030F0702030302020204" pitchFamily="66" charset="0"/>
              </a:rPr>
              <a:t>     “red eyes” in the affected person</a:t>
            </a:r>
          </a:p>
          <a:p>
            <a:pPr eaLnBrk="1" hangingPunct="1">
              <a:spcBef>
                <a:spcPct val="0"/>
              </a:spcBef>
              <a:buClrTx/>
              <a:buSzTx/>
              <a:buFont typeface="Arial" panose="020B0604020202020204" pitchFamily="34" charset="0"/>
              <a:buNone/>
            </a:pPr>
            <a:endParaRPr lang="en-US" altLang="en-US" sz="190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900">
                <a:latin typeface="Comic Sans MS" panose="030F0702030302020204" pitchFamily="66" charset="0"/>
              </a:rPr>
              <a:t>2) </a:t>
            </a:r>
            <a:r>
              <a:rPr lang="en-US" altLang="en-US" sz="1900" b="1">
                <a:latin typeface="Comic Sans MS" panose="030F0702030302020204" pitchFamily="66" charset="0"/>
              </a:rPr>
              <a:t>Scleral stroma </a:t>
            </a:r>
            <a:r>
              <a:rPr lang="en-US" altLang="en-US" sz="1900">
                <a:latin typeface="Comic Sans MS" panose="030F0702030302020204" pitchFamily="66" charset="0"/>
              </a:rPr>
              <a:t>– composed of dense</a:t>
            </a:r>
            <a:br>
              <a:rPr lang="en-US" altLang="en-US" sz="1900">
                <a:latin typeface="Comic Sans MS" panose="030F0702030302020204" pitchFamily="66" charset="0"/>
              </a:rPr>
            </a:br>
            <a:r>
              <a:rPr lang="en-US" altLang="en-US" sz="1900">
                <a:latin typeface="Comic Sans MS" panose="030F0702030302020204" pitchFamily="66" charset="0"/>
              </a:rPr>
              <a:t>     connective and elastic tissue which </a:t>
            </a:r>
            <a:br>
              <a:rPr lang="en-US" altLang="en-US" sz="1900">
                <a:latin typeface="Comic Sans MS" panose="030F0702030302020204" pitchFamily="66" charset="0"/>
              </a:rPr>
            </a:br>
            <a:r>
              <a:rPr lang="en-US" altLang="en-US" sz="1900">
                <a:latin typeface="Comic Sans MS" panose="030F0702030302020204" pitchFamily="66" charset="0"/>
              </a:rPr>
              <a:t>     gives sclera characteristic white color</a:t>
            </a:r>
          </a:p>
          <a:p>
            <a:pPr eaLnBrk="1" hangingPunct="1">
              <a:spcBef>
                <a:spcPct val="0"/>
              </a:spcBef>
              <a:buClrTx/>
              <a:buSzTx/>
              <a:buFont typeface="Arial" panose="020B0604020202020204" pitchFamily="34" charset="0"/>
              <a:buNone/>
            </a:pPr>
            <a:endParaRPr lang="en-US" altLang="en-US" sz="190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900">
                <a:latin typeface="Comic Sans MS" panose="030F0702030302020204" pitchFamily="66" charset="0"/>
              </a:rPr>
              <a:t>3) </a:t>
            </a:r>
            <a:r>
              <a:rPr lang="en-US" altLang="en-US" sz="1900" b="1">
                <a:latin typeface="Comic Sans MS" panose="030F0702030302020204" pitchFamily="66" charset="0"/>
              </a:rPr>
              <a:t>Lamina fusca </a:t>
            </a:r>
            <a:r>
              <a:rPr lang="en-US" altLang="en-US" sz="1900">
                <a:latin typeface="Comic Sans MS" panose="030F0702030302020204" pitchFamily="66" charset="0"/>
              </a:rPr>
              <a:t>– innermost layer</a:t>
            </a:r>
            <a:br>
              <a:rPr lang="en-US" altLang="en-US" sz="1900">
                <a:latin typeface="Comic Sans MS" panose="030F0702030302020204" pitchFamily="66" charset="0"/>
              </a:rPr>
            </a:br>
            <a:r>
              <a:rPr lang="en-US" altLang="en-US" sz="1900">
                <a:latin typeface="Comic Sans MS" panose="030F0702030302020204" pitchFamily="66" charset="0"/>
              </a:rPr>
              <a:t>     -contains melanocytes – dark colored;</a:t>
            </a:r>
            <a:br>
              <a:rPr lang="en-US" altLang="en-US" sz="1900">
                <a:latin typeface="Comic Sans MS" panose="030F0702030302020204" pitchFamily="66" charset="0"/>
              </a:rPr>
            </a:br>
            <a:r>
              <a:rPr lang="en-US" altLang="en-US" sz="1900">
                <a:latin typeface="Comic Sans MS" panose="030F0702030302020204" pitchFamily="66" charset="0"/>
              </a:rPr>
              <a:t>     -overlies choroid part of vascular layer</a:t>
            </a:r>
            <a:br>
              <a:rPr lang="en-US" altLang="en-US" sz="1900">
                <a:latin typeface="Comic Sans MS" panose="030F0702030302020204" pitchFamily="66" charset="0"/>
              </a:rPr>
            </a:br>
            <a:r>
              <a:rPr lang="en-US" altLang="en-US" sz="1900">
                <a:latin typeface="Comic Sans MS" panose="030F0702030302020204" pitchFamily="66" charset="0"/>
              </a:rPr>
              <a:t>     - between lamina fusca and choroid there </a:t>
            </a:r>
            <a:br>
              <a:rPr lang="en-US" altLang="en-US" sz="1900">
                <a:latin typeface="Comic Sans MS" panose="030F0702030302020204" pitchFamily="66" charset="0"/>
              </a:rPr>
            </a:br>
            <a:r>
              <a:rPr lang="en-US" altLang="en-US" sz="1900">
                <a:latin typeface="Comic Sans MS" panose="030F0702030302020204" pitchFamily="66" charset="0"/>
              </a:rPr>
              <a:t>      is perichoroideal space traversed by </a:t>
            </a:r>
            <a:br>
              <a:rPr lang="en-US" altLang="en-US" sz="1900">
                <a:latin typeface="Comic Sans MS" panose="030F0702030302020204" pitchFamily="66" charset="0"/>
              </a:rPr>
            </a:br>
            <a:r>
              <a:rPr lang="en-US" altLang="en-US" sz="1900">
                <a:latin typeface="Comic Sans MS" panose="030F0702030302020204" pitchFamily="66" charset="0"/>
              </a:rPr>
              <a:t>      short and long posterior ciliary arteries and nerves </a:t>
            </a:r>
          </a:p>
          <a:p>
            <a:pPr eaLnBrk="1" hangingPunct="1">
              <a:spcBef>
                <a:spcPct val="0"/>
              </a:spcBef>
              <a:buClrTx/>
              <a:buSzTx/>
              <a:buFont typeface="Arial" panose="020B0604020202020204" pitchFamily="34" charset="0"/>
              <a:buNone/>
            </a:pPr>
            <a:endParaRPr lang="en-US" altLang="en-US" sz="1000">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1000">
              <a:latin typeface="Comic Sans MS" panose="030F0702030302020204" pitchFamily="66"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TextBox 3">
            <a:extLst>
              <a:ext uri="{FF2B5EF4-FFF2-40B4-BE49-F238E27FC236}">
                <a16:creationId xmlns:a16="http://schemas.microsoft.com/office/drawing/2014/main" id="{08BD8CD1-C1EB-910A-E96F-059FC36D458A}"/>
              </a:ext>
            </a:extLst>
          </p:cNvPr>
          <p:cNvSpPr txBox="1">
            <a:spLocks noChangeArrowheads="1"/>
          </p:cNvSpPr>
          <p:nvPr/>
        </p:nvSpPr>
        <p:spPr bwMode="auto">
          <a:xfrm>
            <a:off x="3646488" y="333375"/>
            <a:ext cx="1604962"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S</a:t>
            </a:r>
            <a:r>
              <a:rPr lang="en-US" altLang="en-US" sz="3600" b="1" dirty="0" err="1">
                <a:solidFill>
                  <a:srgbClr val="9D3232"/>
                </a:solidFill>
                <a:effectLst>
                  <a:outerShdw blurRad="38100" dist="38100" dir="2700000" algn="tl">
                    <a:srgbClr val="000000"/>
                  </a:outerShdw>
                </a:effectLst>
                <a:latin typeface="Comic Sans MS" panose="030F0702030302020204" pitchFamily="66" charset="0"/>
              </a:rPr>
              <a:t>clera</a:t>
            </a:r>
            <a:endParaRPr lang="en-US" altLang="en-US" sz="3600" b="1" dirty="0">
              <a:solidFill>
                <a:srgbClr val="9D3232"/>
              </a:solidFill>
              <a:effectLst>
                <a:outerShdw blurRad="38100" dist="38100" dir="2700000" algn="tl">
                  <a:srgbClr val="000000"/>
                </a:outerShdw>
              </a:effectLst>
              <a:latin typeface="Comic Sans MS" panose="030F0702030302020204" pitchFamily="66" charset="0"/>
            </a:endParaRPr>
          </a:p>
        </p:txBody>
      </p:sp>
      <p:pic>
        <p:nvPicPr>
          <p:cNvPr id="25603" name="Picture 9">
            <a:extLst>
              <a:ext uri="{FF2B5EF4-FFF2-40B4-BE49-F238E27FC236}">
                <a16:creationId xmlns:a16="http://schemas.microsoft.com/office/drawing/2014/main" id="{CE4B3244-0388-5155-240A-996516CCD4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3955" t="18796" r="36983" b="30156"/>
          <a:stretch>
            <a:fillRect/>
          </a:stretch>
        </p:blipFill>
        <p:spPr bwMode="auto">
          <a:xfrm>
            <a:off x="6000750" y="4429125"/>
            <a:ext cx="2571750" cy="210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TextBox 2">
            <a:extLst>
              <a:ext uri="{FF2B5EF4-FFF2-40B4-BE49-F238E27FC236}">
                <a16:creationId xmlns:a16="http://schemas.microsoft.com/office/drawing/2014/main" id="{1DAE423D-2EB1-87C1-327A-7FC5A089CEE2}"/>
              </a:ext>
            </a:extLst>
          </p:cNvPr>
          <p:cNvSpPr txBox="1">
            <a:spLocks noChangeArrowheads="1"/>
          </p:cNvSpPr>
          <p:nvPr/>
        </p:nvSpPr>
        <p:spPr bwMode="auto">
          <a:xfrm>
            <a:off x="325438" y="1150938"/>
            <a:ext cx="8715375"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2000" b="1" i="1">
                <a:solidFill>
                  <a:srgbClr val="FF0000"/>
                </a:solidFill>
                <a:latin typeface="Comic Sans MS" panose="030F0702030302020204" pitchFamily="66" charset="0"/>
              </a:rPr>
              <a:t>Vascularization</a:t>
            </a:r>
            <a:r>
              <a:rPr lang="en-US" altLang="en-US" sz="2000" b="1" i="1">
                <a:solidFill>
                  <a:srgbClr val="FF0000"/>
                </a:solidFill>
                <a:latin typeface="Comic Sans MS" panose="030F0702030302020204" pitchFamily="66" charset="0"/>
              </a:rPr>
              <a:t>:</a:t>
            </a:r>
          </a:p>
          <a:p>
            <a:r>
              <a:rPr lang="en-US" altLang="en-US" sz="2000" b="1" i="1">
                <a:latin typeface="Comic Sans MS" panose="030F0702030302020204" pitchFamily="66" charset="0"/>
              </a:rPr>
              <a:t>a) Anterior part:</a:t>
            </a:r>
            <a:br>
              <a:rPr lang="en-US" altLang="en-US" sz="2000" b="1" i="1">
                <a:latin typeface="Comic Sans MS" panose="030F0702030302020204" pitchFamily="66" charset="0"/>
              </a:rPr>
            </a:br>
            <a:r>
              <a:rPr lang="en-US" altLang="en-US" sz="2000" b="1" i="1">
                <a:latin typeface="Comic Sans MS" panose="030F0702030302020204" pitchFamily="66" charset="0"/>
              </a:rPr>
              <a:t>    - </a:t>
            </a:r>
            <a:r>
              <a:rPr lang="en-US" altLang="en-US" sz="2000" b="1">
                <a:latin typeface="Comic Sans MS" panose="030F0702030302020204" pitchFamily="66" charset="0"/>
              </a:rPr>
              <a:t>arterial episcleral plexus - f</a:t>
            </a:r>
            <a:r>
              <a:rPr lang="en-US" altLang="en-US" sz="2000">
                <a:latin typeface="Comic Sans MS" panose="030F0702030302020204" pitchFamily="66" charset="0"/>
              </a:rPr>
              <a:t>ormed by branches of anterior</a:t>
            </a:r>
            <a:br>
              <a:rPr lang="en-US" altLang="en-US" sz="2000">
                <a:latin typeface="Comic Sans MS" panose="030F0702030302020204" pitchFamily="66" charset="0"/>
              </a:rPr>
            </a:br>
            <a:r>
              <a:rPr lang="en-US" altLang="en-US" sz="2000">
                <a:latin typeface="Comic Sans MS" panose="030F0702030302020204" pitchFamily="66" charset="0"/>
              </a:rPr>
              <a:t>				      ciliary arteries</a:t>
            </a:r>
          </a:p>
          <a:p>
            <a:r>
              <a:rPr lang="en-US" altLang="en-US" sz="2000" b="1" i="1">
                <a:latin typeface="Comic Sans MS" panose="030F0702030302020204" pitchFamily="66" charset="0"/>
              </a:rPr>
              <a:t>b) Posterior part:</a:t>
            </a:r>
            <a:br>
              <a:rPr lang="en-US" altLang="en-US" sz="2000" b="1" i="1">
                <a:latin typeface="Comic Sans MS" panose="030F0702030302020204" pitchFamily="66" charset="0"/>
              </a:rPr>
            </a:br>
            <a:r>
              <a:rPr lang="en-US" altLang="en-US" sz="2000" b="1" i="1">
                <a:latin typeface="Comic Sans MS" panose="030F0702030302020204" pitchFamily="66" charset="0"/>
              </a:rPr>
              <a:t>    - short and long posterior ciliary arteries </a:t>
            </a:r>
            <a:br>
              <a:rPr lang="en-US" altLang="en-US" sz="2000" b="1" i="1">
                <a:latin typeface="Comic Sans MS" panose="030F0702030302020204" pitchFamily="66" charset="0"/>
              </a:rPr>
            </a:br>
            <a:r>
              <a:rPr lang="en-US" altLang="en-US" sz="2000" b="1" i="1">
                <a:latin typeface="Comic Sans MS" panose="030F0702030302020204" pitchFamily="66" charset="0"/>
              </a:rPr>
              <a:t>      (aa. ciliares posteriores breves et longi)</a:t>
            </a:r>
          </a:p>
          <a:p>
            <a:endParaRPr lang="en-GB" altLang="en-US" sz="2000"/>
          </a:p>
        </p:txBody>
      </p:sp>
      <p:sp>
        <p:nvSpPr>
          <p:cNvPr id="25605" name="TextBox 3">
            <a:extLst>
              <a:ext uri="{FF2B5EF4-FFF2-40B4-BE49-F238E27FC236}">
                <a16:creationId xmlns:a16="http://schemas.microsoft.com/office/drawing/2014/main" id="{BB58ABCD-7408-D7A4-ADF2-D2969C16AD50}"/>
              </a:ext>
            </a:extLst>
          </p:cNvPr>
          <p:cNvSpPr txBox="1">
            <a:spLocks noChangeArrowheads="1"/>
          </p:cNvSpPr>
          <p:nvPr/>
        </p:nvSpPr>
        <p:spPr bwMode="auto">
          <a:xfrm>
            <a:off x="325438" y="3429000"/>
            <a:ext cx="8247062"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2000" b="1" i="1">
                <a:solidFill>
                  <a:srgbClr val="FFC000"/>
                </a:solidFill>
                <a:latin typeface="Comic Sans MS" panose="030F0702030302020204" pitchFamily="66" charset="0"/>
              </a:rPr>
              <a:t>Innervation</a:t>
            </a:r>
            <a:r>
              <a:rPr lang="en-US" altLang="en-US" sz="2000" b="1" i="1">
                <a:solidFill>
                  <a:srgbClr val="FFC000"/>
                </a:solidFill>
                <a:latin typeface="Comic Sans MS" panose="030F0702030302020204" pitchFamily="66" charset="0"/>
              </a:rPr>
              <a:t>:</a:t>
            </a:r>
          </a:p>
          <a:p>
            <a:r>
              <a:rPr lang="en-US" altLang="en-US" sz="2000" b="1" i="1">
                <a:latin typeface="Comic Sans MS" panose="030F0702030302020204" pitchFamily="66" charset="0"/>
              </a:rPr>
              <a:t>a) Anterior part:</a:t>
            </a:r>
            <a:br>
              <a:rPr lang="en-US" altLang="en-US" sz="2000" b="1" i="1">
                <a:latin typeface="Comic Sans MS" panose="030F0702030302020204" pitchFamily="66" charset="0"/>
              </a:rPr>
            </a:br>
            <a:r>
              <a:rPr lang="en-US" altLang="en-US" sz="2000" b="1" i="1">
                <a:latin typeface="Comic Sans MS" panose="030F0702030302020204" pitchFamily="66" charset="0"/>
              </a:rPr>
              <a:t>    - </a:t>
            </a:r>
            <a:r>
              <a:rPr lang="en-US" altLang="en-US" sz="2000" b="1">
                <a:latin typeface="Comic Sans MS" panose="030F0702030302020204" pitchFamily="66" charset="0"/>
              </a:rPr>
              <a:t>long ciliary nerves (nn. ciliares longi)</a:t>
            </a:r>
            <a:endParaRPr lang="en-US" altLang="en-US" sz="2000">
              <a:latin typeface="Comic Sans MS" panose="030F0702030302020204" pitchFamily="66" charset="0"/>
            </a:endParaRPr>
          </a:p>
          <a:p>
            <a:r>
              <a:rPr lang="en-US" altLang="en-US" sz="2000" b="1" i="1">
                <a:latin typeface="Comic Sans MS" panose="030F0702030302020204" pitchFamily="66" charset="0"/>
              </a:rPr>
              <a:t>b) Posterior part:</a:t>
            </a:r>
            <a:br>
              <a:rPr lang="en-US" altLang="en-US" sz="2000" b="1" i="1">
                <a:latin typeface="Comic Sans MS" panose="030F0702030302020204" pitchFamily="66" charset="0"/>
              </a:rPr>
            </a:br>
            <a:r>
              <a:rPr lang="en-US" altLang="en-US" sz="2000" b="1" i="1">
                <a:latin typeface="Comic Sans MS" panose="030F0702030302020204" pitchFamily="66" charset="0"/>
              </a:rPr>
              <a:t>    - short ciliary nerves (nn. ciliares breves)</a:t>
            </a:r>
          </a:p>
          <a:p>
            <a:endParaRPr lang="en-GB" altLang="en-US" sz="20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AFAD3C-1DCE-E857-E7A0-6D6A873FDBD1}"/>
              </a:ext>
            </a:extLst>
          </p:cNvPr>
          <p:cNvPicPr>
            <a:picLocks noChangeAspect="1"/>
          </p:cNvPicPr>
          <p:nvPr/>
        </p:nvPicPr>
        <p:blipFill>
          <a:blip r:embed="rId2"/>
          <a:stretch>
            <a:fillRect/>
          </a:stretch>
        </p:blipFill>
        <p:spPr>
          <a:xfrm>
            <a:off x="395536" y="908720"/>
            <a:ext cx="8383608" cy="5467193"/>
          </a:xfrm>
          <a:prstGeom prst="rect">
            <a:avLst/>
          </a:prstGeom>
        </p:spPr>
      </p:pic>
    </p:spTree>
    <p:extLst>
      <p:ext uri="{BB962C8B-B14F-4D97-AF65-F5344CB8AC3E}">
        <p14:creationId xmlns:p14="http://schemas.microsoft.com/office/powerpoint/2010/main" val="14592377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2">
            <a:extLst>
              <a:ext uri="{FF2B5EF4-FFF2-40B4-BE49-F238E27FC236}">
                <a16:creationId xmlns:a16="http://schemas.microsoft.com/office/drawing/2014/main" id="{46F35130-4C8A-B49F-09BA-CF29494FE9FC}"/>
              </a:ext>
            </a:extLst>
          </p:cNvPr>
          <p:cNvSpPr txBox="1">
            <a:spLocks noChangeArrowheads="1"/>
          </p:cNvSpPr>
          <p:nvPr/>
        </p:nvSpPr>
        <p:spPr bwMode="auto">
          <a:xfrm>
            <a:off x="3635375" y="293688"/>
            <a:ext cx="1604963"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S</a:t>
            </a:r>
            <a:r>
              <a:rPr lang="en-US" altLang="en-US" sz="3600" b="1" dirty="0" err="1">
                <a:solidFill>
                  <a:srgbClr val="9D3232"/>
                </a:solidFill>
                <a:effectLst>
                  <a:outerShdw blurRad="38100" dist="38100" dir="2700000" algn="tl">
                    <a:srgbClr val="000000"/>
                  </a:outerShdw>
                </a:effectLst>
                <a:latin typeface="Comic Sans MS" panose="030F0702030302020204" pitchFamily="66" charset="0"/>
              </a:rPr>
              <a:t>clera</a:t>
            </a:r>
            <a:endParaRPr lang="en-US" altLang="en-US" sz="3600" b="1" dirty="0">
              <a:solidFill>
                <a:srgbClr val="9D3232"/>
              </a:solidFill>
              <a:effectLst>
                <a:outerShdw blurRad="38100" dist="38100" dir="2700000" algn="tl">
                  <a:srgbClr val="000000"/>
                </a:outerShdw>
              </a:effectLst>
              <a:latin typeface="Comic Sans MS" panose="030F0702030302020204" pitchFamily="66" charset="0"/>
            </a:endParaRPr>
          </a:p>
        </p:txBody>
      </p:sp>
      <p:sp>
        <p:nvSpPr>
          <p:cNvPr id="26627" name="TextBox 4">
            <a:extLst>
              <a:ext uri="{FF2B5EF4-FFF2-40B4-BE49-F238E27FC236}">
                <a16:creationId xmlns:a16="http://schemas.microsoft.com/office/drawing/2014/main" id="{EED6BF92-83E6-F0A1-48CC-E2C5AE8E6258}"/>
              </a:ext>
            </a:extLst>
          </p:cNvPr>
          <p:cNvSpPr txBox="1">
            <a:spLocks noChangeArrowheads="1"/>
          </p:cNvSpPr>
          <p:nvPr/>
        </p:nvSpPr>
        <p:spPr bwMode="auto">
          <a:xfrm>
            <a:off x="233363" y="989013"/>
            <a:ext cx="8677275" cy="427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 </a:t>
            </a:r>
            <a:r>
              <a:rPr lang="en-GB" altLang="en-US" sz="1800" dirty="0">
                <a:latin typeface="Comic Sans MS" panose="030F0702030302020204" pitchFamily="66" charset="0"/>
              </a:rPr>
              <a:t>In anterior part of sclera, just behind the corneoscleral junction, within the</a:t>
            </a:r>
            <a:br>
              <a:rPr lang="en-GB" altLang="en-US" sz="1800" dirty="0">
                <a:latin typeface="Comic Sans MS" panose="030F0702030302020204" pitchFamily="66" charset="0"/>
              </a:rPr>
            </a:br>
            <a:r>
              <a:rPr lang="en-GB" altLang="en-US" sz="1800" dirty="0">
                <a:latin typeface="Comic Sans MS" panose="030F0702030302020204" pitchFamily="66" charset="0"/>
              </a:rPr>
              <a:t>   inner surface of the sclera there is a circular canal called </a:t>
            </a:r>
            <a:r>
              <a:rPr lang="en-GB" altLang="en-US" sz="1800" b="1" dirty="0">
                <a:latin typeface="Comic Sans MS" panose="030F0702030302020204" pitchFamily="66" charset="0"/>
              </a:rPr>
              <a:t>the internal</a:t>
            </a:r>
            <a:br>
              <a:rPr lang="en-GB" altLang="en-US" sz="1800" b="1" dirty="0">
                <a:latin typeface="Comic Sans MS" panose="030F0702030302020204" pitchFamily="66" charset="0"/>
              </a:rPr>
            </a:br>
            <a:r>
              <a:rPr lang="en-GB" altLang="en-US" sz="1800" b="1" dirty="0">
                <a:latin typeface="Comic Sans MS" panose="030F0702030302020204" pitchFamily="66" charset="0"/>
              </a:rPr>
              <a:t>  scleral sulcus that contains scleral venous sinus (canal of </a:t>
            </a:r>
            <a:r>
              <a:rPr lang="en-GB" altLang="en-US" sz="1800" b="1" dirty="0" err="1">
                <a:latin typeface="Comic Sans MS" panose="030F0702030302020204" pitchFamily="66" charset="0"/>
              </a:rPr>
              <a:t>Schlemmi</a:t>
            </a:r>
            <a:r>
              <a:rPr lang="en-GB" altLang="en-US" sz="1800" b="1" dirty="0">
                <a:latin typeface="Comic Sans MS" panose="030F0702030302020204" pitchFamily="66" charset="0"/>
              </a:rPr>
              <a:t>)</a:t>
            </a:r>
            <a:r>
              <a:rPr lang="en-US" altLang="en-US" sz="1800" dirty="0">
                <a:latin typeface="Comic Sans MS" panose="030F0702030302020204" pitchFamily="66" charset="0"/>
              </a:rPr>
              <a:t> </a:t>
            </a:r>
            <a:r>
              <a:rPr lang="en-US" altLang="en-US" sz="1800" b="1" dirty="0">
                <a:latin typeface="Comic Sans MS" panose="030F0702030302020204" pitchFamily="66" charset="0"/>
              </a:rPr>
              <a:t>(sinus</a:t>
            </a:r>
            <a:br>
              <a:rPr lang="en-US" altLang="en-US" sz="1800" b="1" dirty="0">
                <a:latin typeface="Comic Sans MS" panose="030F0702030302020204" pitchFamily="66" charset="0"/>
              </a:rPr>
            </a:br>
            <a:r>
              <a:rPr lang="en-US" altLang="en-US" sz="1800" b="1" dirty="0">
                <a:latin typeface="Comic Sans MS" panose="030F0702030302020204" pitchFamily="66" charset="0"/>
              </a:rPr>
              <a:t>  venosus sclerae – canalis </a:t>
            </a:r>
            <a:r>
              <a:rPr lang="en-US" altLang="en-US" sz="1800" b="1" dirty="0" err="1">
                <a:latin typeface="Comic Sans MS" panose="030F0702030302020204" pitchFamily="66" charset="0"/>
              </a:rPr>
              <a:t>Schlemmi</a:t>
            </a:r>
            <a:r>
              <a:rPr lang="en-US" altLang="en-US" sz="1800" b="1" dirty="0">
                <a:latin typeface="Comic Sans MS" panose="030F0702030302020204" pitchFamily="66" charset="0"/>
              </a:rPr>
              <a:t>)</a:t>
            </a:r>
          </a:p>
          <a:p>
            <a:pPr eaLnBrk="1" hangingPunct="1">
              <a:spcBef>
                <a:spcPct val="0"/>
              </a:spcBef>
              <a:buClrTx/>
              <a:buSzTx/>
              <a:buFont typeface="Arial" panose="020B0604020202020204" pitchFamily="34" charset="0"/>
              <a:buNone/>
            </a:pPr>
            <a:br>
              <a:rPr lang="en-US" altLang="en-US" sz="1800" b="1" dirty="0">
                <a:latin typeface="Comic Sans MS" panose="030F0702030302020204" pitchFamily="66" charset="0"/>
              </a:rPr>
            </a:br>
            <a:r>
              <a:rPr lang="en-US" altLang="en-US" sz="1800" dirty="0">
                <a:latin typeface="Comic Sans MS" panose="030F0702030302020204" pitchFamily="66" charset="0"/>
              </a:rPr>
              <a:t>- The function of Schlemm’s canal is to collect the aqueous humor from the </a:t>
            </a:r>
            <a:br>
              <a:rPr lang="en-US" altLang="en-US" sz="1800" dirty="0">
                <a:latin typeface="Comic Sans MS" panose="030F0702030302020204" pitchFamily="66" charset="0"/>
              </a:rPr>
            </a:br>
            <a:r>
              <a:rPr lang="en-US" altLang="en-US" sz="1800" dirty="0">
                <a:latin typeface="Comic Sans MS" panose="030F0702030302020204" pitchFamily="66" charset="0"/>
              </a:rPr>
              <a:t>   anterior chamber of the eyeball and deliver it to the veins of the eyeball </a:t>
            </a:r>
            <a:br>
              <a:rPr lang="en-US" altLang="en-US" sz="1800" dirty="0">
                <a:latin typeface="Comic Sans MS" panose="030F0702030302020204" pitchFamily="66" charset="0"/>
              </a:rPr>
            </a:br>
            <a:r>
              <a:rPr lang="en-US" altLang="en-US" sz="1800" dirty="0">
                <a:latin typeface="Comic Sans MS" panose="030F0702030302020204" pitchFamily="66" charset="0"/>
              </a:rPr>
              <a:t>   (vv. vorticose)</a:t>
            </a:r>
            <a:br>
              <a:rPr lang="en-US" altLang="en-US" sz="1800" dirty="0">
                <a:latin typeface="Comic Sans MS" panose="030F0702030302020204" pitchFamily="66" charset="0"/>
              </a:rPr>
            </a:b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The posterior lip of the internal </a:t>
            </a:r>
            <a:br>
              <a:rPr lang="en-US" altLang="en-US" sz="1800" dirty="0">
                <a:latin typeface="Comic Sans MS" panose="030F0702030302020204" pitchFamily="66" charset="0"/>
              </a:rPr>
            </a:br>
            <a:r>
              <a:rPr lang="en-US" altLang="en-US" sz="1800" dirty="0">
                <a:latin typeface="Comic Sans MS" panose="030F0702030302020204" pitchFamily="66" charset="0"/>
              </a:rPr>
              <a:t>   scleral sulcus shows a projection</a:t>
            </a:r>
            <a:br>
              <a:rPr lang="en-US" altLang="en-US" sz="1800" dirty="0">
                <a:latin typeface="Comic Sans MS" panose="030F0702030302020204" pitchFamily="66" charset="0"/>
              </a:rPr>
            </a:br>
            <a:r>
              <a:rPr lang="en-US" altLang="en-US" sz="1800" dirty="0">
                <a:latin typeface="Comic Sans MS" panose="030F0702030302020204" pitchFamily="66" charset="0"/>
              </a:rPr>
              <a:t>   directed anteriorly and inwards </a:t>
            </a:r>
            <a:br>
              <a:rPr lang="en-US" altLang="en-US" sz="1800" dirty="0">
                <a:latin typeface="Comic Sans MS" panose="030F0702030302020204" pitchFamily="66" charset="0"/>
              </a:rPr>
            </a:br>
            <a:r>
              <a:rPr lang="en-US" altLang="en-US" sz="1800" dirty="0">
                <a:latin typeface="Comic Sans MS" panose="030F0702030302020204" pitchFamily="66" charset="0"/>
              </a:rPr>
              <a:t>   called the </a:t>
            </a:r>
            <a:r>
              <a:rPr lang="en-US" altLang="en-US" sz="1800" b="1" dirty="0">
                <a:latin typeface="Comic Sans MS" panose="030F0702030302020204" pitchFamily="66" charset="0"/>
              </a:rPr>
              <a:t>scleral spur</a:t>
            </a:r>
            <a:r>
              <a:rPr lang="en-US" altLang="en-US" sz="1800" dirty="0">
                <a:latin typeface="Comic Sans MS" panose="030F0702030302020204" pitchFamily="66" charset="0"/>
              </a:rPr>
              <a:t>, for</a:t>
            </a:r>
            <a:br>
              <a:rPr lang="en-US" altLang="en-US" sz="1800" dirty="0">
                <a:latin typeface="Comic Sans MS" panose="030F0702030302020204" pitchFamily="66" charset="0"/>
              </a:rPr>
            </a:br>
            <a:r>
              <a:rPr lang="en-US" altLang="en-US" sz="1800" dirty="0">
                <a:latin typeface="Comic Sans MS" panose="030F0702030302020204" pitchFamily="66" charset="0"/>
              </a:rPr>
              <a:t>   attachment of ciliary muscle </a:t>
            </a:r>
            <a:br>
              <a:rPr lang="en-US" altLang="en-US" sz="1800" dirty="0">
                <a:latin typeface="Comic Sans MS" panose="030F0702030302020204" pitchFamily="66" charset="0"/>
              </a:rPr>
            </a:br>
            <a:r>
              <a:rPr lang="en-US" altLang="en-US" sz="1800" dirty="0">
                <a:latin typeface="Comic Sans MS" panose="030F0702030302020204" pitchFamily="66" charset="0"/>
              </a:rPr>
              <a:t>   (part of ciliary body)</a:t>
            </a:r>
          </a:p>
        </p:txBody>
      </p:sp>
      <p:pic>
        <p:nvPicPr>
          <p:cNvPr id="26628" name="Picture 2" descr="glaucoma">
            <a:extLst>
              <a:ext uri="{FF2B5EF4-FFF2-40B4-BE49-F238E27FC236}">
                <a16:creationId xmlns:a16="http://schemas.microsoft.com/office/drawing/2014/main" id="{FA521CF1-5949-6E30-D0C7-9CA1406B78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482"/>
          <a:stretch>
            <a:fillRect/>
          </a:stretch>
        </p:blipFill>
        <p:spPr bwMode="auto">
          <a:xfrm>
            <a:off x="4140200" y="3103563"/>
            <a:ext cx="4660900" cy="340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1">
            <a:extLst>
              <a:ext uri="{FF2B5EF4-FFF2-40B4-BE49-F238E27FC236}">
                <a16:creationId xmlns:a16="http://schemas.microsoft.com/office/drawing/2014/main" id="{4B4F8573-7C0B-2261-2514-16BA3E32398D}"/>
              </a:ext>
            </a:extLst>
          </p:cNvPr>
          <p:cNvSpPr txBox="1">
            <a:spLocks noChangeArrowheads="1"/>
          </p:cNvSpPr>
          <p:nvPr/>
        </p:nvSpPr>
        <p:spPr bwMode="auto">
          <a:xfrm>
            <a:off x="431800" y="490538"/>
            <a:ext cx="82804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2000" b="1" dirty="0">
                <a:latin typeface="Comic Sans MS" panose="030F0702030302020204" pitchFamily="66" charset="0"/>
              </a:rPr>
              <a:t>I EYE (OCULUS)</a:t>
            </a:r>
          </a:p>
          <a:p>
            <a:pPr eaLnBrk="1" hangingPunct="1">
              <a:spcBef>
                <a:spcPct val="0"/>
              </a:spcBef>
              <a:buClrTx/>
              <a:buSzTx/>
              <a:buFont typeface="Arial" panose="020B0604020202020204" pitchFamily="34" charset="0"/>
              <a:buNone/>
            </a:pPr>
            <a:r>
              <a:rPr lang="en-GB" altLang="en-US" sz="2000" b="1" dirty="0">
                <a:latin typeface="Comic Sans MS" panose="030F0702030302020204" pitchFamily="66" charset="0"/>
              </a:rPr>
              <a:t>   - eyeball</a:t>
            </a:r>
          </a:p>
          <a:p>
            <a:pPr eaLnBrk="1" hangingPunct="1">
              <a:spcBef>
                <a:spcPct val="0"/>
              </a:spcBef>
              <a:buClrTx/>
              <a:buSzTx/>
              <a:buFont typeface="Arial" panose="020B0604020202020204" pitchFamily="34" charset="0"/>
              <a:buNone/>
            </a:pPr>
            <a:r>
              <a:rPr lang="en-GB" altLang="en-US" sz="2000" b="1" dirty="0">
                <a:latin typeface="Comic Sans MS" panose="030F0702030302020204" pitchFamily="66" charset="0"/>
              </a:rPr>
              <a:t>   - optic nerve (n. opticus)</a:t>
            </a:r>
            <a:endParaRPr lang="en-US" altLang="en-US" sz="2000" b="1" dirty="0">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20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b="1" dirty="0">
                <a:latin typeface="Comic Sans MS" panose="030F0702030302020204" pitchFamily="66" charset="0"/>
              </a:rPr>
              <a:t>II ACCESSORY ORGANS OF THE EYE (organa oculi </a:t>
            </a:r>
            <a:r>
              <a:rPr lang="en-US" altLang="en-US" sz="2000" b="1" dirty="0" err="1">
                <a:latin typeface="Comic Sans MS" panose="030F0702030302020204" pitchFamily="66" charset="0"/>
              </a:rPr>
              <a:t>accessoria</a:t>
            </a:r>
            <a:r>
              <a:rPr lang="en-US" altLang="en-US" sz="2000" b="1" dirty="0">
                <a:latin typeface="Comic Sans MS" panose="030F0702030302020204" pitchFamily="66" charset="0"/>
              </a:rPr>
              <a:t>)</a:t>
            </a:r>
          </a:p>
        </p:txBody>
      </p:sp>
      <p:pic>
        <p:nvPicPr>
          <p:cNvPr id="10243" name="Picture 4" descr="Orbits and eyes Illustrations: normal anatomy| e-Anatomy">
            <a:extLst>
              <a:ext uri="{FF2B5EF4-FFF2-40B4-BE49-F238E27FC236}">
                <a16:creationId xmlns:a16="http://schemas.microsoft.com/office/drawing/2014/main" id="{EC4D29A7-557D-7D41-FEE9-744DC3DE5C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9175" y="4438650"/>
            <a:ext cx="4032250" cy="207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4">
            <a:extLst>
              <a:ext uri="{FF2B5EF4-FFF2-40B4-BE49-F238E27FC236}">
                <a16:creationId xmlns:a16="http://schemas.microsoft.com/office/drawing/2014/main" id="{944C8B11-118B-4CD4-4F9D-FA59F690BD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267" r="41928" b="37746"/>
          <a:stretch>
            <a:fillRect/>
          </a:stretch>
        </p:blipFill>
        <p:spPr bwMode="auto">
          <a:xfrm>
            <a:off x="3040063" y="2278063"/>
            <a:ext cx="3063875" cy="287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4">
            <a:extLst>
              <a:ext uri="{FF2B5EF4-FFF2-40B4-BE49-F238E27FC236}">
                <a16:creationId xmlns:a16="http://schemas.microsoft.com/office/drawing/2014/main" id="{B9BBC093-E480-BAD2-8F77-9B871EDD58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7788" t="9801" r="40967" b="41847"/>
          <a:stretch>
            <a:fillRect/>
          </a:stretch>
        </p:blipFill>
        <p:spPr bwMode="auto">
          <a:xfrm>
            <a:off x="282575" y="4221163"/>
            <a:ext cx="32607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4">
            <a:extLst>
              <a:ext uri="{FF2B5EF4-FFF2-40B4-BE49-F238E27FC236}">
                <a16:creationId xmlns:a16="http://schemas.microsoft.com/office/drawing/2014/main" id="{0DCAA0D3-ABC7-FA11-96EC-340AA93BDA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267" r="41928" b="37746"/>
          <a:stretch>
            <a:fillRect/>
          </a:stretch>
        </p:blipFill>
        <p:spPr bwMode="auto">
          <a:xfrm>
            <a:off x="4427538" y="2060575"/>
            <a:ext cx="4322762" cy="405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Rectangle 1">
            <a:extLst>
              <a:ext uri="{FF2B5EF4-FFF2-40B4-BE49-F238E27FC236}">
                <a16:creationId xmlns:a16="http://schemas.microsoft.com/office/drawing/2014/main" id="{43F089EB-67AD-43F2-8190-9BBD5FA1E5F5}"/>
              </a:ext>
            </a:extLst>
          </p:cNvPr>
          <p:cNvSpPr>
            <a:spLocks noChangeArrowheads="1"/>
          </p:cNvSpPr>
          <p:nvPr/>
        </p:nvSpPr>
        <p:spPr bwMode="auto">
          <a:xfrm>
            <a:off x="0" y="2474913"/>
            <a:ext cx="5508625" cy="190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1800">
                <a:latin typeface="Comic Sans MS" panose="030F0702030302020204" pitchFamily="66" charset="0"/>
              </a:rPr>
            </a:br>
            <a:r>
              <a:rPr lang="en-US" altLang="en-US" sz="2000">
                <a:latin typeface="Comic Sans MS" panose="030F0702030302020204" pitchFamily="66" charset="0"/>
              </a:rPr>
              <a:t>       </a:t>
            </a:r>
            <a:r>
              <a:rPr lang="en-US" altLang="en-US" sz="2000" b="1">
                <a:latin typeface="Comic Sans MS" panose="030F0702030302020204" pitchFamily="66" charset="0"/>
              </a:rPr>
              <a:t>1. Iris</a:t>
            </a:r>
          </a:p>
          <a:p>
            <a:pPr eaLnBrk="1" hangingPunct="1">
              <a:spcBef>
                <a:spcPct val="0"/>
              </a:spcBef>
              <a:buClrTx/>
              <a:buSzTx/>
              <a:buFont typeface="Arial" panose="020B0604020202020204" pitchFamily="34" charset="0"/>
              <a:buNone/>
            </a:pPr>
            <a:br>
              <a:rPr lang="en-US" altLang="en-US" sz="2000">
                <a:latin typeface="Comic Sans MS" panose="030F0702030302020204" pitchFamily="66" charset="0"/>
              </a:rPr>
            </a:br>
            <a:r>
              <a:rPr lang="en-US" altLang="en-US" sz="2000">
                <a:latin typeface="Comic Sans MS" panose="030F0702030302020204" pitchFamily="66" charset="0"/>
              </a:rPr>
              <a:t>       </a:t>
            </a:r>
            <a:r>
              <a:rPr lang="en-US" altLang="en-US" sz="2000" b="1">
                <a:latin typeface="Comic Sans MS" panose="030F0702030302020204" pitchFamily="66" charset="0"/>
              </a:rPr>
              <a:t>2. </a:t>
            </a:r>
            <a:r>
              <a:rPr lang="en-GB" altLang="en-US" sz="2000" b="1">
                <a:latin typeface="Comic Sans MS" panose="030F0702030302020204" pitchFamily="66" charset="0"/>
              </a:rPr>
              <a:t>Ciliary body (</a:t>
            </a:r>
            <a:r>
              <a:rPr lang="en-US" altLang="en-US" sz="2000" b="1">
                <a:latin typeface="Comic Sans MS" panose="030F0702030302020204" pitchFamily="66" charset="0"/>
              </a:rPr>
              <a:t>corpus ciliare)</a:t>
            </a:r>
          </a:p>
          <a:p>
            <a:pPr eaLnBrk="1" hangingPunct="1">
              <a:spcBef>
                <a:spcPct val="0"/>
              </a:spcBef>
              <a:buClrTx/>
              <a:buSzTx/>
              <a:buFont typeface="Arial" panose="020B0604020202020204" pitchFamily="34" charset="0"/>
              <a:buNone/>
            </a:pPr>
            <a:br>
              <a:rPr lang="en-US" altLang="en-US" sz="2000">
                <a:latin typeface="Comic Sans MS" panose="030F0702030302020204" pitchFamily="66" charset="0"/>
              </a:rPr>
            </a:br>
            <a:r>
              <a:rPr lang="en-US" altLang="en-US" sz="2000">
                <a:latin typeface="Comic Sans MS" panose="030F0702030302020204" pitchFamily="66" charset="0"/>
              </a:rPr>
              <a:t>       </a:t>
            </a:r>
            <a:r>
              <a:rPr lang="en-US" altLang="en-US" sz="2000" b="1">
                <a:latin typeface="Comic Sans MS" panose="030F0702030302020204" pitchFamily="66" charset="0"/>
              </a:rPr>
              <a:t>3. </a:t>
            </a:r>
            <a:r>
              <a:rPr lang="en-GB" altLang="en-US" sz="2000" b="1">
                <a:latin typeface="Comic Sans MS" panose="030F0702030302020204" pitchFamily="66" charset="0"/>
              </a:rPr>
              <a:t>C</a:t>
            </a:r>
            <a:r>
              <a:rPr lang="en-US" altLang="en-US" sz="2000" b="1">
                <a:latin typeface="Comic Sans MS" panose="030F0702030302020204" pitchFamily="66" charset="0"/>
              </a:rPr>
              <a:t>horoid (choroidea)</a:t>
            </a:r>
            <a:endParaRPr lang="en-US" altLang="en-US" sz="2000"/>
          </a:p>
        </p:txBody>
      </p:sp>
      <p:sp>
        <p:nvSpPr>
          <p:cNvPr id="22532" name="TextBox 2">
            <a:extLst>
              <a:ext uri="{FF2B5EF4-FFF2-40B4-BE49-F238E27FC236}">
                <a16:creationId xmlns:a16="http://schemas.microsoft.com/office/drawing/2014/main" id="{758B1988-04F4-01E4-A1C8-F5DA837B839D}"/>
              </a:ext>
            </a:extLst>
          </p:cNvPr>
          <p:cNvSpPr txBox="1">
            <a:spLocks noChangeArrowheads="1"/>
          </p:cNvSpPr>
          <p:nvPr/>
        </p:nvSpPr>
        <p:spPr bwMode="auto">
          <a:xfrm>
            <a:off x="2051050" y="276225"/>
            <a:ext cx="5818188" cy="1200150"/>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sz="3600" b="1" dirty="0">
                <a:solidFill>
                  <a:srgbClr val="9D3232"/>
                </a:solidFill>
                <a:effectLst>
                  <a:outerShdw blurRad="38100" dist="38100" dir="2700000" algn="tl">
                    <a:srgbClr val="000000"/>
                  </a:outerShdw>
                </a:effectLst>
                <a:latin typeface="Comic Sans MS" panose="030F0702030302020204" pitchFamily="66" charset="0"/>
              </a:rPr>
              <a:t>Middle or vascular layer </a:t>
            </a:r>
            <a:br>
              <a:rPr lang="en-GB" sz="3600" b="1" dirty="0">
                <a:solidFill>
                  <a:srgbClr val="9D3232"/>
                </a:solidFill>
                <a:effectLst>
                  <a:outerShdw blurRad="38100" dist="38100" dir="2700000" algn="tl">
                    <a:srgbClr val="000000"/>
                  </a:outerShdw>
                </a:effectLst>
                <a:latin typeface="Comic Sans MS" panose="030F0702030302020204" pitchFamily="66" charset="0"/>
              </a:rPr>
            </a:br>
            <a:r>
              <a:rPr lang="en-GB" sz="3600" b="1" dirty="0">
                <a:solidFill>
                  <a:srgbClr val="9D3232"/>
                </a:solidFill>
                <a:effectLst>
                  <a:outerShdw blurRad="38100" dist="38100" dir="2700000" algn="tl">
                    <a:srgbClr val="000000"/>
                  </a:outerShdw>
                </a:effectLst>
                <a:latin typeface="Comic Sans MS" panose="030F0702030302020204" pitchFamily="66" charset="0"/>
              </a:rPr>
              <a:t>(</a:t>
            </a:r>
            <a:r>
              <a:rPr lang="sr-Latn-CS" sz="3600" b="1" dirty="0" err="1">
                <a:solidFill>
                  <a:srgbClr val="9D3232"/>
                </a:solidFill>
                <a:effectLst>
                  <a:outerShdw blurRad="38100" dist="38100" dir="2700000" algn="tl">
                    <a:srgbClr val="000000"/>
                  </a:outerShdw>
                </a:effectLst>
                <a:latin typeface="Comic Sans MS" panose="030F0702030302020204" pitchFamily="66" charset="0"/>
              </a:rPr>
              <a:t>Tunica</a:t>
            </a:r>
            <a:r>
              <a:rPr lang="sr-Latn-CS" sz="3600" b="1" dirty="0">
                <a:solidFill>
                  <a:srgbClr val="9D3232"/>
                </a:solidFill>
                <a:effectLst>
                  <a:outerShdw blurRad="38100" dist="38100" dir="2700000" algn="tl">
                    <a:srgbClr val="000000"/>
                  </a:outerShdw>
                </a:effectLst>
                <a:latin typeface="Comic Sans MS" panose="030F0702030302020204" pitchFamily="66" charset="0"/>
              </a:rPr>
              <a:t> </a:t>
            </a:r>
            <a:r>
              <a:rPr lang="sr-Latn-CS" sz="3600" b="1" dirty="0" err="1">
                <a:solidFill>
                  <a:srgbClr val="9D3232"/>
                </a:solidFill>
                <a:effectLst>
                  <a:outerShdw blurRad="38100" dist="38100" dir="2700000" algn="tl">
                    <a:srgbClr val="000000"/>
                  </a:outerShdw>
                </a:effectLst>
                <a:latin typeface="Comic Sans MS" panose="030F0702030302020204" pitchFamily="66" charset="0"/>
              </a:rPr>
              <a:t>vasculosa</a:t>
            </a:r>
            <a:r>
              <a:rPr lang="sr-Latn-CS" sz="3600" b="1" dirty="0">
                <a:solidFill>
                  <a:srgbClr val="9D3232"/>
                </a:solidFill>
                <a:effectLst>
                  <a:outerShdw blurRad="38100" dist="38100" dir="2700000" algn="tl">
                    <a:srgbClr val="000000"/>
                  </a:outerShdw>
                </a:effectLst>
                <a:latin typeface="Comic Sans MS" panose="030F0702030302020204" pitchFamily="66" charset="0"/>
              </a:rPr>
              <a:t> </a:t>
            </a:r>
            <a:r>
              <a:rPr lang="sr-Latn-CS" sz="3600" b="1" dirty="0" err="1">
                <a:solidFill>
                  <a:srgbClr val="9D3232"/>
                </a:solidFill>
                <a:effectLst>
                  <a:outerShdw blurRad="38100" dist="38100" dir="2700000" algn="tl">
                    <a:srgbClr val="000000"/>
                  </a:outerShdw>
                </a:effectLst>
                <a:latin typeface="Comic Sans MS" panose="030F0702030302020204" pitchFamily="66" charset="0"/>
              </a:rPr>
              <a:t>bulbi</a:t>
            </a:r>
            <a:r>
              <a:rPr lang="en-GB" sz="3600" b="1" dirty="0">
                <a:solidFill>
                  <a:srgbClr val="9D3232"/>
                </a:solidFill>
                <a:effectLst>
                  <a:outerShdw blurRad="38100" dist="38100" dir="2700000" algn="tl">
                    <a:srgbClr val="000000"/>
                  </a:outerShdw>
                </a:effectLst>
                <a:latin typeface="Comic Sans MS" panose="030F0702030302020204" pitchFamily="66" charset="0"/>
              </a:rPr>
              <a:t>)</a:t>
            </a:r>
            <a:endParaRPr lang="sr-Latn-CS" sz="3600" b="1" dirty="0">
              <a:solidFill>
                <a:srgbClr val="9D3232"/>
              </a:solidFill>
              <a:effectLst>
                <a:outerShdw blurRad="38100" dist="38100" dir="2700000" algn="tl">
                  <a:srgbClr val="000000"/>
                </a:outerShdw>
              </a:effectLst>
              <a:latin typeface="Comic Sans MS" panose="030F0702030302020204" pitchFamily="66"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
            <a:extLst>
              <a:ext uri="{FF2B5EF4-FFF2-40B4-BE49-F238E27FC236}">
                <a16:creationId xmlns:a16="http://schemas.microsoft.com/office/drawing/2014/main" id="{F9F820B0-5EEE-2227-0EE7-16F7568AB93A}"/>
              </a:ext>
            </a:extLst>
          </p:cNvPr>
          <p:cNvSpPr>
            <a:spLocks noChangeArrowheads="1"/>
          </p:cNvSpPr>
          <p:nvPr/>
        </p:nvSpPr>
        <p:spPr bwMode="auto">
          <a:xfrm>
            <a:off x="234950" y="1196975"/>
            <a:ext cx="8534400" cy="560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800">
                <a:latin typeface="Comic Sans MS" panose="030F0702030302020204" pitchFamily="66" charset="0"/>
              </a:rPr>
            </a:br>
            <a:r>
              <a:rPr lang="en-US" altLang="en-US" sz="1900" b="1">
                <a:latin typeface="Comic Sans MS" panose="030F0702030302020204" pitchFamily="66" charset="0"/>
              </a:rPr>
              <a:t>- </a:t>
            </a:r>
            <a:r>
              <a:rPr lang="en-GB" altLang="en-US" sz="1900" b="1">
                <a:latin typeface="Comic Sans MS" panose="030F0702030302020204" pitchFamily="66" charset="0"/>
              </a:rPr>
              <a:t>Anterior part of vascular layer, positioned in frontal plane</a:t>
            </a:r>
            <a:br>
              <a:rPr lang="en-US" altLang="en-US" sz="1900" b="1">
                <a:latin typeface="Comic Sans MS" panose="030F0702030302020204" pitchFamily="66" charset="0"/>
              </a:rPr>
            </a:br>
            <a:r>
              <a:rPr lang="en-US" altLang="en-US" sz="1900" b="1">
                <a:latin typeface="Comic Sans MS" panose="030F0702030302020204" pitchFamily="66" charset="0"/>
              </a:rPr>
              <a:t>- It is located behind cornea and</a:t>
            </a:r>
            <a:br>
              <a:rPr lang="en-US" altLang="en-US" sz="1900" b="1">
                <a:latin typeface="Comic Sans MS" panose="030F0702030302020204" pitchFamily="66" charset="0"/>
              </a:rPr>
            </a:br>
            <a:r>
              <a:rPr lang="en-US" altLang="en-US" sz="1900" b="1">
                <a:latin typeface="Comic Sans MS" panose="030F0702030302020204" pitchFamily="66" charset="0"/>
              </a:rPr>
              <a:t>  in front of the lens</a:t>
            </a:r>
            <a:br>
              <a:rPr lang="en-US" altLang="en-US" sz="1900" b="1">
                <a:latin typeface="Comic Sans MS" panose="030F0702030302020204" pitchFamily="66" charset="0"/>
              </a:rPr>
            </a:br>
            <a:r>
              <a:rPr lang="en-US" altLang="en-US" sz="1900" b="1">
                <a:latin typeface="Comic Sans MS" panose="030F0702030302020204" pitchFamily="66" charset="0"/>
              </a:rPr>
              <a:t>- </a:t>
            </a:r>
            <a:r>
              <a:rPr lang="en-GB" altLang="en-US" sz="1900" b="1">
                <a:latin typeface="Comic Sans MS" panose="030F0702030302020204" pitchFamily="66" charset="0"/>
              </a:rPr>
              <a:t>Its base (posteriorly orientes) attaches </a:t>
            </a:r>
            <a:br>
              <a:rPr lang="en-GB" altLang="en-US" sz="1900" b="1">
                <a:latin typeface="Comic Sans MS" panose="030F0702030302020204" pitchFamily="66" charset="0"/>
              </a:rPr>
            </a:br>
            <a:r>
              <a:rPr lang="en-GB" altLang="en-US" sz="1900" b="1">
                <a:latin typeface="Comic Sans MS" panose="030F0702030302020204" pitchFamily="66" charset="0"/>
              </a:rPr>
              <a:t>  to the ciliary body. </a:t>
            </a:r>
            <a:br>
              <a:rPr lang="en-US" altLang="en-US" sz="1900" b="1" u="sng">
                <a:latin typeface="Comic Sans MS" panose="030F0702030302020204" pitchFamily="66" charset="0"/>
              </a:rPr>
            </a:br>
            <a:endParaRPr lang="en-US" altLang="en-US" sz="1900" b="1" u="sng">
              <a:latin typeface="Comic Sans MS" panose="030F0702030302020204" pitchFamily="66" charset="0"/>
            </a:endParaRPr>
          </a:p>
          <a:p>
            <a:pPr eaLnBrk="1" hangingPunct="1">
              <a:spcBef>
                <a:spcPct val="0"/>
              </a:spcBef>
              <a:buClrTx/>
              <a:buSzTx/>
              <a:buFont typeface="Arial" panose="020B0604020202020204" pitchFamily="34" charset="0"/>
              <a:buChar char="-"/>
            </a:pPr>
            <a:r>
              <a:rPr lang="en-US" altLang="en-US" sz="1900" b="1">
                <a:latin typeface="Comic Sans MS" panose="030F0702030302020204" pitchFamily="66" charset="0"/>
              </a:rPr>
              <a:t> </a:t>
            </a:r>
            <a:r>
              <a:rPr lang="en-GB" altLang="en-US" sz="1900" b="1">
                <a:latin typeface="Comic Sans MS" panose="030F0702030302020204" pitchFamily="66" charset="0"/>
              </a:rPr>
              <a:t>The colour of the eye depends on</a:t>
            </a:r>
            <a:br>
              <a:rPr lang="en-GB" altLang="en-US" sz="1900" b="1">
                <a:latin typeface="Comic Sans MS" panose="030F0702030302020204" pitchFamily="66" charset="0"/>
              </a:rPr>
            </a:br>
            <a:r>
              <a:rPr lang="en-GB" altLang="en-US" sz="1900" b="1">
                <a:latin typeface="Comic Sans MS" panose="030F0702030302020204" pitchFamily="66" charset="0"/>
              </a:rPr>
              <a:t>  amount of pigment in the cells of</a:t>
            </a:r>
            <a:br>
              <a:rPr lang="en-US" altLang="en-US" sz="1900" b="1">
                <a:latin typeface="Comic Sans MS" panose="030F0702030302020204" pitchFamily="66" charset="0"/>
              </a:rPr>
            </a:br>
            <a:r>
              <a:rPr lang="en-US" altLang="en-US" sz="1900" b="1">
                <a:latin typeface="Comic Sans MS" panose="030F0702030302020204" pitchFamily="66" charset="0"/>
              </a:rPr>
              <a:t>  stroma of the iris</a:t>
            </a:r>
          </a:p>
          <a:p>
            <a:pPr eaLnBrk="1" hangingPunct="1">
              <a:spcBef>
                <a:spcPct val="0"/>
              </a:spcBef>
              <a:buClrTx/>
              <a:buSzTx/>
              <a:buFont typeface="Arial" panose="020B0604020202020204" pitchFamily="34" charset="0"/>
              <a:buChar char="-"/>
            </a:pPr>
            <a:endParaRPr lang="en-US" altLang="en-US" sz="1900" b="1">
              <a:latin typeface="Comic Sans MS" panose="030F0702030302020204" pitchFamily="66" charset="0"/>
            </a:endParaRPr>
          </a:p>
          <a:p>
            <a:pPr eaLnBrk="1" hangingPunct="1">
              <a:spcBef>
                <a:spcPct val="0"/>
              </a:spcBef>
              <a:buClrTx/>
              <a:buSzTx/>
              <a:buFont typeface="Arial" panose="020B0604020202020204" pitchFamily="34" charset="0"/>
              <a:buChar char="-"/>
            </a:pPr>
            <a:r>
              <a:rPr lang="en-GB" altLang="en-US" sz="1600">
                <a:latin typeface="Comic Sans MS" panose="030F0702030302020204" pitchFamily="66" charset="0"/>
              </a:rPr>
              <a:t>Although irises come in many colors, they contain only </a:t>
            </a:r>
            <a:br>
              <a:rPr lang="en-GB" altLang="en-US" sz="1600">
                <a:latin typeface="Comic Sans MS" panose="030F0702030302020204" pitchFamily="66" charset="0"/>
              </a:rPr>
            </a:br>
            <a:r>
              <a:rPr lang="en-GB" altLang="en-US" sz="1600">
                <a:latin typeface="Comic Sans MS" panose="030F0702030302020204" pitchFamily="66" charset="0"/>
              </a:rPr>
              <a:t>  brown pigment. Variation in eye color reflects the </a:t>
            </a:r>
            <a:br>
              <a:rPr lang="en-GB" altLang="en-US" sz="1600">
                <a:latin typeface="Comic Sans MS" panose="030F0702030302020204" pitchFamily="66" charset="0"/>
              </a:rPr>
            </a:br>
            <a:r>
              <a:rPr lang="en-GB" altLang="en-US" sz="1600">
                <a:latin typeface="Comic Sans MS" panose="030F0702030302020204" pitchFamily="66" charset="0"/>
              </a:rPr>
              <a:t>  amount of pigmentation in the iris. </a:t>
            </a:r>
          </a:p>
          <a:p>
            <a:pPr eaLnBrk="1" hangingPunct="1">
              <a:spcBef>
                <a:spcPct val="0"/>
              </a:spcBef>
              <a:buClrTx/>
              <a:buSzTx/>
              <a:buFont typeface="Arial" panose="020B0604020202020204" pitchFamily="34" charset="0"/>
              <a:buChar char="-"/>
            </a:pPr>
            <a:r>
              <a:rPr lang="en-GB" altLang="en-US" sz="1600">
                <a:latin typeface="Comic Sans MS" panose="030F0702030302020204" pitchFamily="66" charset="0"/>
              </a:rPr>
              <a:t> All people except albinos have a layer of pigmented cells on the posterior surface of</a:t>
            </a:r>
            <a:br>
              <a:rPr lang="en-GB" altLang="en-US" sz="1600">
                <a:latin typeface="Comic Sans MS" panose="030F0702030302020204" pitchFamily="66" charset="0"/>
              </a:rPr>
            </a:br>
            <a:r>
              <a:rPr lang="en-GB" altLang="en-US" sz="1600">
                <a:latin typeface="Comic Sans MS" panose="030F0702030302020204" pitchFamily="66" charset="0"/>
              </a:rPr>
              <a:t>  the iris. </a:t>
            </a:r>
          </a:p>
          <a:p>
            <a:pPr eaLnBrk="1" hangingPunct="1">
              <a:spcBef>
                <a:spcPct val="0"/>
              </a:spcBef>
              <a:buClrTx/>
              <a:buSzTx/>
              <a:buFont typeface="Arial" panose="020B0604020202020204" pitchFamily="34" charset="0"/>
              <a:buChar char="-"/>
            </a:pPr>
            <a:r>
              <a:rPr lang="en-GB" altLang="en-US" sz="1600">
                <a:latin typeface="Comic Sans MS" panose="030F0702030302020204" pitchFamily="66" charset="0"/>
              </a:rPr>
              <a:t> Brown-eyed people have many pigment cells on the anterior surface of the iris as well. - Blue-eyed people, by contrast, do not have pigment on the anterior surface. Blue eyes</a:t>
            </a:r>
            <a:br>
              <a:rPr lang="en-GB" altLang="en-US" sz="1600">
                <a:latin typeface="Comic Sans MS" panose="030F0702030302020204" pitchFamily="66" charset="0"/>
              </a:rPr>
            </a:br>
            <a:r>
              <a:rPr lang="en-GB" altLang="en-US" sz="1600">
                <a:latin typeface="Comic Sans MS" panose="030F0702030302020204" pitchFamily="66" charset="0"/>
              </a:rPr>
              <a:t>   result from the reflection of light off the pigmented posterior surface. </a:t>
            </a:r>
          </a:p>
          <a:p>
            <a:pPr eaLnBrk="1" hangingPunct="1">
              <a:spcBef>
                <a:spcPct val="0"/>
              </a:spcBef>
              <a:buClrTx/>
              <a:buSzTx/>
              <a:buFont typeface="Arial" panose="020B0604020202020204" pitchFamily="34" charset="0"/>
              <a:buChar char="-"/>
            </a:pPr>
            <a:r>
              <a:rPr lang="en-GB" altLang="en-US" sz="1600">
                <a:latin typeface="Comic Sans MS" panose="030F0702030302020204" pitchFamily="66" charset="0"/>
              </a:rPr>
              <a:t> Hazel-eyed people have some pigment in the anterior portion of the iris.</a:t>
            </a:r>
            <a:br>
              <a:rPr lang="en-US" altLang="en-US" sz="1600" b="1">
                <a:latin typeface="Comic Sans MS" panose="030F0702030302020204" pitchFamily="66" charset="0"/>
              </a:rPr>
            </a:br>
            <a:endParaRPr lang="en-US" altLang="en-US" sz="1600" b="1">
              <a:latin typeface="Comic Sans MS" panose="030F0702030302020204" pitchFamily="66" charset="0"/>
            </a:endParaRPr>
          </a:p>
        </p:txBody>
      </p:sp>
      <p:sp>
        <p:nvSpPr>
          <p:cNvPr id="23555" name="TextBox 2">
            <a:extLst>
              <a:ext uri="{FF2B5EF4-FFF2-40B4-BE49-F238E27FC236}">
                <a16:creationId xmlns:a16="http://schemas.microsoft.com/office/drawing/2014/main" id="{8FF2B573-D7F6-D87A-B9E3-96EB46EDE9A6}"/>
              </a:ext>
            </a:extLst>
          </p:cNvPr>
          <p:cNvSpPr txBox="1">
            <a:spLocks noChangeArrowheads="1"/>
          </p:cNvSpPr>
          <p:nvPr/>
        </p:nvSpPr>
        <p:spPr bwMode="auto">
          <a:xfrm>
            <a:off x="3995738" y="333375"/>
            <a:ext cx="1011237"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I</a:t>
            </a:r>
            <a:r>
              <a:rPr lang="en-US" altLang="en-US" sz="3600" b="1" dirty="0" err="1">
                <a:solidFill>
                  <a:srgbClr val="9D3232"/>
                </a:solidFill>
                <a:effectLst>
                  <a:outerShdw blurRad="38100" dist="38100" dir="2700000" algn="tl">
                    <a:srgbClr val="000000"/>
                  </a:outerShdw>
                </a:effectLst>
                <a:latin typeface="Comic Sans MS" panose="030F0702030302020204" pitchFamily="66" charset="0"/>
              </a:rPr>
              <a:t>ris</a:t>
            </a:r>
            <a:endParaRPr lang="en-US" altLang="en-US" sz="3600" b="1" dirty="0">
              <a:solidFill>
                <a:srgbClr val="9D3232"/>
              </a:solidFill>
              <a:effectLst>
                <a:outerShdw blurRad="38100" dist="38100" dir="2700000" algn="tl">
                  <a:srgbClr val="000000"/>
                </a:outerShdw>
              </a:effectLst>
              <a:latin typeface="Comic Sans MS" panose="030F0702030302020204" pitchFamily="66" charset="0"/>
            </a:endParaRPr>
          </a:p>
        </p:txBody>
      </p:sp>
      <p:pic>
        <p:nvPicPr>
          <p:cNvPr id="28676" name="Picture 4" descr="Blueye.JPG">
            <a:extLst>
              <a:ext uri="{FF2B5EF4-FFF2-40B4-BE49-F238E27FC236}">
                <a16:creationId xmlns:a16="http://schemas.microsoft.com/office/drawing/2014/main" id="{EEC2FBB3-083E-41D2-A4B1-AD06922BB7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552" t="27083" r="27531" b="30208"/>
          <a:stretch>
            <a:fillRect/>
          </a:stretch>
        </p:blipFill>
        <p:spPr bwMode="auto">
          <a:xfrm>
            <a:off x="5651500" y="1900238"/>
            <a:ext cx="3187700" cy="304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
            <a:extLst>
              <a:ext uri="{FF2B5EF4-FFF2-40B4-BE49-F238E27FC236}">
                <a16:creationId xmlns:a16="http://schemas.microsoft.com/office/drawing/2014/main" id="{F0CCC1D8-B573-C3A6-FB27-B9FFA119E02B}"/>
              </a:ext>
            </a:extLst>
          </p:cNvPr>
          <p:cNvSpPr>
            <a:spLocks noChangeArrowheads="1"/>
          </p:cNvSpPr>
          <p:nvPr/>
        </p:nvSpPr>
        <p:spPr bwMode="auto">
          <a:xfrm>
            <a:off x="276225" y="1196975"/>
            <a:ext cx="8534400" cy="534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800">
                <a:latin typeface="Comic Sans MS" panose="030F0702030302020204" pitchFamily="66" charset="0"/>
              </a:rPr>
            </a:br>
            <a:r>
              <a:rPr lang="en-US" altLang="en-US" sz="1900" b="1">
                <a:latin typeface="Comic Sans MS" panose="030F0702030302020204" pitchFamily="66" charset="0"/>
              </a:rPr>
              <a:t>- </a:t>
            </a:r>
            <a:r>
              <a:rPr lang="en-GB" altLang="en-US" sz="1900" b="1">
                <a:latin typeface="Comic Sans MS" panose="030F0702030302020204" pitchFamily="66" charset="0"/>
              </a:rPr>
              <a:t>Regulates the amount of transmitting light </a:t>
            </a:r>
            <a:br>
              <a:rPr lang="en-GB" altLang="en-US" sz="1900" b="1">
                <a:latin typeface="Comic Sans MS" panose="030F0702030302020204" pitchFamily="66" charset="0"/>
              </a:rPr>
            </a:br>
            <a:r>
              <a:rPr lang="en-GB" altLang="en-US" sz="1900" b="1">
                <a:latin typeface="Comic Sans MS" panose="030F0702030302020204" pitchFamily="66" charset="0"/>
              </a:rPr>
              <a:t>  that enters the eye through the central</a:t>
            </a:r>
            <a:br>
              <a:rPr lang="en-GB" altLang="en-US" sz="1900" b="1">
                <a:latin typeface="Comic Sans MS" panose="030F0702030302020204" pitchFamily="66" charset="0"/>
              </a:rPr>
            </a:br>
            <a:r>
              <a:rPr lang="en-GB" altLang="en-US" sz="1900" b="1">
                <a:latin typeface="Comic Sans MS" panose="030F0702030302020204" pitchFamily="66" charset="0"/>
              </a:rPr>
              <a:t>  aperture of iris named pupil </a:t>
            </a:r>
            <a:r>
              <a:rPr lang="en-US" altLang="en-US" sz="1900" b="1" u="sng">
                <a:latin typeface="Comic Sans MS" panose="030F0702030302020204" pitchFamily="66" charset="0"/>
              </a:rPr>
              <a:t>(pupilla),</a:t>
            </a:r>
            <a:br>
              <a:rPr lang="en-US" altLang="en-US" sz="1900" b="1">
                <a:latin typeface="Comic Sans MS" panose="030F0702030302020204" pitchFamily="66" charset="0"/>
              </a:rPr>
            </a:br>
            <a:r>
              <a:rPr lang="en-GB" altLang="en-US" sz="1900" b="1">
                <a:latin typeface="Comic Sans MS" panose="030F0702030302020204" pitchFamily="66" charset="0"/>
              </a:rPr>
              <a:t>  by changing its diameter</a:t>
            </a:r>
            <a:br>
              <a:rPr lang="en-US" altLang="en-US" sz="1900" b="1">
                <a:latin typeface="Comic Sans MS" panose="030F0702030302020204" pitchFamily="66" charset="0"/>
              </a:rPr>
            </a:br>
            <a:r>
              <a:rPr lang="en-US" altLang="en-US" sz="1900" b="1">
                <a:latin typeface="Comic Sans MS" panose="030F0702030302020204" pitchFamily="66" charset="0"/>
              </a:rPr>
              <a:t>    - </a:t>
            </a:r>
            <a:r>
              <a:rPr lang="en-GB" altLang="en-US" sz="1900" b="1">
                <a:latin typeface="Comic Sans MS" panose="030F0702030302020204" pitchFamily="66" charset="0"/>
              </a:rPr>
              <a:t>pupillary constriction </a:t>
            </a:r>
            <a:r>
              <a:rPr lang="en-US" altLang="en-US" sz="1900" b="1">
                <a:latin typeface="Comic Sans MS" panose="030F0702030302020204" pitchFamily="66" charset="0"/>
              </a:rPr>
              <a:t>(miosis)</a:t>
            </a:r>
            <a:br>
              <a:rPr lang="en-US" altLang="en-US" sz="1900" b="1">
                <a:latin typeface="Comic Sans MS" panose="030F0702030302020204" pitchFamily="66" charset="0"/>
              </a:rPr>
            </a:br>
            <a:r>
              <a:rPr lang="en-US" altLang="en-US" sz="1900" b="1">
                <a:latin typeface="Comic Sans MS" panose="030F0702030302020204" pitchFamily="66" charset="0"/>
              </a:rPr>
              <a:t>    - </a:t>
            </a:r>
            <a:r>
              <a:rPr lang="en-GB" altLang="en-US" sz="1900" b="1">
                <a:latin typeface="Comic Sans MS" panose="030F0702030302020204" pitchFamily="66" charset="0"/>
              </a:rPr>
              <a:t>pupillary dilatation </a:t>
            </a:r>
            <a:r>
              <a:rPr lang="en-US" altLang="en-US" sz="1900" b="1">
                <a:latin typeface="Comic Sans MS" panose="030F0702030302020204" pitchFamily="66" charset="0"/>
              </a:rPr>
              <a:t>(midriasis)</a:t>
            </a:r>
          </a:p>
          <a:p>
            <a:pPr eaLnBrk="1" hangingPunct="1">
              <a:spcBef>
                <a:spcPct val="0"/>
              </a:spcBef>
              <a:buClrTx/>
              <a:buSzTx/>
              <a:buFont typeface="Arial" panose="020B0604020202020204" pitchFamily="34" charset="0"/>
              <a:buNone/>
            </a:pPr>
            <a:endParaRPr lang="en-US" altLang="en-US" sz="1900" b="1">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1900" b="1">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1900" b="1">
              <a:latin typeface="Comic Sans MS" panose="030F0702030302020204" pitchFamily="66" charset="0"/>
            </a:endParaRPr>
          </a:p>
          <a:p>
            <a:pPr eaLnBrk="1" hangingPunct="1">
              <a:spcBef>
                <a:spcPct val="0"/>
              </a:spcBef>
              <a:buClrTx/>
              <a:buSzTx/>
              <a:buFont typeface="Arial" panose="020B0604020202020204" pitchFamily="34" charset="0"/>
              <a:buChar char="-"/>
            </a:pPr>
            <a:r>
              <a:rPr lang="en-GB" altLang="en-US" sz="1800">
                <a:latin typeface="Comic Sans MS" panose="030F0702030302020204" pitchFamily="66" charset="0"/>
              </a:rPr>
              <a:t>In </a:t>
            </a:r>
            <a:r>
              <a:rPr lang="en-GB" altLang="en-US" sz="1800" b="1">
                <a:latin typeface="Comic Sans MS" panose="030F0702030302020204" pitchFamily="66" charset="0"/>
              </a:rPr>
              <a:t>bright light and for close vision</a:t>
            </a:r>
            <a:r>
              <a:rPr lang="en-GB" altLang="en-US" sz="1800">
                <a:latin typeface="Comic Sans MS" panose="030F0702030302020204" pitchFamily="66" charset="0"/>
              </a:rPr>
              <a:t>, the sphincter pupillae contracts to</a:t>
            </a:r>
            <a:br>
              <a:rPr lang="en-GB" altLang="en-US" sz="1800">
                <a:latin typeface="Comic Sans MS" panose="030F0702030302020204" pitchFamily="66" charset="0"/>
              </a:rPr>
            </a:br>
            <a:r>
              <a:rPr lang="en-GB" altLang="en-US" sz="1800">
                <a:latin typeface="Comic Sans MS" panose="030F0702030302020204" pitchFamily="66" charset="0"/>
              </a:rPr>
              <a:t>  constrict the pupil. </a:t>
            </a:r>
          </a:p>
          <a:p>
            <a:pPr eaLnBrk="1" hangingPunct="1">
              <a:spcBef>
                <a:spcPct val="0"/>
              </a:spcBef>
              <a:buClrTx/>
              <a:buSzTx/>
              <a:buFont typeface="Arial" panose="020B0604020202020204" pitchFamily="34" charset="0"/>
              <a:buChar char="-"/>
            </a:pPr>
            <a:r>
              <a:rPr lang="en-GB" altLang="en-US" sz="1800">
                <a:latin typeface="Comic Sans MS" panose="030F0702030302020204" pitchFamily="66" charset="0"/>
              </a:rPr>
              <a:t>In </a:t>
            </a:r>
            <a:r>
              <a:rPr lang="en-GB" altLang="en-US" sz="1800" b="1">
                <a:latin typeface="Comic Sans MS" panose="030F0702030302020204" pitchFamily="66" charset="0"/>
              </a:rPr>
              <a:t>dim light and for distant vision</a:t>
            </a:r>
            <a:r>
              <a:rPr lang="en-GB" altLang="en-US" sz="1800">
                <a:latin typeface="Comic Sans MS" panose="030F0702030302020204" pitchFamily="66" charset="0"/>
              </a:rPr>
              <a:t>, the dilator pupillae contracts to widen</a:t>
            </a:r>
            <a:br>
              <a:rPr lang="en-GB" altLang="en-US" sz="1800">
                <a:latin typeface="Comic Sans MS" panose="030F0702030302020204" pitchFamily="66" charset="0"/>
              </a:rPr>
            </a:br>
            <a:r>
              <a:rPr lang="en-GB" altLang="en-US" sz="1800">
                <a:latin typeface="Comic Sans MS" panose="030F0702030302020204" pitchFamily="66" charset="0"/>
              </a:rPr>
              <a:t>  the pupil, allowing more light to enter the eye.</a:t>
            </a:r>
          </a:p>
          <a:p>
            <a:pPr eaLnBrk="1" hangingPunct="1">
              <a:spcBef>
                <a:spcPct val="0"/>
              </a:spcBef>
              <a:buClrTx/>
              <a:buSzTx/>
              <a:buFont typeface="Wingdings 2" panose="05020102010507070707" pitchFamily="18" charset="2"/>
              <a:buNone/>
            </a:pPr>
            <a:endParaRPr lang="en-GB" altLang="en-US" sz="1800">
              <a:latin typeface="Comic Sans MS" panose="030F0702030302020204" pitchFamily="66" charset="0"/>
            </a:endParaRPr>
          </a:p>
          <a:p>
            <a:pPr eaLnBrk="1" hangingPunct="1">
              <a:spcBef>
                <a:spcPct val="0"/>
              </a:spcBef>
              <a:buClrTx/>
              <a:buSzTx/>
              <a:buFont typeface="Arial" panose="020B0604020202020204" pitchFamily="34" charset="0"/>
              <a:buChar char="-"/>
            </a:pPr>
            <a:r>
              <a:rPr lang="en-GB" altLang="en-US" sz="1800">
                <a:latin typeface="Comic Sans MS" panose="030F0702030302020204" pitchFamily="66" charset="0"/>
              </a:rPr>
              <a:t> Constriction and dilation of the pupil are controlled by parasympathetic and</a:t>
            </a:r>
            <a:br>
              <a:rPr lang="en-GB" altLang="en-US" sz="1800">
                <a:latin typeface="Comic Sans MS" panose="030F0702030302020204" pitchFamily="66" charset="0"/>
              </a:rPr>
            </a:br>
            <a:r>
              <a:rPr lang="en-GB" altLang="en-US" sz="1800">
                <a:latin typeface="Comic Sans MS" panose="030F0702030302020204" pitchFamily="66" charset="0"/>
              </a:rPr>
              <a:t>  sympathetic fibers, respectively. The constriction of the pupils that occurs</a:t>
            </a:r>
            <a:br>
              <a:rPr lang="en-GB" altLang="en-US" sz="1800">
                <a:latin typeface="Comic Sans MS" panose="030F0702030302020204" pitchFamily="66" charset="0"/>
              </a:rPr>
            </a:br>
            <a:r>
              <a:rPr lang="en-GB" altLang="en-US" sz="1800">
                <a:latin typeface="Comic Sans MS" panose="030F0702030302020204" pitchFamily="66" charset="0"/>
              </a:rPr>
              <a:t>  when a bright light is flashed in the eye is a protective response called the</a:t>
            </a:r>
            <a:br>
              <a:rPr lang="en-GB" altLang="en-US" sz="1800">
                <a:latin typeface="Comic Sans MS" panose="030F0702030302020204" pitchFamily="66" charset="0"/>
              </a:rPr>
            </a:br>
            <a:r>
              <a:rPr lang="en-GB" altLang="en-US" sz="1800">
                <a:latin typeface="Comic Sans MS" panose="030F0702030302020204" pitchFamily="66" charset="0"/>
              </a:rPr>
              <a:t>  pupillary light reflex</a:t>
            </a:r>
            <a:endParaRPr lang="en-US" altLang="en-US" sz="1800" b="1">
              <a:latin typeface="Comic Sans MS" panose="030F0702030302020204" pitchFamily="66" charset="0"/>
            </a:endParaRPr>
          </a:p>
        </p:txBody>
      </p:sp>
      <p:sp>
        <p:nvSpPr>
          <p:cNvPr id="23555" name="TextBox 2">
            <a:extLst>
              <a:ext uri="{FF2B5EF4-FFF2-40B4-BE49-F238E27FC236}">
                <a16:creationId xmlns:a16="http://schemas.microsoft.com/office/drawing/2014/main" id="{ECEFB0DF-6D1C-275E-09A3-4B66D653E263}"/>
              </a:ext>
            </a:extLst>
          </p:cNvPr>
          <p:cNvSpPr txBox="1">
            <a:spLocks noChangeArrowheads="1"/>
          </p:cNvSpPr>
          <p:nvPr/>
        </p:nvSpPr>
        <p:spPr bwMode="auto">
          <a:xfrm>
            <a:off x="3995738" y="333375"/>
            <a:ext cx="1011237"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I</a:t>
            </a:r>
            <a:r>
              <a:rPr lang="en-US" altLang="en-US" sz="3600" b="1" dirty="0" err="1">
                <a:solidFill>
                  <a:srgbClr val="9D3232"/>
                </a:solidFill>
                <a:effectLst>
                  <a:outerShdw blurRad="38100" dist="38100" dir="2700000" algn="tl">
                    <a:srgbClr val="000000"/>
                  </a:outerShdw>
                </a:effectLst>
                <a:latin typeface="Comic Sans MS" panose="030F0702030302020204" pitchFamily="66" charset="0"/>
              </a:rPr>
              <a:t>ris</a:t>
            </a:r>
            <a:endParaRPr lang="en-US" altLang="en-US" sz="3600" b="1" dirty="0">
              <a:solidFill>
                <a:srgbClr val="9D3232"/>
              </a:solidFill>
              <a:effectLst>
                <a:outerShdw blurRad="38100" dist="38100" dir="2700000" algn="tl">
                  <a:srgbClr val="000000"/>
                </a:outerShdw>
              </a:effectLst>
              <a:latin typeface="Comic Sans MS" panose="030F0702030302020204" pitchFamily="66" charset="0"/>
            </a:endParaRPr>
          </a:p>
        </p:txBody>
      </p:sp>
      <p:pic>
        <p:nvPicPr>
          <p:cNvPr id="29700" name="Picture 4" descr="Blueye.JPG">
            <a:extLst>
              <a:ext uri="{FF2B5EF4-FFF2-40B4-BE49-F238E27FC236}">
                <a16:creationId xmlns:a16="http://schemas.microsoft.com/office/drawing/2014/main" id="{8E1EFE9F-5A7B-A4C6-5E35-524A4D55B3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552" t="27083" r="27531" b="30208"/>
          <a:stretch>
            <a:fillRect/>
          </a:stretch>
        </p:blipFill>
        <p:spPr bwMode="auto">
          <a:xfrm>
            <a:off x="5724525" y="900113"/>
            <a:ext cx="3109913" cy="296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
            <a:extLst>
              <a:ext uri="{FF2B5EF4-FFF2-40B4-BE49-F238E27FC236}">
                <a16:creationId xmlns:a16="http://schemas.microsoft.com/office/drawing/2014/main" id="{8665366A-64CD-7E17-FB1B-1B5B275DB0D9}"/>
              </a:ext>
            </a:extLst>
          </p:cNvPr>
          <p:cNvSpPr>
            <a:spLocks noChangeArrowheads="1"/>
          </p:cNvSpPr>
          <p:nvPr/>
        </p:nvSpPr>
        <p:spPr bwMode="auto">
          <a:xfrm>
            <a:off x="195263" y="642938"/>
            <a:ext cx="8605837" cy="418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800">
                <a:latin typeface="Comic Sans MS" panose="030F0702030302020204" pitchFamily="66" charset="0"/>
              </a:rPr>
            </a:br>
            <a:r>
              <a:rPr lang="en-US" altLang="en-US" sz="2000" b="1">
                <a:latin typeface="Comic Sans MS" panose="030F0702030302020204" pitchFamily="66" charset="0"/>
              </a:rPr>
              <a:t>1. </a:t>
            </a:r>
            <a:r>
              <a:rPr lang="en-US" altLang="en-US" sz="1900" b="1">
                <a:latin typeface="Comic Sans MS" panose="030F0702030302020204" pitchFamily="66" charset="0"/>
              </a:rPr>
              <a:t>Anterior surface (Facies anterior)</a:t>
            </a:r>
            <a:br>
              <a:rPr lang="en-US" altLang="en-US" sz="1900" b="1">
                <a:latin typeface="Comic Sans MS" panose="030F0702030302020204" pitchFamily="66" charset="0"/>
              </a:rPr>
            </a:br>
            <a:r>
              <a:rPr lang="en-US" altLang="en-US" sz="1900" b="1">
                <a:latin typeface="Comic Sans MS" panose="030F0702030302020204" pitchFamily="66" charset="0"/>
              </a:rPr>
              <a:t>   *</a:t>
            </a:r>
            <a:r>
              <a:rPr lang="en-US" altLang="en-US" sz="1900">
                <a:latin typeface="Comic Sans MS" panose="030F0702030302020204" pitchFamily="66" charset="0"/>
              </a:rPr>
              <a:t> </a:t>
            </a:r>
            <a:r>
              <a:rPr lang="en-GB" altLang="en-US" sz="1900">
                <a:latin typeface="Comic Sans MS" panose="030F0702030302020204" pitchFamily="66" charset="0"/>
              </a:rPr>
              <a:t>forms the posterior wall of anterior chamber of eye</a:t>
            </a:r>
            <a:r>
              <a:rPr lang="en-US" altLang="en-US" sz="1900">
                <a:latin typeface="Comic Sans MS" panose="030F0702030302020204" pitchFamily="66" charset="0"/>
              </a:rPr>
              <a:t>   </a:t>
            </a:r>
          </a:p>
          <a:p>
            <a:pPr eaLnBrk="1" hangingPunct="1">
              <a:spcBef>
                <a:spcPct val="0"/>
              </a:spcBef>
              <a:buClrTx/>
              <a:buSzTx/>
              <a:buFont typeface="Arial" panose="020B0604020202020204" pitchFamily="34" charset="0"/>
              <a:buNone/>
            </a:pPr>
            <a:r>
              <a:rPr lang="en-US" altLang="en-US" sz="1900">
                <a:latin typeface="Comic Sans MS" panose="030F0702030302020204" pitchFamily="66" charset="0"/>
              </a:rPr>
              <a:t>    * </a:t>
            </a:r>
            <a:r>
              <a:rPr lang="en-GB" altLang="en-US" sz="1900">
                <a:latin typeface="Comic Sans MS" panose="030F0702030302020204" pitchFamily="66" charset="0"/>
              </a:rPr>
              <a:t>folded surface</a:t>
            </a:r>
            <a:r>
              <a:rPr lang="en-US" altLang="en-US" sz="1900">
                <a:latin typeface="Comic Sans MS" panose="030F0702030302020204" pitchFamily="66" charset="0"/>
              </a:rPr>
              <a:t>; </a:t>
            </a:r>
            <a:r>
              <a:rPr lang="en-GB" altLang="en-US" sz="1900">
                <a:latin typeface="Comic Sans MS" panose="030F0702030302020204" pitchFamily="66" charset="0"/>
              </a:rPr>
              <a:t>there are</a:t>
            </a:r>
            <a:r>
              <a:rPr lang="en-US" altLang="en-US" sz="1900">
                <a:latin typeface="Comic Sans MS" panose="030F0702030302020204" pitchFamily="66" charset="0"/>
              </a:rPr>
              <a:t>:</a:t>
            </a:r>
            <a:br>
              <a:rPr lang="en-US" altLang="en-US" sz="1900">
                <a:latin typeface="Comic Sans MS" panose="030F0702030302020204" pitchFamily="66" charset="0"/>
              </a:rPr>
            </a:br>
            <a:r>
              <a:rPr lang="en-US" altLang="en-US" sz="1900">
                <a:latin typeface="Comic Sans MS" panose="030F0702030302020204" pitchFamily="66" charset="0"/>
              </a:rPr>
              <a:t>      - </a:t>
            </a:r>
            <a:r>
              <a:rPr lang="en-GB" altLang="en-US" sz="1900">
                <a:latin typeface="Comic Sans MS" panose="030F0702030302020204" pitchFamily="66" charset="0"/>
              </a:rPr>
              <a:t>depressions</a:t>
            </a:r>
            <a:r>
              <a:rPr lang="en-US" altLang="en-US" sz="1900">
                <a:latin typeface="Comic Sans MS" panose="030F0702030302020204" pitchFamily="66" charset="0"/>
              </a:rPr>
              <a:t> (</a:t>
            </a:r>
            <a:r>
              <a:rPr lang="en-GB" altLang="en-US" sz="1900">
                <a:latin typeface="Comic Sans MS" panose="030F0702030302020204" pitchFamily="66" charset="0"/>
              </a:rPr>
              <a:t>cryptae</a:t>
            </a:r>
            <a:r>
              <a:rPr lang="en-US" altLang="en-US" sz="1900">
                <a:latin typeface="Comic Sans MS" panose="030F0702030302020204" pitchFamily="66" charset="0"/>
              </a:rPr>
              <a:t>) – openings that allow the stroma and</a:t>
            </a:r>
            <a:br>
              <a:rPr lang="en-US" altLang="en-US" sz="1900">
                <a:latin typeface="Comic Sans MS" panose="030F0702030302020204" pitchFamily="66" charset="0"/>
              </a:rPr>
            </a:br>
            <a:r>
              <a:rPr lang="en-US" altLang="en-US" sz="1900">
                <a:latin typeface="Comic Sans MS" panose="030F0702030302020204" pitchFamily="66" charset="0"/>
              </a:rPr>
              <a:t>        deeper iris tissue to be bathed by aqueous humor and drainage of </a:t>
            </a:r>
            <a:br>
              <a:rPr lang="en-US" altLang="en-US" sz="1900">
                <a:latin typeface="Comic Sans MS" panose="030F0702030302020204" pitchFamily="66" charset="0"/>
              </a:rPr>
            </a:br>
            <a:r>
              <a:rPr lang="en-US" altLang="en-US" sz="1900">
                <a:latin typeface="Comic Sans MS" panose="030F0702030302020204" pitchFamily="66" charset="0"/>
              </a:rPr>
              <a:t>        some amount of aqeous humor</a:t>
            </a:r>
            <a:br>
              <a:rPr lang="en-US" altLang="en-US" sz="1900">
                <a:latin typeface="Comic Sans MS" panose="030F0702030302020204" pitchFamily="66" charset="0"/>
              </a:rPr>
            </a:br>
            <a:r>
              <a:rPr lang="en-US" altLang="en-US" sz="1900">
                <a:latin typeface="Comic Sans MS" panose="030F0702030302020204" pitchFamily="66" charset="0"/>
              </a:rPr>
              <a:t>      - </a:t>
            </a:r>
            <a:r>
              <a:rPr lang="en-GB" altLang="en-US" sz="1900">
                <a:latin typeface="Comic Sans MS" panose="030F0702030302020204" pitchFamily="66" charset="0"/>
              </a:rPr>
              <a:t>radial folds and grooves - radial folds extend from periphery to</a:t>
            </a:r>
            <a:br>
              <a:rPr lang="en-GB" altLang="en-US" sz="1900">
                <a:latin typeface="Comic Sans MS" panose="030F0702030302020204" pitchFamily="66" charset="0"/>
              </a:rPr>
            </a:br>
            <a:r>
              <a:rPr lang="en-GB" altLang="en-US" sz="1900">
                <a:latin typeface="Comic Sans MS" panose="030F0702030302020204" pitchFamily="66" charset="0"/>
              </a:rPr>
              <a:t>        the pupillary zone to supply the iris with blood vessels</a:t>
            </a:r>
            <a:br>
              <a:rPr lang="en-US" altLang="en-US" sz="1900">
                <a:latin typeface="Comic Sans MS" panose="030F0702030302020204" pitchFamily="66" charset="0"/>
              </a:rPr>
            </a:br>
            <a:r>
              <a:rPr lang="en-US" altLang="en-US" sz="1900">
                <a:latin typeface="Comic Sans MS" panose="030F0702030302020204" pitchFamily="66" charset="0"/>
              </a:rPr>
              <a:t>      - </a:t>
            </a:r>
            <a:r>
              <a:rPr lang="en-GB" altLang="en-US" sz="1900">
                <a:latin typeface="Comic Sans MS" panose="030F0702030302020204" pitchFamily="66" charset="0"/>
              </a:rPr>
              <a:t>circular folds and grooves</a:t>
            </a:r>
            <a:br>
              <a:rPr lang="en-US" altLang="en-US" sz="1900">
                <a:latin typeface="Comic Sans MS" panose="030F0702030302020204" pitchFamily="66" charset="0"/>
              </a:rPr>
            </a:br>
            <a:r>
              <a:rPr lang="en-US" altLang="en-US" sz="1900">
                <a:latin typeface="Comic Sans MS" panose="030F0702030302020204" pitchFamily="66" charset="0"/>
              </a:rPr>
              <a:t>      - lesser ring of iris (anulus iridis minor) – inner, pupillary zone</a:t>
            </a:r>
            <a:br>
              <a:rPr lang="en-US" altLang="en-US" sz="1900">
                <a:latin typeface="Comic Sans MS" panose="030F0702030302020204" pitchFamily="66" charset="0"/>
              </a:rPr>
            </a:br>
            <a:r>
              <a:rPr lang="en-US" altLang="en-US" sz="1900">
                <a:latin typeface="Comic Sans MS" panose="030F0702030302020204" pitchFamily="66" charset="0"/>
              </a:rPr>
              <a:t>      - greater ring of iris (anulus iridis major) – outer, ciliary zone</a:t>
            </a:r>
            <a:br>
              <a:rPr lang="en-US" altLang="en-US" sz="1900">
                <a:latin typeface="Comic Sans MS" panose="030F0702030302020204" pitchFamily="66" charset="0"/>
              </a:rPr>
            </a:br>
            <a:br>
              <a:rPr lang="en-US" altLang="en-US" sz="1900">
                <a:latin typeface="Comic Sans MS" panose="030F0702030302020204" pitchFamily="66" charset="0"/>
              </a:rPr>
            </a:br>
            <a:endParaRPr lang="en-US" altLang="en-US" sz="1900">
              <a:latin typeface="Comic Sans MS" panose="030F0702030302020204" pitchFamily="66" charset="0"/>
            </a:endParaRPr>
          </a:p>
        </p:txBody>
      </p:sp>
      <p:sp>
        <p:nvSpPr>
          <p:cNvPr id="24579" name="TextBox 2">
            <a:extLst>
              <a:ext uri="{FF2B5EF4-FFF2-40B4-BE49-F238E27FC236}">
                <a16:creationId xmlns:a16="http://schemas.microsoft.com/office/drawing/2014/main" id="{969DCE87-055B-F14C-36A9-9182DD853FA1}"/>
              </a:ext>
            </a:extLst>
          </p:cNvPr>
          <p:cNvSpPr txBox="1">
            <a:spLocks noChangeArrowheads="1"/>
          </p:cNvSpPr>
          <p:nvPr/>
        </p:nvSpPr>
        <p:spPr bwMode="auto">
          <a:xfrm>
            <a:off x="5111750" y="320675"/>
            <a:ext cx="1011238"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I</a:t>
            </a:r>
            <a:r>
              <a:rPr lang="en-US" altLang="en-US" sz="3600" b="1" dirty="0" err="1">
                <a:solidFill>
                  <a:srgbClr val="9D3232"/>
                </a:solidFill>
                <a:effectLst>
                  <a:outerShdw blurRad="38100" dist="38100" dir="2700000" algn="tl">
                    <a:srgbClr val="000000"/>
                  </a:outerShdw>
                </a:effectLst>
                <a:latin typeface="Comic Sans MS" panose="030F0702030302020204" pitchFamily="66" charset="0"/>
              </a:rPr>
              <a:t>ris</a:t>
            </a:r>
            <a:endParaRPr lang="en-US" altLang="en-US" sz="3600" b="1" dirty="0">
              <a:solidFill>
                <a:srgbClr val="9D3232"/>
              </a:solidFill>
              <a:effectLst>
                <a:outerShdw blurRad="38100" dist="38100" dir="2700000" algn="tl">
                  <a:srgbClr val="000000"/>
                </a:outerShdw>
              </a:effectLst>
              <a:latin typeface="Comic Sans MS" panose="030F0702030302020204" pitchFamily="66" charset="0"/>
            </a:endParaRPr>
          </a:p>
        </p:txBody>
      </p:sp>
      <p:pic>
        <p:nvPicPr>
          <p:cNvPr id="30724" name="Picture 4">
            <a:extLst>
              <a:ext uri="{FF2B5EF4-FFF2-40B4-BE49-F238E27FC236}">
                <a16:creationId xmlns:a16="http://schemas.microsoft.com/office/drawing/2014/main" id="{7E1C8F66-96B1-6017-98E8-1209DCF003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88" t="6836" r="37869" b="37746"/>
          <a:stretch>
            <a:fillRect/>
          </a:stretch>
        </p:blipFill>
        <p:spPr bwMode="auto">
          <a:xfrm>
            <a:off x="5003800" y="4027488"/>
            <a:ext cx="3716338" cy="284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2">
            <a:extLst>
              <a:ext uri="{FF2B5EF4-FFF2-40B4-BE49-F238E27FC236}">
                <a16:creationId xmlns:a16="http://schemas.microsoft.com/office/drawing/2014/main" id="{ADF86E96-5CD0-2614-42E4-23D9A6CAD8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0938" t="16441" r="6250" b="33437"/>
          <a:stretch>
            <a:fillRect/>
          </a:stretch>
        </p:blipFill>
        <p:spPr bwMode="auto">
          <a:xfrm>
            <a:off x="827088" y="4149725"/>
            <a:ext cx="2479675" cy="236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4">
            <a:extLst>
              <a:ext uri="{FF2B5EF4-FFF2-40B4-BE49-F238E27FC236}">
                <a16:creationId xmlns:a16="http://schemas.microsoft.com/office/drawing/2014/main" id="{D477BA40-6F9C-9662-23B3-8F36716121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88" t="6836" r="37869" b="37746"/>
          <a:stretch>
            <a:fillRect/>
          </a:stretch>
        </p:blipFill>
        <p:spPr bwMode="auto">
          <a:xfrm>
            <a:off x="4859338" y="1925638"/>
            <a:ext cx="3932237"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1">
            <a:extLst>
              <a:ext uri="{FF2B5EF4-FFF2-40B4-BE49-F238E27FC236}">
                <a16:creationId xmlns:a16="http://schemas.microsoft.com/office/drawing/2014/main" id="{55DC0EAD-8CD0-9CC9-A944-7C80A0F6E93F}"/>
              </a:ext>
            </a:extLst>
          </p:cNvPr>
          <p:cNvSpPr>
            <a:spLocks noChangeArrowheads="1"/>
          </p:cNvSpPr>
          <p:nvPr/>
        </p:nvSpPr>
        <p:spPr bwMode="auto">
          <a:xfrm>
            <a:off x="214313" y="1000125"/>
            <a:ext cx="8461375" cy="344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1800">
                <a:latin typeface="Comic Sans MS" panose="030F0702030302020204" pitchFamily="66" charset="0"/>
              </a:rPr>
            </a:br>
            <a:r>
              <a:rPr lang="en-US" altLang="en-US" sz="2000" b="1">
                <a:latin typeface="Comic Sans MS" panose="030F0702030302020204" pitchFamily="66" charset="0"/>
              </a:rPr>
              <a:t>2. Posterior surface (Facies posterior)</a:t>
            </a:r>
            <a:br>
              <a:rPr lang="en-US" altLang="en-US" sz="2000" b="1">
                <a:latin typeface="Comic Sans MS" panose="030F0702030302020204" pitchFamily="66" charset="0"/>
              </a:rPr>
            </a:br>
            <a:r>
              <a:rPr lang="en-US" altLang="en-US" sz="2000" b="1">
                <a:latin typeface="Comic Sans MS" panose="030F0702030302020204" pitchFamily="66" charset="0"/>
              </a:rPr>
              <a:t>   </a:t>
            </a:r>
            <a:r>
              <a:rPr lang="en-US" altLang="en-US" sz="2000">
                <a:latin typeface="Comic Sans MS" panose="030F0702030302020204" pitchFamily="66" charset="0"/>
              </a:rPr>
              <a:t>- </a:t>
            </a:r>
            <a:r>
              <a:rPr lang="en-GB" altLang="en-US" sz="2000">
                <a:latin typeface="Comic Sans MS" panose="030F0702030302020204" pitchFamily="66" charset="0"/>
              </a:rPr>
              <a:t>forms anterior wall of posterior chamber of eye</a:t>
            </a:r>
            <a:r>
              <a:rPr lang="en-US" altLang="en-US" sz="2000">
                <a:latin typeface="Comic Sans MS" panose="030F0702030302020204" pitchFamily="66" charset="0"/>
              </a:rPr>
              <a:t>    </a:t>
            </a:r>
            <a:br>
              <a:rPr lang="en-US" altLang="en-US" sz="2000">
                <a:latin typeface="Comic Sans MS" panose="030F0702030302020204" pitchFamily="66" charset="0"/>
              </a:rPr>
            </a:br>
            <a:r>
              <a:rPr lang="en-US" altLang="en-US" sz="2000">
                <a:latin typeface="Comic Sans MS" panose="030F0702030302020204" pitchFamily="66" charset="0"/>
              </a:rPr>
              <a:t>    - </a:t>
            </a:r>
            <a:r>
              <a:rPr lang="en-GB" altLang="en-US" sz="2000">
                <a:latin typeface="Comic Sans MS" panose="030F0702030302020204" pitchFamily="66" charset="0"/>
              </a:rPr>
              <a:t>in front of lens</a:t>
            </a:r>
            <a:br>
              <a:rPr lang="en-US" altLang="en-US" sz="2000">
                <a:latin typeface="Comic Sans MS" panose="030F0702030302020204" pitchFamily="66" charset="0"/>
              </a:rPr>
            </a:br>
            <a:r>
              <a:rPr lang="en-US" altLang="en-US" sz="2000">
                <a:latin typeface="Comic Sans MS" panose="030F0702030302020204" pitchFamily="66" charset="0"/>
              </a:rPr>
              <a:t>    - </a:t>
            </a:r>
            <a:r>
              <a:rPr lang="en-GB" altLang="en-US" sz="2000">
                <a:latin typeface="Comic Sans MS" panose="030F0702030302020204" pitchFamily="66" charset="0"/>
              </a:rPr>
              <a:t>folded surface</a:t>
            </a:r>
            <a:r>
              <a:rPr lang="en-US" altLang="en-US" sz="2000">
                <a:latin typeface="Comic Sans MS" panose="030F0702030302020204" pitchFamily="66" charset="0"/>
              </a:rPr>
              <a:t>; </a:t>
            </a:r>
            <a:r>
              <a:rPr lang="en-GB" altLang="en-US" sz="2000">
                <a:latin typeface="Comic Sans MS" panose="030F0702030302020204" pitchFamily="66" charset="0"/>
              </a:rPr>
              <a:t>there are</a:t>
            </a:r>
            <a:br>
              <a:rPr lang="en-US" altLang="en-US" sz="2000">
                <a:latin typeface="Comic Sans MS" panose="030F0702030302020204" pitchFamily="66" charset="0"/>
              </a:rPr>
            </a:br>
            <a:r>
              <a:rPr lang="en-US" altLang="en-US" sz="2000">
                <a:latin typeface="Comic Sans MS" panose="030F0702030302020204" pitchFamily="66" charset="0"/>
              </a:rPr>
              <a:t>      </a:t>
            </a:r>
            <a:r>
              <a:rPr lang="en-GB" altLang="en-US" sz="2000">
                <a:latin typeface="Comic Sans MS" panose="030F0702030302020204" pitchFamily="66" charset="0"/>
              </a:rPr>
              <a:t>radial folds and grooves</a:t>
            </a:r>
            <a:br>
              <a:rPr lang="en-US" altLang="en-US" sz="2000">
                <a:latin typeface="Comic Sans MS" panose="030F0702030302020204" pitchFamily="66" charset="0"/>
              </a:rPr>
            </a:br>
            <a:br>
              <a:rPr lang="en-US" altLang="en-US" sz="2000">
                <a:latin typeface="Comic Sans MS" panose="030F0702030302020204" pitchFamily="66" charset="0"/>
              </a:rPr>
            </a:br>
            <a:r>
              <a:rPr lang="en-US" altLang="en-US" sz="2000" b="1">
                <a:latin typeface="Comic Sans MS" panose="030F0702030302020204" pitchFamily="66" charset="0"/>
              </a:rPr>
              <a:t>3. </a:t>
            </a:r>
            <a:r>
              <a:rPr lang="en-GB" altLang="en-US" sz="2000" b="1">
                <a:latin typeface="Comic Sans MS" panose="030F0702030302020204" pitchFamily="66" charset="0"/>
              </a:rPr>
              <a:t>Pupillary border </a:t>
            </a:r>
            <a:r>
              <a:rPr lang="en-US" altLang="en-US" sz="2000" b="1">
                <a:latin typeface="Comic Sans MS" panose="030F0702030302020204" pitchFamily="66" charset="0"/>
              </a:rPr>
              <a:t>(margo pupillaris)</a:t>
            </a:r>
            <a:br>
              <a:rPr lang="en-US" altLang="en-US" sz="2000" b="1">
                <a:latin typeface="Comic Sans MS" panose="030F0702030302020204" pitchFamily="66" charset="0"/>
              </a:rPr>
            </a:br>
            <a:br>
              <a:rPr lang="en-US" altLang="en-US" sz="2000" b="1">
                <a:latin typeface="Comic Sans MS" panose="030F0702030302020204" pitchFamily="66" charset="0"/>
              </a:rPr>
            </a:br>
            <a:r>
              <a:rPr lang="en-US" altLang="en-US" sz="2000" b="1">
                <a:latin typeface="Comic Sans MS" panose="030F0702030302020204" pitchFamily="66" charset="0"/>
              </a:rPr>
              <a:t>4. </a:t>
            </a:r>
            <a:r>
              <a:rPr lang="en-GB" altLang="en-US" sz="2000" b="1">
                <a:latin typeface="Comic Sans MS" panose="030F0702030302020204" pitchFamily="66" charset="0"/>
              </a:rPr>
              <a:t>Ciliary border </a:t>
            </a:r>
            <a:r>
              <a:rPr lang="en-US" altLang="en-US" sz="2000" b="1">
                <a:latin typeface="Comic Sans MS" panose="030F0702030302020204" pitchFamily="66" charset="0"/>
              </a:rPr>
              <a:t>(margo ciliaris)      </a:t>
            </a:r>
            <a:br>
              <a:rPr lang="en-US" altLang="en-US" sz="2000">
                <a:latin typeface="Comic Sans MS" panose="030F0702030302020204" pitchFamily="66" charset="0"/>
              </a:rPr>
            </a:br>
            <a:endParaRPr lang="en-US" altLang="en-US" sz="2000">
              <a:latin typeface="Comic Sans MS" panose="030F0702030302020204" pitchFamily="66" charset="0"/>
            </a:endParaRPr>
          </a:p>
        </p:txBody>
      </p:sp>
      <p:sp>
        <p:nvSpPr>
          <p:cNvPr id="25604" name="TextBox 2">
            <a:extLst>
              <a:ext uri="{FF2B5EF4-FFF2-40B4-BE49-F238E27FC236}">
                <a16:creationId xmlns:a16="http://schemas.microsoft.com/office/drawing/2014/main" id="{283094E8-0099-1BB5-F47C-4444A650F850}"/>
              </a:ext>
            </a:extLst>
          </p:cNvPr>
          <p:cNvSpPr txBox="1">
            <a:spLocks noChangeArrowheads="1"/>
          </p:cNvSpPr>
          <p:nvPr/>
        </p:nvSpPr>
        <p:spPr bwMode="auto">
          <a:xfrm>
            <a:off x="4211638" y="317500"/>
            <a:ext cx="1012825"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I</a:t>
            </a:r>
            <a:r>
              <a:rPr lang="en-US" altLang="en-US" sz="3600" b="1" dirty="0" err="1">
                <a:solidFill>
                  <a:srgbClr val="9D3232"/>
                </a:solidFill>
                <a:effectLst>
                  <a:outerShdw blurRad="38100" dist="38100" dir="2700000" algn="tl">
                    <a:srgbClr val="000000"/>
                  </a:outerShdw>
                </a:effectLst>
                <a:latin typeface="Comic Sans MS" panose="030F0702030302020204" pitchFamily="66" charset="0"/>
              </a:rPr>
              <a:t>ris</a:t>
            </a:r>
            <a:endParaRPr lang="en-US" altLang="en-US" sz="3600" b="1" dirty="0">
              <a:solidFill>
                <a:srgbClr val="9D3232"/>
              </a:solidFill>
              <a:effectLst>
                <a:outerShdw blurRad="38100" dist="38100" dir="2700000" algn="tl">
                  <a:srgbClr val="000000"/>
                </a:outerShdw>
              </a:effectLst>
              <a:latin typeface="Comic Sans MS" panose="030F0702030302020204" pitchFamily="66" charset="0"/>
            </a:endParaRPr>
          </a:p>
        </p:txBody>
      </p:sp>
      <p:pic>
        <p:nvPicPr>
          <p:cNvPr id="31749" name="Picture 6" descr="Blueye.JPG">
            <a:extLst>
              <a:ext uri="{FF2B5EF4-FFF2-40B4-BE49-F238E27FC236}">
                <a16:creationId xmlns:a16="http://schemas.microsoft.com/office/drawing/2014/main" id="{2573BA72-1F2F-E106-7C9B-14FD282722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8552" t="27083" r="27531" b="30208"/>
          <a:stretch>
            <a:fillRect/>
          </a:stretch>
        </p:blipFill>
        <p:spPr bwMode="auto">
          <a:xfrm>
            <a:off x="928688" y="4429125"/>
            <a:ext cx="2159000" cy="205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
            <a:extLst>
              <a:ext uri="{FF2B5EF4-FFF2-40B4-BE49-F238E27FC236}">
                <a16:creationId xmlns:a16="http://schemas.microsoft.com/office/drawing/2014/main" id="{92B8F468-D50E-0A27-8232-D8D14DA01093}"/>
              </a:ext>
            </a:extLst>
          </p:cNvPr>
          <p:cNvSpPr>
            <a:spLocks noChangeArrowheads="1"/>
          </p:cNvSpPr>
          <p:nvPr/>
        </p:nvSpPr>
        <p:spPr bwMode="auto">
          <a:xfrm>
            <a:off x="288925" y="333375"/>
            <a:ext cx="5786438"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2000" b="1">
                <a:latin typeface="Comic Sans MS" panose="030F0702030302020204" pitchFamily="66" charset="0"/>
              </a:rPr>
              <a:t>Structure</a:t>
            </a:r>
            <a:r>
              <a:rPr lang="en-US" altLang="en-US" sz="2000" b="1">
                <a:latin typeface="Comic Sans MS" panose="030F0702030302020204" pitchFamily="66" charset="0"/>
              </a:rPr>
              <a:t>:</a:t>
            </a:r>
            <a:br>
              <a:rPr lang="en-US" altLang="en-US" sz="2000" b="1">
                <a:latin typeface="Comic Sans MS" panose="030F0702030302020204" pitchFamily="66" charset="0"/>
              </a:rPr>
            </a:br>
            <a:endParaRPr lang="en-US" altLang="en-US" sz="2000">
              <a:latin typeface="Comic Sans MS" panose="030F0702030302020204" pitchFamily="66" charset="0"/>
            </a:endParaRPr>
          </a:p>
        </p:txBody>
      </p:sp>
      <p:sp>
        <p:nvSpPr>
          <p:cNvPr id="26627" name="TextBox 2">
            <a:extLst>
              <a:ext uri="{FF2B5EF4-FFF2-40B4-BE49-F238E27FC236}">
                <a16:creationId xmlns:a16="http://schemas.microsoft.com/office/drawing/2014/main" id="{B405D3CE-625C-FE2A-144D-1644CA903F63}"/>
              </a:ext>
            </a:extLst>
          </p:cNvPr>
          <p:cNvSpPr txBox="1">
            <a:spLocks noChangeArrowheads="1"/>
          </p:cNvSpPr>
          <p:nvPr/>
        </p:nvSpPr>
        <p:spPr bwMode="auto">
          <a:xfrm>
            <a:off x="2624138" y="222250"/>
            <a:ext cx="1011237"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I</a:t>
            </a:r>
            <a:r>
              <a:rPr lang="en-US" altLang="en-US" sz="3600" b="1" dirty="0" err="1">
                <a:solidFill>
                  <a:srgbClr val="9D3232"/>
                </a:solidFill>
                <a:effectLst>
                  <a:outerShdw blurRad="38100" dist="38100" dir="2700000" algn="tl">
                    <a:srgbClr val="000000"/>
                  </a:outerShdw>
                </a:effectLst>
                <a:latin typeface="Comic Sans MS" panose="030F0702030302020204" pitchFamily="66" charset="0"/>
              </a:rPr>
              <a:t>ris</a:t>
            </a:r>
            <a:endParaRPr lang="en-US" altLang="en-US" sz="3600" b="1" dirty="0">
              <a:solidFill>
                <a:srgbClr val="9D3232"/>
              </a:solidFill>
              <a:effectLst>
                <a:outerShdw blurRad="38100" dist="38100" dir="2700000" algn="tl">
                  <a:srgbClr val="000000"/>
                </a:outerShdw>
              </a:effectLst>
              <a:latin typeface="Comic Sans MS" panose="030F0702030302020204" pitchFamily="66" charset="0"/>
            </a:endParaRPr>
          </a:p>
        </p:txBody>
      </p:sp>
      <p:pic>
        <p:nvPicPr>
          <p:cNvPr id="32772" name="Picture 4">
            <a:extLst>
              <a:ext uri="{FF2B5EF4-FFF2-40B4-BE49-F238E27FC236}">
                <a16:creationId xmlns:a16="http://schemas.microsoft.com/office/drawing/2014/main" id="{CE2A7D1D-3556-306B-CB2D-ECAAD4502F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88" t="6836" r="37869" b="37746"/>
          <a:stretch>
            <a:fillRect/>
          </a:stretch>
        </p:blipFill>
        <p:spPr bwMode="auto">
          <a:xfrm>
            <a:off x="5507038" y="0"/>
            <a:ext cx="3386137" cy="258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TextBox 7">
            <a:extLst>
              <a:ext uri="{FF2B5EF4-FFF2-40B4-BE49-F238E27FC236}">
                <a16:creationId xmlns:a16="http://schemas.microsoft.com/office/drawing/2014/main" id="{1EC3179F-21F3-AA26-F4BB-1B8C58D2573F}"/>
              </a:ext>
            </a:extLst>
          </p:cNvPr>
          <p:cNvSpPr txBox="1">
            <a:spLocks noChangeArrowheads="1"/>
          </p:cNvSpPr>
          <p:nvPr/>
        </p:nvSpPr>
        <p:spPr bwMode="auto">
          <a:xfrm>
            <a:off x="269875" y="719138"/>
            <a:ext cx="8821738" cy="593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2000" b="1">
                <a:latin typeface="Comic Sans MS" panose="030F0702030302020204" pitchFamily="66" charset="0"/>
              </a:rPr>
              <a:t>1. Anterior limiting layer - endothelium</a:t>
            </a:r>
          </a:p>
          <a:p>
            <a:pPr eaLnBrk="1" hangingPunct="1">
              <a:spcBef>
                <a:spcPct val="0"/>
              </a:spcBef>
              <a:buClrTx/>
              <a:buSzTx/>
              <a:buFont typeface="Arial" panose="020B0604020202020204" pitchFamily="34" charset="0"/>
              <a:buNone/>
            </a:pPr>
            <a:r>
              <a:rPr lang="en-US" altLang="en-US" sz="2000" b="1">
                <a:latin typeface="Comic Sans MS" panose="030F0702030302020204" pitchFamily="66" charset="0"/>
              </a:rPr>
              <a:t>2. Stroma iridis</a:t>
            </a:r>
            <a:br>
              <a:rPr lang="en-US" altLang="en-US" sz="2000" b="1">
                <a:latin typeface="Comic Sans MS" panose="030F0702030302020204" pitchFamily="66" charset="0"/>
              </a:rPr>
            </a:br>
            <a:r>
              <a:rPr lang="en-US" altLang="en-US" sz="2000" b="1">
                <a:latin typeface="Comic Sans MS" panose="030F0702030302020204" pitchFamily="66" charset="0"/>
              </a:rPr>
              <a:t>    </a:t>
            </a:r>
            <a:r>
              <a:rPr lang="en-US" altLang="en-US" sz="2000">
                <a:latin typeface="Comic Sans MS" panose="030F0702030302020204" pitchFamily="66" charset="0"/>
              </a:rPr>
              <a:t>a) </a:t>
            </a:r>
            <a:r>
              <a:rPr lang="en-GB" altLang="en-US" sz="2000">
                <a:latin typeface="Comic Sans MS" panose="030F0702030302020204" pitchFamily="66" charset="0"/>
              </a:rPr>
              <a:t>connective tissue with </a:t>
            </a:r>
            <a:br>
              <a:rPr lang="en-GB" altLang="en-US" sz="2000">
                <a:latin typeface="Comic Sans MS" panose="030F0702030302020204" pitchFamily="66" charset="0"/>
              </a:rPr>
            </a:br>
            <a:r>
              <a:rPr lang="en-GB" altLang="en-US" sz="2000">
                <a:latin typeface="Comic Sans MS" panose="030F0702030302020204" pitchFamily="66" charset="0"/>
              </a:rPr>
              <a:t>          pigmented cells</a:t>
            </a:r>
            <a:br>
              <a:rPr lang="en-US" altLang="en-US" sz="2000">
                <a:latin typeface="Comic Sans MS" panose="030F0702030302020204" pitchFamily="66" charset="0"/>
              </a:rPr>
            </a:br>
            <a:r>
              <a:rPr lang="en-US" altLang="en-US" sz="2000">
                <a:latin typeface="Comic Sans MS" panose="030F0702030302020204" pitchFamily="66" charset="0"/>
              </a:rPr>
              <a:t>     </a:t>
            </a:r>
            <a:r>
              <a:rPr lang="en-GB" altLang="en-US" sz="2000">
                <a:latin typeface="Comic Sans MS" panose="030F0702030302020204" pitchFamily="66" charset="0"/>
              </a:rPr>
              <a:t>b</a:t>
            </a:r>
            <a:r>
              <a:rPr lang="en-US" altLang="en-US" sz="2000">
                <a:latin typeface="Comic Sans MS" panose="030F0702030302020204" pitchFamily="66" charset="0"/>
              </a:rPr>
              <a:t>) </a:t>
            </a:r>
            <a:r>
              <a:rPr lang="en-GB" altLang="en-US" sz="2000">
                <a:latin typeface="Comic Sans MS" panose="030F0702030302020204" pitchFamily="66" charset="0"/>
              </a:rPr>
              <a:t>blood vessels and nerves</a:t>
            </a:r>
            <a:br>
              <a:rPr lang="en-US" altLang="en-US" sz="2000">
                <a:latin typeface="Comic Sans MS" panose="030F0702030302020204" pitchFamily="66" charset="0"/>
              </a:rPr>
            </a:br>
            <a:r>
              <a:rPr lang="en-US" altLang="en-US" sz="2000">
                <a:latin typeface="Comic Sans MS" panose="030F0702030302020204" pitchFamily="66" charset="0"/>
              </a:rPr>
              <a:t>     </a:t>
            </a:r>
            <a:r>
              <a:rPr lang="en-GB" altLang="en-US" sz="2000">
                <a:latin typeface="Comic Sans MS" panose="030F0702030302020204" pitchFamily="66" charset="0"/>
              </a:rPr>
              <a:t>c</a:t>
            </a:r>
            <a:r>
              <a:rPr lang="en-US" altLang="en-US" sz="2000">
                <a:latin typeface="Comic Sans MS" panose="030F0702030302020204" pitchFamily="66" charset="0"/>
              </a:rPr>
              <a:t>) </a:t>
            </a:r>
            <a:r>
              <a:rPr lang="en-US" altLang="en-US" sz="2000" b="1">
                <a:latin typeface="Comic Sans MS" panose="030F0702030302020204" pitchFamily="66" charset="0"/>
              </a:rPr>
              <a:t>m. sphincter pupillae</a:t>
            </a:r>
            <a:br>
              <a:rPr lang="en-US" altLang="en-US" sz="2000">
                <a:latin typeface="Comic Sans MS" panose="030F0702030302020204" pitchFamily="66" charset="0"/>
              </a:rPr>
            </a:br>
            <a:r>
              <a:rPr lang="en-US" altLang="en-US" sz="2000">
                <a:latin typeface="Comic Sans MS" panose="030F0702030302020204" pitchFamily="66" charset="0"/>
              </a:rPr>
              <a:t>           - circular </a:t>
            </a:r>
            <a:r>
              <a:rPr lang="en-GB" altLang="en-US" sz="2000">
                <a:latin typeface="Comic Sans MS" panose="030F0702030302020204" pitchFamily="66" charset="0"/>
              </a:rPr>
              <a:t>muscle of </a:t>
            </a:r>
            <a:r>
              <a:rPr lang="en-US" altLang="en-US" sz="2000">
                <a:latin typeface="Comic Sans MS" panose="030F0702030302020204" pitchFamily="66" charset="0"/>
              </a:rPr>
              <a:t>lesser ring of iris (anulus iridis minor) – </a:t>
            </a:r>
            <a:br>
              <a:rPr lang="en-US" altLang="en-US" sz="2000">
                <a:latin typeface="Comic Sans MS" panose="030F0702030302020204" pitchFamily="66" charset="0"/>
              </a:rPr>
            </a:br>
            <a:r>
              <a:rPr lang="en-US" altLang="en-US" sz="2000">
                <a:latin typeface="Comic Sans MS" panose="030F0702030302020204" pitchFamily="66" charset="0"/>
              </a:rPr>
              <a:t>             inner, pupillary zone; around pupillary border of iris</a:t>
            </a:r>
            <a:br>
              <a:rPr lang="en-US" altLang="en-US" sz="2000">
                <a:latin typeface="Comic Sans MS" panose="030F0702030302020204" pitchFamily="66" charset="0"/>
              </a:rPr>
            </a:br>
            <a:r>
              <a:rPr lang="en-US" altLang="en-US" sz="2000">
                <a:latin typeface="Comic Sans MS" panose="030F0702030302020204" pitchFamily="66" charset="0"/>
              </a:rPr>
              <a:t>           - </a:t>
            </a:r>
            <a:r>
              <a:rPr lang="en-GB" altLang="en-US" sz="2000">
                <a:latin typeface="Comic Sans MS" panose="030F0702030302020204" pitchFamily="66" charset="0"/>
              </a:rPr>
              <a:t>~</a:t>
            </a:r>
            <a:r>
              <a:rPr lang="en-US" altLang="en-US" sz="2000">
                <a:latin typeface="Comic Sans MS" panose="030F0702030302020204" pitchFamily="66" charset="0"/>
              </a:rPr>
              <a:t> 1</a:t>
            </a:r>
            <a:r>
              <a:rPr lang="en-GB" altLang="en-US" sz="2000">
                <a:latin typeface="Comic Sans MS" panose="030F0702030302020204" pitchFamily="66" charset="0"/>
              </a:rPr>
              <a:t>mm wide</a:t>
            </a:r>
            <a:br>
              <a:rPr lang="en-US" altLang="en-US" sz="2000">
                <a:latin typeface="Comic Sans MS" panose="030F0702030302020204" pitchFamily="66" charset="0"/>
              </a:rPr>
            </a:br>
            <a:r>
              <a:rPr lang="en-US" altLang="en-US" sz="2000">
                <a:latin typeface="Comic Sans MS" panose="030F0702030302020204" pitchFamily="66" charset="0"/>
              </a:rPr>
              <a:t>           - </a:t>
            </a:r>
            <a:r>
              <a:rPr lang="en-GB" altLang="en-US" sz="2000">
                <a:latin typeface="Comic Sans MS" panose="030F0702030302020204" pitchFamily="66" charset="0"/>
              </a:rPr>
              <a:t>constrict the pupil; innervated by parasimpathetic branch of</a:t>
            </a:r>
            <a:br>
              <a:rPr lang="en-US" altLang="en-US" sz="2000">
                <a:latin typeface="Comic Sans MS" panose="030F0702030302020204" pitchFamily="66" charset="0"/>
              </a:rPr>
            </a:br>
            <a:r>
              <a:rPr lang="en-US" altLang="en-US" sz="2000">
                <a:latin typeface="Comic Sans MS" panose="030F0702030302020204" pitchFamily="66" charset="0"/>
              </a:rPr>
              <a:t>            oculomotor nerve (III cranial)         </a:t>
            </a:r>
          </a:p>
          <a:p>
            <a:pPr eaLnBrk="1" hangingPunct="1">
              <a:spcBef>
                <a:spcPct val="0"/>
              </a:spcBef>
              <a:buClrTx/>
              <a:buSzTx/>
              <a:buFont typeface="Arial" panose="020B0604020202020204" pitchFamily="34" charset="0"/>
              <a:buNone/>
            </a:pPr>
            <a:r>
              <a:rPr lang="en-US" altLang="en-US" sz="2000" b="1">
                <a:latin typeface="Comic Sans MS" panose="030F0702030302020204" pitchFamily="66" charset="0"/>
              </a:rPr>
              <a:t>      m. dilatator pupillae</a:t>
            </a:r>
            <a:br>
              <a:rPr lang="en-US" altLang="en-US" sz="2000">
                <a:latin typeface="Comic Sans MS" panose="030F0702030302020204" pitchFamily="66" charset="0"/>
              </a:rPr>
            </a:br>
            <a:r>
              <a:rPr lang="en-US" altLang="en-US" sz="2000">
                <a:latin typeface="Comic Sans MS" panose="030F0702030302020204" pitchFamily="66" charset="0"/>
              </a:rPr>
              <a:t>           - radial muscle of greater ring of iris (anulus iridis major) – </a:t>
            </a:r>
            <a:br>
              <a:rPr lang="en-US" altLang="en-US" sz="2000">
                <a:latin typeface="Comic Sans MS" panose="030F0702030302020204" pitchFamily="66" charset="0"/>
              </a:rPr>
            </a:br>
            <a:r>
              <a:rPr lang="en-US" altLang="en-US" sz="2000">
                <a:latin typeface="Comic Sans MS" panose="030F0702030302020204" pitchFamily="66" charset="0"/>
              </a:rPr>
              <a:t>             outer, ciliary zone; from m. sphincter pupillae to ciliary border</a:t>
            </a:r>
            <a:br>
              <a:rPr lang="en-US" altLang="en-US" sz="2000">
                <a:latin typeface="Comic Sans MS" panose="030F0702030302020204" pitchFamily="66" charset="0"/>
              </a:rPr>
            </a:br>
            <a:r>
              <a:rPr lang="en-US" altLang="en-US" sz="2000">
                <a:latin typeface="Comic Sans MS" panose="030F0702030302020204" pitchFamily="66" charset="0"/>
              </a:rPr>
              <a:t>           - </a:t>
            </a:r>
            <a:r>
              <a:rPr lang="en-GB" altLang="en-US" sz="2000">
                <a:latin typeface="Comic Sans MS" panose="030F0702030302020204" pitchFamily="66" charset="0"/>
              </a:rPr>
              <a:t>dilates the pupil; innervated by sympathetic fibers from</a:t>
            </a:r>
            <a:br>
              <a:rPr lang="en-GB" altLang="en-US" sz="2000">
                <a:latin typeface="Comic Sans MS" panose="030F0702030302020204" pitchFamily="66" charset="0"/>
              </a:rPr>
            </a:br>
            <a:r>
              <a:rPr lang="en-GB" altLang="en-US" sz="2000">
                <a:latin typeface="Comic Sans MS" panose="030F0702030302020204" pitchFamily="66" charset="0"/>
              </a:rPr>
              <a:t>               plexus caroticus internus and ganglion ciliare</a:t>
            </a:r>
            <a:endParaRPr lang="en-US" altLang="en-US" sz="200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b="1">
                <a:latin typeface="Comic Sans MS" panose="030F0702030302020204" pitchFamily="66" charset="0"/>
              </a:rPr>
              <a:t>2. Iris pigment epithelium (Stratum pigmenti iridis)</a:t>
            </a:r>
            <a:br>
              <a:rPr lang="en-US" altLang="en-US" sz="2000" b="1">
                <a:latin typeface="Comic Sans MS" panose="030F0702030302020204" pitchFamily="66" charset="0"/>
              </a:rPr>
            </a:br>
            <a:r>
              <a:rPr lang="en-US" altLang="en-US" sz="2000">
                <a:latin typeface="Comic Sans MS" panose="030F0702030302020204" pitchFamily="66" charset="0"/>
              </a:rPr>
              <a:t>   - The high pigment content blocks light from passing through the iris</a:t>
            </a:r>
            <a:br>
              <a:rPr lang="en-US" altLang="en-US" sz="2000">
                <a:latin typeface="Comic Sans MS" panose="030F0702030302020204" pitchFamily="66" charset="0"/>
              </a:rPr>
            </a:br>
            <a:r>
              <a:rPr lang="en-US" altLang="en-US" sz="2000">
                <a:latin typeface="Comic Sans MS" panose="030F0702030302020204" pitchFamily="66" charset="0"/>
              </a:rPr>
              <a:t>      to the retina, restricting it to the pupil</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a:extLst>
              <a:ext uri="{FF2B5EF4-FFF2-40B4-BE49-F238E27FC236}">
                <a16:creationId xmlns:a16="http://schemas.microsoft.com/office/drawing/2014/main" id="{BE52C758-91F8-41CE-312C-1AE5497613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4050" y="452438"/>
            <a:ext cx="5295900" cy="595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5" descr="1607a_Eye-MedialView_1">
            <a:extLst>
              <a:ext uri="{FF2B5EF4-FFF2-40B4-BE49-F238E27FC236}">
                <a16:creationId xmlns:a16="http://schemas.microsoft.com/office/drawing/2014/main" id="{E8C28BF0-5894-1150-268D-043C640CBC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5801"/>
          <a:stretch>
            <a:fillRect/>
          </a:stretch>
        </p:blipFill>
        <p:spPr bwMode="auto">
          <a:xfrm>
            <a:off x="4716463" y="2852738"/>
            <a:ext cx="4103687"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Rectangle 1">
            <a:extLst>
              <a:ext uri="{FF2B5EF4-FFF2-40B4-BE49-F238E27FC236}">
                <a16:creationId xmlns:a16="http://schemas.microsoft.com/office/drawing/2014/main" id="{60600442-E6C8-38E1-766B-092413C9481C}"/>
              </a:ext>
            </a:extLst>
          </p:cNvPr>
          <p:cNvSpPr>
            <a:spLocks noChangeArrowheads="1"/>
          </p:cNvSpPr>
          <p:nvPr/>
        </p:nvSpPr>
        <p:spPr bwMode="auto">
          <a:xfrm>
            <a:off x="244475" y="692150"/>
            <a:ext cx="8893175" cy="683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800" dirty="0">
                <a:latin typeface="Comic Sans MS" panose="030F0702030302020204" pitchFamily="66" charset="0"/>
              </a:rPr>
            </a:br>
            <a:r>
              <a:rPr lang="en-US" altLang="en-US" sz="2000" b="1" dirty="0">
                <a:latin typeface="Comic Sans MS" panose="030F0702030302020204" pitchFamily="66" charset="0"/>
              </a:rPr>
              <a:t>- </a:t>
            </a:r>
            <a:r>
              <a:rPr lang="en-GB" altLang="en-US" sz="2000" b="1" dirty="0">
                <a:latin typeface="Comic Sans MS" panose="030F0702030302020204" pitchFamily="66" charset="0"/>
              </a:rPr>
              <a:t>The middle</a:t>
            </a:r>
            <a:r>
              <a:rPr lang="en-US" altLang="en-US" sz="2000" b="1" dirty="0">
                <a:latin typeface="Comic Sans MS" panose="030F0702030302020204" pitchFamily="66" charset="0"/>
              </a:rPr>
              <a:t>, </a:t>
            </a:r>
            <a:r>
              <a:rPr lang="en-GB" altLang="en-US" sz="2000" b="1" dirty="0">
                <a:latin typeface="Comic Sans MS" panose="030F0702030302020204" pitchFamily="66" charset="0"/>
              </a:rPr>
              <a:t>the thickest part of vascular layer of eyeball that</a:t>
            </a:r>
            <a:br>
              <a:rPr lang="en-US" altLang="en-US" sz="2000" b="1" dirty="0">
                <a:latin typeface="Comic Sans MS" panose="030F0702030302020204" pitchFamily="66" charset="0"/>
              </a:rPr>
            </a:br>
            <a:r>
              <a:rPr lang="en-US" altLang="en-US" sz="2000" b="1" dirty="0">
                <a:latin typeface="Comic Sans MS" panose="030F0702030302020204" pitchFamily="66" charset="0"/>
              </a:rPr>
              <a:t>  </a:t>
            </a:r>
            <a:r>
              <a:rPr lang="en-GB" altLang="en-US" sz="2000" b="1" dirty="0">
                <a:latin typeface="Comic Sans MS" panose="030F0702030302020204" pitchFamily="66" charset="0"/>
              </a:rPr>
              <a:t>continues iris posteriorly and is continued posteriorly by choroid</a:t>
            </a:r>
            <a:br>
              <a:rPr lang="en-US" altLang="en-US" sz="2000" b="1" u="sng" dirty="0">
                <a:latin typeface="Comic Sans MS" panose="030F0702030302020204" pitchFamily="66" charset="0"/>
              </a:rPr>
            </a:br>
            <a:endParaRPr lang="en-US" altLang="en-US" sz="1000" b="1" u="sng" dirty="0">
              <a:latin typeface="Comic Sans MS" panose="030F0702030302020204" pitchFamily="66" charset="0"/>
            </a:endParaRPr>
          </a:p>
          <a:p>
            <a:pPr eaLnBrk="1" hangingPunct="1">
              <a:spcBef>
                <a:spcPct val="0"/>
              </a:spcBef>
              <a:buClrTx/>
              <a:buSzTx/>
              <a:buFont typeface="Arial" panose="020B0604020202020204" pitchFamily="34" charset="0"/>
              <a:buChar char="-"/>
            </a:pPr>
            <a:r>
              <a:rPr lang="en-US" altLang="en-US" sz="2000" b="1" dirty="0">
                <a:latin typeface="Comic Sans MS" panose="030F0702030302020204" pitchFamily="66" charset="0"/>
              </a:rPr>
              <a:t> </a:t>
            </a:r>
            <a:r>
              <a:rPr lang="en-GB" altLang="en-US" sz="2000" b="1" dirty="0">
                <a:latin typeface="Comic Sans MS" panose="030F0702030302020204" pitchFamily="66" charset="0"/>
              </a:rPr>
              <a:t>Produce the aqueous </a:t>
            </a:r>
            <a:r>
              <a:rPr lang="en-GB" altLang="en-US" sz="2000" b="1" dirty="0" err="1">
                <a:latin typeface="Comic Sans MS" panose="030F0702030302020204" pitchFamily="66" charset="0"/>
              </a:rPr>
              <a:t>humor</a:t>
            </a:r>
            <a:r>
              <a:rPr lang="en-GB" altLang="en-US" sz="2000" b="1" dirty="0">
                <a:latin typeface="Comic Sans MS" panose="030F0702030302020204" pitchFamily="66" charset="0"/>
              </a:rPr>
              <a:t> </a:t>
            </a:r>
            <a:r>
              <a:rPr lang="en-US" altLang="en-US" sz="2000" b="1" dirty="0">
                <a:latin typeface="Comic Sans MS" panose="030F0702030302020204" pitchFamily="66" charset="0"/>
              </a:rPr>
              <a:t>(humor </a:t>
            </a:r>
            <a:r>
              <a:rPr lang="en-US" altLang="en-US" sz="2000" b="1" dirty="0" err="1">
                <a:latin typeface="Comic Sans MS" panose="030F0702030302020204" pitchFamily="66" charset="0"/>
              </a:rPr>
              <a:t>aquosus</a:t>
            </a:r>
            <a:r>
              <a:rPr lang="en-US" altLang="en-US" sz="2000" b="1" dirty="0">
                <a:latin typeface="Comic Sans MS" panose="030F0702030302020204" pitchFamily="66" charset="0"/>
              </a:rPr>
              <a:t>) important for</a:t>
            </a:r>
            <a:br>
              <a:rPr lang="en-US" altLang="en-US" sz="2000" b="1" dirty="0">
                <a:latin typeface="Comic Sans MS" panose="030F0702030302020204" pitchFamily="66" charset="0"/>
              </a:rPr>
            </a:br>
            <a:r>
              <a:rPr lang="en-US" altLang="en-US" sz="2000" b="1" dirty="0">
                <a:latin typeface="Comic Sans MS" panose="030F0702030302020204" pitchFamily="66" charset="0"/>
              </a:rPr>
              <a:t>  maintaining of normal intraocular pressure</a:t>
            </a:r>
            <a:br>
              <a:rPr lang="en-US" altLang="en-US" sz="2000" b="1" dirty="0">
                <a:latin typeface="Comic Sans MS" panose="030F0702030302020204" pitchFamily="66" charset="0"/>
              </a:rPr>
            </a:br>
            <a:br>
              <a:rPr lang="en-US" altLang="en-US" sz="1000" b="1" dirty="0">
                <a:latin typeface="Comic Sans MS" panose="030F0702030302020204" pitchFamily="66" charset="0"/>
              </a:rPr>
            </a:br>
            <a:r>
              <a:rPr lang="en-US" altLang="en-US" sz="2000" b="1" dirty="0">
                <a:latin typeface="Comic Sans MS" panose="030F0702030302020204" pitchFamily="66" charset="0"/>
              </a:rPr>
              <a:t>- </a:t>
            </a:r>
            <a:r>
              <a:rPr lang="en-GB" altLang="en-US" sz="2000" b="1" dirty="0">
                <a:latin typeface="Comic Sans MS" panose="030F0702030302020204" pitchFamily="66" charset="0"/>
              </a:rPr>
              <a:t>Ciliary muscle is in charge of changing the shape of the lens and </a:t>
            </a:r>
            <a:br>
              <a:rPr lang="en-GB" altLang="en-US" sz="2000" b="1" dirty="0">
                <a:latin typeface="Comic Sans MS" panose="030F0702030302020204" pitchFamily="66" charset="0"/>
              </a:rPr>
            </a:br>
            <a:r>
              <a:rPr lang="en-GB" altLang="en-US" sz="2000" b="1" dirty="0">
                <a:latin typeface="Comic Sans MS" panose="030F0702030302020204" pitchFamily="66" charset="0"/>
              </a:rPr>
              <a:t>  eye focus for object that are near or at the distance, a process</a:t>
            </a:r>
            <a:br>
              <a:rPr lang="en-GB" altLang="en-US" sz="2000" b="1" dirty="0">
                <a:latin typeface="Comic Sans MS" panose="030F0702030302020204" pitchFamily="66" charset="0"/>
              </a:rPr>
            </a:br>
            <a:r>
              <a:rPr lang="en-GB" altLang="en-US" sz="2000" b="1" dirty="0">
                <a:latin typeface="Comic Sans MS" panose="030F0702030302020204" pitchFamily="66" charset="0"/>
              </a:rPr>
              <a:t>  known as accommodation</a:t>
            </a:r>
            <a:br>
              <a:rPr lang="en-US" altLang="en-US" sz="2000" b="1" dirty="0">
                <a:latin typeface="Comic Sans MS" panose="030F0702030302020204" pitchFamily="66" charset="0"/>
              </a:rPr>
            </a:br>
            <a:br>
              <a:rPr lang="en-US" altLang="en-US" sz="2000" b="1" dirty="0">
                <a:latin typeface="Comic Sans MS" panose="030F0702030302020204" pitchFamily="66" charset="0"/>
              </a:rPr>
            </a:br>
            <a:r>
              <a:rPr lang="en-US" altLang="en-US" sz="2000" b="1" dirty="0">
                <a:latin typeface="Comic Sans MS" panose="030F0702030302020204" pitchFamily="66" charset="0"/>
              </a:rPr>
              <a:t>- </a:t>
            </a:r>
            <a:r>
              <a:rPr lang="en-GB" altLang="en-US" sz="2000" dirty="0">
                <a:latin typeface="Comic Sans MS" panose="030F0702030302020204" pitchFamily="66" charset="0"/>
              </a:rPr>
              <a:t>It has the shape of three-sided </a:t>
            </a:r>
            <a:br>
              <a:rPr lang="en-GB" altLang="en-US" sz="2000" dirty="0">
                <a:latin typeface="Comic Sans MS" panose="030F0702030302020204" pitchFamily="66" charset="0"/>
              </a:rPr>
            </a:br>
            <a:r>
              <a:rPr lang="en-GB" altLang="en-US" sz="2000" dirty="0">
                <a:latin typeface="Comic Sans MS" panose="030F0702030302020204" pitchFamily="66" charset="0"/>
              </a:rPr>
              <a:t>    prismatic ring</a:t>
            </a:r>
            <a:r>
              <a:rPr lang="en-US" altLang="en-US" sz="2000" dirty="0">
                <a:latin typeface="Comic Sans MS" panose="030F0702030302020204" pitchFamily="66" charset="0"/>
              </a:rPr>
              <a:t> </a:t>
            </a:r>
            <a:r>
              <a:rPr lang="en-GB" altLang="en-US" sz="2000" dirty="0">
                <a:latin typeface="Comic Sans MS" panose="030F0702030302020204" pitchFamily="66" charset="0"/>
              </a:rPr>
              <a:t>wider anteriorly </a:t>
            </a:r>
            <a:br>
              <a:rPr lang="en-GB" altLang="en-US" sz="2000" dirty="0">
                <a:latin typeface="Comic Sans MS" panose="030F0702030302020204" pitchFamily="66" charset="0"/>
              </a:rPr>
            </a:br>
            <a:r>
              <a:rPr lang="en-GB" altLang="en-US" sz="2000" dirty="0">
                <a:latin typeface="Comic Sans MS" panose="030F0702030302020204" pitchFamily="66" charset="0"/>
              </a:rPr>
              <a:t>   then posteriorly (base near the iris, </a:t>
            </a:r>
            <a:br>
              <a:rPr lang="en-GB" altLang="en-US" sz="2000" dirty="0">
                <a:latin typeface="Comic Sans MS" panose="030F0702030302020204" pitchFamily="66" charset="0"/>
              </a:rPr>
            </a:br>
            <a:r>
              <a:rPr lang="en-GB" altLang="en-US" sz="2000" dirty="0">
                <a:latin typeface="Comic Sans MS" panose="030F0702030302020204" pitchFamily="66" charset="0"/>
              </a:rPr>
              <a:t>    apex near choroid)</a:t>
            </a:r>
            <a:br>
              <a:rPr lang="en-US" altLang="en-US" sz="2000" dirty="0">
                <a:latin typeface="Comic Sans MS" panose="030F0702030302020204" pitchFamily="66" charset="0"/>
              </a:rPr>
            </a:br>
            <a:br>
              <a:rPr lang="en-US" altLang="en-US" sz="1000" b="1" dirty="0">
                <a:latin typeface="Comic Sans MS" panose="030F0702030302020204" pitchFamily="66" charset="0"/>
              </a:rPr>
            </a:br>
            <a:r>
              <a:rPr lang="en-US" altLang="en-US" sz="2000" b="1" dirty="0">
                <a:latin typeface="Comic Sans MS" panose="030F0702030302020204" pitchFamily="66" charset="0"/>
              </a:rPr>
              <a:t>- </a:t>
            </a:r>
            <a:r>
              <a:rPr lang="en-GB" altLang="en-US" sz="2000" dirty="0">
                <a:latin typeface="Comic Sans MS" panose="030F0702030302020204" pitchFamily="66" charset="0"/>
              </a:rPr>
              <a:t>Posterior thinner part</a:t>
            </a:r>
            <a:r>
              <a:rPr lang="en-US" altLang="en-US" sz="2000" dirty="0">
                <a:latin typeface="Comic Sans MS" panose="030F0702030302020204" pitchFamily="66" charset="0"/>
              </a:rPr>
              <a:t>, </a:t>
            </a:r>
            <a:r>
              <a:rPr lang="en-GB" altLang="en-US" sz="2000" dirty="0">
                <a:latin typeface="Comic Sans MS" panose="030F0702030302020204" pitchFamily="66" charset="0"/>
              </a:rPr>
              <a:t>that is </a:t>
            </a:r>
            <a:br>
              <a:rPr lang="en-GB" altLang="en-US" sz="2000" dirty="0">
                <a:latin typeface="Comic Sans MS" panose="030F0702030302020204" pitchFamily="66" charset="0"/>
              </a:rPr>
            </a:br>
            <a:r>
              <a:rPr lang="en-GB" altLang="en-US" sz="2000" dirty="0">
                <a:latin typeface="Comic Sans MS" panose="030F0702030302020204" pitchFamily="66" charset="0"/>
              </a:rPr>
              <a:t>   continued </a:t>
            </a:r>
            <a:r>
              <a:rPr lang="en-US" altLang="en-US" sz="2000" dirty="0">
                <a:latin typeface="Comic Sans MS" panose="030F0702030302020204" pitchFamily="66" charset="0"/>
              </a:rPr>
              <a:t> by choroid (at this junction there is serrated line - </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US" altLang="en-US" sz="2000" dirty="0" err="1">
                <a:latin typeface="Comic Sans MS" panose="030F0702030302020204" pitchFamily="66" charset="0"/>
              </a:rPr>
              <a:t>ora</a:t>
            </a:r>
            <a:r>
              <a:rPr lang="en-US" altLang="en-US" sz="2000" dirty="0">
                <a:latin typeface="Comic Sans MS" panose="030F0702030302020204" pitchFamily="66" charset="0"/>
              </a:rPr>
              <a:t> serrata) is named </a:t>
            </a:r>
            <a:r>
              <a:rPr lang="en-US" altLang="en-US" sz="2000" b="1" i="1" dirty="0" err="1">
                <a:latin typeface="Comic Sans MS" panose="030F0702030302020204" pitchFamily="66" charset="0"/>
              </a:rPr>
              <a:t>orbiculus</a:t>
            </a:r>
            <a:r>
              <a:rPr lang="en-US" altLang="en-US" sz="2000" b="1" i="1" dirty="0">
                <a:latin typeface="Comic Sans MS" panose="030F0702030302020204" pitchFamily="66" charset="0"/>
              </a:rPr>
              <a:t> </a:t>
            </a:r>
            <a:r>
              <a:rPr lang="en-US" altLang="en-US" sz="2000" b="1" i="1" dirty="0" err="1">
                <a:latin typeface="Comic Sans MS" panose="030F0702030302020204" pitchFamily="66" charset="0"/>
              </a:rPr>
              <a:t>ciliaris</a:t>
            </a:r>
            <a:r>
              <a:rPr lang="en-US" altLang="en-US" sz="2000" b="1" i="1" dirty="0">
                <a:latin typeface="Comic Sans MS" panose="030F0702030302020204" pitchFamily="66" charset="0"/>
              </a:rPr>
              <a:t> </a:t>
            </a:r>
            <a:r>
              <a:rPr lang="en-US" altLang="en-US" sz="2000" i="1" dirty="0">
                <a:latin typeface="Comic Sans MS" panose="030F0702030302020204" pitchFamily="66" charset="0"/>
              </a:rPr>
              <a:t>(zone about 4mm wide)</a:t>
            </a:r>
            <a:br>
              <a:rPr lang="en-US" altLang="en-US" sz="2000" i="1" dirty="0">
                <a:latin typeface="Comic Sans MS" panose="030F0702030302020204" pitchFamily="66" charset="0"/>
              </a:rPr>
            </a:br>
            <a:r>
              <a:rPr lang="en-US" altLang="en-US" sz="2000" i="1" dirty="0">
                <a:latin typeface="Comic Sans MS" panose="030F0702030302020204" pitchFamily="66" charset="0"/>
              </a:rPr>
              <a:t>   it presents numerous ridges arranged in radial manner – ciliary plicae</a:t>
            </a:r>
          </a:p>
          <a:p>
            <a:pPr eaLnBrk="1" hangingPunct="1">
              <a:spcBef>
                <a:spcPct val="0"/>
              </a:spcBef>
              <a:buClrTx/>
              <a:buSzTx/>
              <a:buNone/>
            </a:pPr>
            <a:br>
              <a:rPr lang="en-US" altLang="en-US" sz="2000" b="1" i="1" dirty="0">
                <a:latin typeface="Comic Sans MS" panose="030F0702030302020204" pitchFamily="66" charset="0"/>
              </a:rPr>
            </a:br>
            <a:br>
              <a:rPr lang="en-US" altLang="en-US" sz="2000" b="1" i="1" dirty="0">
                <a:latin typeface="Comic Sans MS" panose="030F0702030302020204" pitchFamily="66" charset="0"/>
              </a:rPr>
            </a:br>
            <a:br>
              <a:rPr lang="en-US" altLang="en-US" sz="2000" b="1" dirty="0">
                <a:latin typeface="Comic Sans MS" panose="030F0702030302020204" pitchFamily="66" charset="0"/>
              </a:rPr>
            </a:br>
            <a:endParaRPr lang="en-US" altLang="en-US" sz="2000" b="1" dirty="0">
              <a:latin typeface="Comic Sans MS" panose="030F0702030302020204" pitchFamily="66" charset="0"/>
            </a:endParaRPr>
          </a:p>
        </p:txBody>
      </p:sp>
      <p:sp>
        <p:nvSpPr>
          <p:cNvPr id="27651" name="TextBox 2">
            <a:extLst>
              <a:ext uri="{FF2B5EF4-FFF2-40B4-BE49-F238E27FC236}">
                <a16:creationId xmlns:a16="http://schemas.microsoft.com/office/drawing/2014/main" id="{1EAEB772-146F-E43A-7FAD-4535609DDEF9}"/>
              </a:ext>
            </a:extLst>
          </p:cNvPr>
          <p:cNvSpPr txBox="1">
            <a:spLocks noChangeArrowheads="1"/>
          </p:cNvSpPr>
          <p:nvPr/>
        </p:nvSpPr>
        <p:spPr bwMode="auto">
          <a:xfrm>
            <a:off x="1258888" y="188913"/>
            <a:ext cx="6340475"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Ciliary body </a:t>
            </a:r>
            <a:r>
              <a:rPr lang="en-US" altLang="en-US" sz="3600" b="1" dirty="0">
                <a:solidFill>
                  <a:srgbClr val="9D3232"/>
                </a:solidFill>
                <a:effectLst>
                  <a:outerShdw blurRad="38100" dist="38100" dir="2700000" algn="tl">
                    <a:srgbClr val="000000"/>
                  </a:outerShdw>
                </a:effectLst>
                <a:latin typeface="Comic Sans MS" panose="030F0702030302020204" pitchFamily="66" charset="0"/>
              </a:rPr>
              <a:t>(corpus </a:t>
            </a:r>
            <a:r>
              <a:rPr lang="en-US" altLang="en-US" sz="3600" b="1" dirty="0" err="1">
                <a:solidFill>
                  <a:srgbClr val="9D3232"/>
                </a:solidFill>
                <a:effectLst>
                  <a:outerShdw blurRad="38100" dist="38100" dir="2700000" algn="tl">
                    <a:srgbClr val="000000"/>
                  </a:outerShdw>
                </a:effectLst>
                <a:latin typeface="Comic Sans MS" panose="030F0702030302020204" pitchFamily="66" charset="0"/>
              </a:rPr>
              <a:t>ciliare</a:t>
            </a:r>
            <a:r>
              <a:rPr lang="en-US" altLang="en-US" sz="3600" b="1" dirty="0">
                <a:solidFill>
                  <a:srgbClr val="9D3232"/>
                </a:solidFill>
                <a:effectLst>
                  <a:outerShdw blurRad="38100" dist="38100" dir="2700000" algn="tl">
                    <a:srgbClr val="000000"/>
                  </a:outerShdw>
                </a:effectLst>
                <a:latin typeface="Comic Sans MS" panose="030F0702030302020204" pitchFamily="66" charset="0"/>
              </a:rPr>
              <a: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a:extLst>
              <a:ext uri="{FF2B5EF4-FFF2-40B4-BE49-F238E27FC236}">
                <a16:creationId xmlns:a16="http://schemas.microsoft.com/office/drawing/2014/main" id="{310CC261-C6A5-60EC-58DE-8D7370B603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936" t="7378" r="37685" b="42294"/>
          <a:stretch>
            <a:fillRect/>
          </a:stretch>
        </p:blipFill>
        <p:spPr bwMode="auto">
          <a:xfrm>
            <a:off x="5004048" y="951663"/>
            <a:ext cx="3760415" cy="2609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Rectangle 1">
            <a:extLst>
              <a:ext uri="{FF2B5EF4-FFF2-40B4-BE49-F238E27FC236}">
                <a16:creationId xmlns:a16="http://schemas.microsoft.com/office/drawing/2014/main" id="{7B091B79-B199-74AF-9242-2C871645A59D}"/>
              </a:ext>
            </a:extLst>
          </p:cNvPr>
          <p:cNvSpPr>
            <a:spLocks noChangeArrowheads="1"/>
          </p:cNvSpPr>
          <p:nvPr/>
        </p:nvSpPr>
        <p:spPr bwMode="auto">
          <a:xfrm>
            <a:off x="251520" y="934362"/>
            <a:ext cx="8892480" cy="575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endParaRPr lang="en-US" altLang="en-US" sz="8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b="1" dirty="0">
                <a:latin typeface="Comic Sans MS" panose="030F0702030302020204" pitchFamily="66" charset="0"/>
              </a:rPr>
              <a:t>- </a:t>
            </a:r>
            <a:r>
              <a:rPr lang="en-GB" altLang="en-US" sz="2000" b="1" dirty="0">
                <a:latin typeface="Comic Sans MS" panose="030F0702030302020204" pitchFamily="66" charset="0"/>
              </a:rPr>
              <a:t>Anterior surface</a:t>
            </a:r>
            <a:br>
              <a:rPr lang="en-US" altLang="en-US" sz="2000" b="1" u="sng" dirty="0">
                <a:latin typeface="Comic Sans MS" panose="030F0702030302020204" pitchFamily="66" charset="0"/>
              </a:rPr>
            </a:br>
            <a:r>
              <a:rPr lang="en-US" altLang="en-US" sz="2000" dirty="0">
                <a:latin typeface="Comic Sans MS" panose="030F0702030302020204" pitchFamily="66" charset="0"/>
              </a:rPr>
              <a:t>    continued by iris anteriorly</a:t>
            </a:r>
          </a:p>
          <a:p>
            <a:pPr eaLnBrk="1" hangingPunct="1">
              <a:spcBef>
                <a:spcPct val="0"/>
              </a:spcBef>
              <a:buClrTx/>
              <a:buSzTx/>
              <a:buFont typeface="Arial" panose="020B0604020202020204" pitchFamily="34" charset="0"/>
              <a:buChar char="-"/>
            </a:pPr>
            <a:r>
              <a:rPr lang="en-US" altLang="en-US" sz="2000" b="1" dirty="0">
                <a:latin typeface="Comic Sans MS" panose="030F0702030302020204" pitchFamily="66" charset="0"/>
              </a:rPr>
              <a:t> </a:t>
            </a:r>
            <a:r>
              <a:rPr lang="en-GB" altLang="en-US" sz="2000" b="1" dirty="0">
                <a:latin typeface="Comic Sans MS" panose="030F0702030302020204" pitchFamily="66" charset="0"/>
              </a:rPr>
              <a:t>Lateral surface</a:t>
            </a:r>
            <a:br>
              <a:rPr lang="en-US" altLang="en-US" sz="2000" b="1" dirty="0">
                <a:latin typeface="Comic Sans MS" panose="030F0702030302020204" pitchFamily="66" charset="0"/>
              </a:rPr>
            </a:br>
            <a:r>
              <a:rPr lang="en-US" altLang="en-US" sz="2000" dirty="0">
                <a:latin typeface="Comic Sans MS" panose="030F0702030302020204" pitchFamily="66" charset="0"/>
              </a:rPr>
              <a:t>    in relation with deeper surface of sclera</a:t>
            </a:r>
            <a:br>
              <a:rPr lang="en-US" altLang="en-US" sz="2000" b="1" dirty="0">
                <a:latin typeface="Comic Sans MS" panose="030F0702030302020204" pitchFamily="66" charset="0"/>
              </a:rPr>
            </a:br>
            <a:r>
              <a:rPr lang="en-US" altLang="en-US" sz="2000" b="1" dirty="0">
                <a:latin typeface="Comic Sans MS" panose="030F0702030302020204" pitchFamily="66" charset="0"/>
              </a:rPr>
              <a:t>- </a:t>
            </a:r>
            <a:r>
              <a:rPr lang="en-GB" altLang="en-US" sz="2000" b="1" dirty="0">
                <a:latin typeface="Comic Sans MS" panose="030F0702030302020204" pitchFamily="66" charset="0"/>
              </a:rPr>
              <a:t>Medial surface</a:t>
            </a:r>
            <a:br>
              <a:rPr lang="en-US" altLang="en-US" sz="2000" b="1" dirty="0">
                <a:latin typeface="Comic Sans MS" panose="030F0702030302020204" pitchFamily="66" charset="0"/>
              </a:rPr>
            </a:br>
            <a:r>
              <a:rPr lang="en-US" altLang="en-US" sz="2000" b="1" dirty="0">
                <a:latin typeface="Comic Sans MS" panose="030F0702030302020204" pitchFamily="66" charset="0"/>
              </a:rPr>
              <a:t>   </a:t>
            </a:r>
            <a:r>
              <a:rPr lang="en-GB" altLang="en-US" sz="2000" i="1" u="sng" dirty="0">
                <a:latin typeface="Comic Sans MS" panose="030F0702030302020204" pitchFamily="66" charset="0"/>
              </a:rPr>
              <a:t>in relation with</a:t>
            </a:r>
            <a:r>
              <a:rPr lang="en-US" altLang="en-US" sz="2000" i="1" u="sng" dirty="0">
                <a:latin typeface="Comic Sans MS" panose="030F0702030302020204" pitchFamily="66" charset="0"/>
              </a:rPr>
              <a:t>:</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altLang="en-US" sz="2000" b="1" dirty="0">
                <a:latin typeface="Comic Sans MS" panose="030F0702030302020204" pitchFamily="66" charset="0"/>
              </a:rPr>
              <a:t>anteriorly</a:t>
            </a:r>
            <a:r>
              <a:rPr lang="en-US" altLang="en-US" sz="2000" dirty="0">
                <a:latin typeface="Comic Sans MS" panose="030F0702030302020204" pitchFamily="66" charset="0"/>
              </a:rPr>
              <a:t>: posterior chamber of eye</a:t>
            </a:r>
            <a:br>
              <a:rPr lang="en-US" altLang="en-US" sz="2000" dirty="0">
                <a:latin typeface="Comic Sans MS" panose="030F0702030302020204" pitchFamily="66" charset="0"/>
              </a:rPr>
            </a:br>
            <a:r>
              <a:rPr lang="en-US" altLang="en-US" sz="2000" dirty="0">
                <a:latin typeface="Comic Sans MS" panose="030F0702030302020204" pitchFamily="66" charset="0"/>
              </a:rPr>
              <a:t>    (camera posterior bulbi)</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altLang="en-US" sz="2000" b="1" dirty="0">
                <a:latin typeface="Comic Sans MS" panose="030F0702030302020204" pitchFamily="66" charset="0"/>
              </a:rPr>
              <a:t>posteriorly</a:t>
            </a:r>
            <a:r>
              <a:rPr lang="en-US" altLang="en-US" sz="2000" b="1" dirty="0">
                <a:latin typeface="Comic Sans MS" panose="030F0702030302020204" pitchFamily="66" charset="0"/>
              </a:rPr>
              <a:t>:</a:t>
            </a:r>
            <a:r>
              <a:rPr lang="en-US" altLang="en-US" sz="2000" dirty="0">
                <a:latin typeface="Comic Sans MS" panose="030F0702030302020204" pitchFamily="66" charset="0"/>
              </a:rPr>
              <a:t> vitreous body (corpus vitreum)</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altLang="en-US" sz="2000" i="1" u="sng" dirty="0">
                <a:latin typeface="Comic Sans MS" panose="030F0702030302020204" pitchFamily="66" charset="0"/>
              </a:rPr>
              <a:t>at medial surface</a:t>
            </a:r>
            <a:r>
              <a:rPr lang="en-US" altLang="en-US" sz="2000" i="1" u="sng" dirty="0">
                <a:latin typeface="Comic Sans MS" panose="030F0702030302020204" pitchFamily="66" charset="0"/>
              </a:rPr>
              <a:t>:</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altLang="en-US" sz="2000" b="1" dirty="0">
                <a:latin typeface="Comic Sans MS" panose="030F0702030302020204" pitchFamily="66" charset="0"/>
              </a:rPr>
              <a:t>ciliary processes </a:t>
            </a:r>
            <a:r>
              <a:rPr lang="en-US" altLang="en-US" sz="2000" b="1" dirty="0">
                <a:latin typeface="Comic Sans MS" panose="030F0702030302020204" pitchFamily="66" charset="0"/>
              </a:rPr>
              <a:t>(processus </a:t>
            </a:r>
            <a:r>
              <a:rPr lang="en-US" altLang="en-US" sz="2000" b="1" dirty="0" err="1">
                <a:latin typeface="Comic Sans MS" panose="030F0702030302020204" pitchFamily="66" charset="0"/>
              </a:rPr>
              <a:t>ciliares</a:t>
            </a:r>
            <a:r>
              <a:rPr lang="en-US" altLang="en-US" sz="2000" b="1" dirty="0">
                <a:latin typeface="Comic Sans MS" panose="030F0702030302020204" pitchFamily="66" charset="0"/>
              </a:rPr>
              <a:t>) </a:t>
            </a:r>
            <a:br>
              <a:rPr lang="en-US" altLang="en-US" sz="2000" b="1" dirty="0">
                <a:latin typeface="Comic Sans MS" panose="030F0702030302020204" pitchFamily="66" charset="0"/>
              </a:rPr>
            </a:br>
            <a:r>
              <a:rPr lang="en-US" altLang="en-US" sz="2000" b="1" dirty="0">
                <a:latin typeface="Comic Sans MS" panose="030F0702030302020204" pitchFamily="66" charset="0"/>
              </a:rPr>
              <a:t>   </a:t>
            </a:r>
            <a:r>
              <a:rPr lang="en-US" altLang="en-US" sz="2000" dirty="0">
                <a:latin typeface="Comic Sans MS" panose="030F0702030302020204" pitchFamily="66" charset="0"/>
              </a:rPr>
              <a:t>– </a:t>
            </a:r>
            <a:r>
              <a:rPr lang="en-GB" altLang="en-US" sz="2000" dirty="0">
                <a:latin typeface="Comic Sans MS" panose="030F0702030302020204" pitchFamily="66" charset="0"/>
              </a:rPr>
              <a:t>there are ~</a:t>
            </a:r>
            <a:r>
              <a:rPr lang="en-US" altLang="en-US" sz="2000" dirty="0">
                <a:latin typeface="Comic Sans MS" panose="030F0702030302020204" pitchFamily="66" charset="0"/>
              </a:rPr>
              <a:t>70 ciliary processes, </a:t>
            </a:r>
            <a:r>
              <a:rPr lang="en-GB" altLang="en-US" sz="2000" dirty="0">
                <a:latin typeface="Comic Sans MS" panose="030F0702030302020204" pitchFamily="66" charset="0"/>
              </a:rPr>
              <a:t>and they form </a:t>
            </a:r>
            <a:r>
              <a:rPr lang="en-US" altLang="en-US" sz="2000" dirty="0">
                <a:latin typeface="Comic Sans MS" panose="030F0702030302020204" pitchFamily="66" charset="0"/>
              </a:rPr>
              <a:t>corona </a:t>
            </a:r>
            <a:r>
              <a:rPr lang="en-US" altLang="en-US" sz="2000" dirty="0" err="1">
                <a:latin typeface="Comic Sans MS" panose="030F0702030302020204" pitchFamily="66" charset="0"/>
              </a:rPr>
              <a:t>ciliaris</a:t>
            </a:r>
            <a:br>
              <a:rPr lang="en-US" altLang="en-US" sz="2000" dirty="0">
                <a:latin typeface="Comic Sans MS" panose="030F0702030302020204" pitchFamily="66" charset="0"/>
              </a:rPr>
            </a:br>
            <a:r>
              <a:rPr lang="en-US" altLang="en-US" sz="2000" dirty="0">
                <a:latin typeface="Comic Sans MS" panose="030F0702030302020204" pitchFamily="66" charset="0"/>
              </a:rPr>
              <a:t>    - </a:t>
            </a:r>
            <a:r>
              <a:rPr lang="en-GB" altLang="en-US" sz="2000" dirty="0">
                <a:latin typeface="Comic Sans MS" panose="030F0702030302020204" pitchFamily="66" charset="0"/>
              </a:rPr>
              <a:t>they consist of connective tissue and plexus of arterial capillaries</a:t>
            </a:r>
            <a:br>
              <a:rPr lang="en-GB" altLang="en-US" sz="2000" dirty="0">
                <a:latin typeface="Comic Sans MS" panose="030F0702030302020204" pitchFamily="66" charset="0"/>
              </a:rPr>
            </a:br>
            <a:r>
              <a:rPr lang="en-GB" altLang="en-US" sz="2000" dirty="0">
                <a:latin typeface="Comic Sans MS" panose="030F0702030302020204" pitchFamily="66" charset="0"/>
              </a:rPr>
              <a:t>      that secret </a:t>
            </a:r>
            <a:r>
              <a:rPr lang="en-GB" altLang="en-US" sz="2000" b="1" dirty="0">
                <a:latin typeface="Comic Sans MS" panose="030F0702030302020204" pitchFamily="66" charset="0"/>
              </a:rPr>
              <a:t>aqueous </a:t>
            </a:r>
            <a:r>
              <a:rPr lang="en-GB" altLang="en-US" sz="2000" b="1" dirty="0" err="1">
                <a:latin typeface="Comic Sans MS" panose="030F0702030302020204" pitchFamily="66" charset="0"/>
              </a:rPr>
              <a:t>humor</a:t>
            </a:r>
            <a:r>
              <a:rPr lang="en-GB" altLang="en-US" sz="2000" b="1" dirty="0">
                <a:latin typeface="Comic Sans MS" panose="030F0702030302020204" pitchFamily="66" charset="0"/>
              </a:rPr>
              <a:t> </a:t>
            </a:r>
            <a:r>
              <a:rPr lang="en-US" altLang="en-US" sz="2000" b="1" i="1" dirty="0">
                <a:latin typeface="Comic Sans MS" panose="030F0702030302020204" pitchFamily="66" charset="0"/>
              </a:rPr>
              <a:t>(humor </a:t>
            </a:r>
            <a:r>
              <a:rPr lang="en-US" altLang="en-US" sz="2000" b="1" i="1" dirty="0" err="1">
                <a:latin typeface="Comic Sans MS" panose="030F0702030302020204" pitchFamily="66" charset="0"/>
              </a:rPr>
              <a:t>aquosus</a:t>
            </a:r>
            <a:r>
              <a:rPr lang="en-US" altLang="en-US" sz="2000" b="1" i="1" dirty="0">
                <a:latin typeface="Comic Sans MS" panose="030F0702030302020204" pitchFamily="66" charset="0"/>
              </a:rPr>
              <a:t>)</a:t>
            </a:r>
            <a:br>
              <a:rPr lang="en-US" altLang="en-US" sz="2000" dirty="0">
                <a:latin typeface="Comic Sans MS" panose="030F0702030302020204" pitchFamily="66" charset="0"/>
              </a:rPr>
            </a:br>
            <a:r>
              <a:rPr lang="en-US" altLang="en-US" sz="2000" dirty="0">
                <a:latin typeface="Comic Sans MS" panose="030F0702030302020204" pitchFamily="66" charset="0"/>
              </a:rPr>
              <a:t>    - </a:t>
            </a:r>
            <a:r>
              <a:rPr lang="en-GB" altLang="en-US" sz="2000" dirty="0">
                <a:latin typeface="Comic Sans MS" panose="030F0702030302020204" pitchFamily="66" charset="0"/>
              </a:rPr>
              <a:t>they are separated by depressions and their sides are origin of</a:t>
            </a:r>
            <a:br>
              <a:rPr lang="en-GB" altLang="en-US" sz="2000" dirty="0">
                <a:latin typeface="Comic Sans MS" panose="030F0702030302020204" pitchFamily="66" charset="0"/>
              </a:rPr>
            </a:br>
            <a:r>
              <a:rPr lang="en-GB" altLang="en-US" sz="2000" dirty="0">
                <a:latin typeface="Comic Sans MS" panose="030F0702030302020204" pitchFamily="66" charset="0"/>
              </a:rPr>
              <a:t>      numerous </a:t>
            </a:r>
            <a:r>
              <a:rPr lang="en-GB" altLang="en-US" sz="2000" b="1" dirty="0">
                <a:latin typeface="Comic Sans MS" panose="030F0702030302020204" pitchFamily="66" charset="0"/>
              </a:rPr>
              <a:t>zonular </a:t>
            </a:r>
            <a:r>
              <a:rPr lang="en-GB" altLang="en-US" sz="2000" b="1" dirty="0" err="1">
                <a:latin typeface="Comic Sans MS" panose="030F0702030302020204" pitchFamily="66" charset="0"/>
              </a:rPr>
              <a:t>fibers</a:t>
            </a:r>
            <a:r>
              <a:rPr lang="en-GB" altLang="en-US" sz="2000" b="1" dirty="0">
                <a:latin typeface="Comic Sans MS" panose="030F0702030302020204" pitchFamily="66" charset="0"/>
              </a:rPr>
              <a:t> (</a:t>
            </a:r>
            <a:r>
              <a:rPr lang="en-US" altLang="en-US" sz="2000" b="1" i="1" dirty="0">
                <a:latin typeface="Comic Sans MS" panose="030F0702030302020204" pitchFamily="66" charset="0"/>
              </a:rPr>
              <a:t>zonulae </a:t>
            </a:r>
            <a:r>
              <a:rPr lang="en-US" altLang="en-US" sz="2000" b="1" i="1" dirty="0" err="1">
                <a:latin typeface="Comic Sans MS" panose="030F0702030302020204" pitchFamily="66" charset="0"/>
              </a:rPr>
              <a:t>ciliaris</a:t>
            </a:r>
            <a:r>
              <a:rPr lang="en-US" altLang="en-US" sz="2000" b="1" i="1" dirty="0">
                <a:latin typeface="Comic Sans MS" panose="030F0702030302020204" pitchFamily="66" charset="0"/>
              </a:rPr>
              <a:t>) or suspensory ligament</a:t>
            </a:r>
            <a:br>
              <a:rPr lang="en-US" altLang="en-US" sz="2000" b="1" i="1" dirty="0">
                <a:latin typeface="Comic Sans MS" panose="030F0702030302020204" pitchFamily="66" charset="0"/>
              </a:rPr>
            </a:br>
            <a:r>
              <a:rPr lang="en-US" altLang="en-US" sz="2000" b="1" i="1" dirty="0">
                <a:latin typeface="Comic Sans MS" panose="030F0702030302020204" pitchFamily="66" charset="0"/>
              </a:rPr>
              <a:t>    </a:t>
            </a:r>
            <a:r>
              <a:rPr lang="en-US" altLang="en-US" sz="2000" b="1" dirty="0">
                <a:latin typeface="Comic Sans MS" panose="030F0702030302020204" pitchFamily="66" charset="0"/>
              </a:rPr>
              <a:t>that connects ciliary body with lens</a:t>
            </a:r>
            <a:r>
              <a:rPr lang="en-US" altLang="en-US" sz="2000" dirty="0">
                <a:latin typeface="Comic Sans MS" panose="030F0702030302020204" pitchFamily="66" charset="0"/>
              </a:rPr>
              <a:t> </a:t>
            </a:r>
            <a:r>
              <a:rPr lang="en-US" altLang="en-US" sz="2000" b="1" dirty="0">
                <a:latin typeface="Comic Sans MS" panose="030F0702030302020204" pitchFamily="66" charset="0"/>
              </a:rPr>
              <a:t>and thus participate in</a:t>
            </a:r>
            <a:br>
              <a:rPr lang="en-US" altLang="en-US" sz="2000" b="1" dirty="0">
                <a:latin typeface="Comic Sans MS" panose="030F0702030302020204" pitchFamily="66" charset="0"/>
              </a:rPr>
            </a:br>
            <a:r>
              <a:rPr lang="en-US" altLang="en-US" sz="2000" b="1" dirty="0">
                <a:latin typeface="Comic Sans MS" panose="030F0702030302020204" pitchFamily="66" charset="0"/>
              </a:rPr>
              <a:t>    accommodation reflex</a:t>
            </a:r>
          </a:p>
        </p:txBody>
      </p:sp>
      <p:sp>
        <p:nvSpPr>
          <p:cNvPr id="28675" name="TextBox 2">
            <a:extLst>
              <a:ext uri="{FF2B5EF4-FFF2-40B4-BE49-F238E27FC236}">
                <a16:creationId xmlns:a16="http://schemas.microsoft.com/office/drawing/2014/main" id="{3573E212-D75C-F99B-4939-0AC5F67D61D6}"/>
              </a:ext>
            </a:extLst>
          </p:cNvPr>
          <p:cNvSpPr txBox="1">
            <a:spLocks noChangeArrowheads="1"/>
          </p:cNvSpPr>
          <p:nvPr/>
        </p:nvSpPr>
        <p:spPr bwMode="auto">
          <a:xfrm>
            <a:off x="1042988" y="334963"/>
            <a:ext cx="6340475"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Ciliary body </a:t>
            </a:r>
            <a:r>
              <a:rPr lang="en-US" altLang="en-US" sz="3600" b="1" dirty="0">
                <a:solidFill>
                  <a:srgbClr val="9D3232"/>
                </a:solidFill>
                <a:effectLst>
                  <a:outerShdw blurRad="38100" dist="38100" dir="2700000" algn="tl">
                    <a:srgbClr val="000000"/>
                  </a:outerShdw>
                </a:effectLst>
                <a:latin typeface="Comic Sans MS" panose="030F0702030302020204" pitchFamily="66" charset="0"/>
              </a:rPr>
              <a:t>(corpus </a:t>
            </a:r>
            <a:r>
              <a:rPr lang="en-US" altLang="en-US" sz="3600" b="1" dirty="0" err="1">
                <a:solidFill>
                  <a:srgbClr val="9D3232"/>
                </a:solidFill>
                <a:effectLst>
                  <a:outerShdw blurRad="38100" dist="38100" dir="2700000" algn="tl">
                    <a:srgbClr val="000000"/>
                  </a:outerShdw>
                </a:effectLst>
                <a:latin typeface="Comic Sans MS" panose="030F0702030302020204" pitchFamily="66" charset="0"/>
              </a:rPr>
              <a:t>ciliare</a:t>
            </a:r>
            <a:r>
              <a:rPr lang="en-US" altLang="en-US" sz="3600" b="1" dirty="0">
                <a:solidFill>
                  <a:srgbClr val="9D3232"/>
                </a:solidFill>
                <a:effectLst>
                  <a:outerShdw blurRad="38100" dist="38100" dir="2700000" algn="tl">
                    <a:srgbClr val="000000"/>
                  </a:outerShdw>
                </a:effectLst>
                <a:latin typeface="Comic Sans MS" panose="030F0702030302020204" pitchFamily="66" charset="0"/>
              </a:rPr>
              <a: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
            <a:extLst>
              <a:ext uri="{FF2B5EF4-FFF2-40B4-BE49-F238E27FC236}">
                <a16:creationId xmlns:a16="http://schemas.microsoft.com/office/drawing/2014/main" id="{966C1771-3151-F4F9-B236-6B9614B335F5}"/>
              </a:ext>
            </a:extLst>
          </p:cNvPr>
          <p:cNvSpPr>
            <a:spLocks noChangeArrowheads="1"/>
          </p:cNvSpPr>
          <p:nvPr/>
        </p:nvSpPr>
        <p:spPr bwMode="auto">
          <a:xfrm>
            <a:off x="374650" y="981075"/>
            <a:ext cx="839470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2000" b="1">
                <a:latin typeface="Comic Sans MS" panose="030F0702030302020204" pitchFamily="66" charset="0"/>
              </a:rPr>
              <a:t>1. Ciliary muscle (M. Ciliaris)</a:t>
            </a:r>
            <a:br>
              <a:rPr lang="en-US" altLang="en-US" sz="2000" b="1">
                <a:latin typeface="Comic Sans MS" panose="030F0702030302020204" pitchFamily="66" charset="0"/>
              </a:rPr>
            </a:br>
            <a:r>
              <a:rPr lang="en-US" altLang="en-US" sz="2000" b="1">
                <a:latin typeface="Comic Sans MS" panose="030F0702030302020204" pitchFamily="66" charset="0"/>
              </a:rPr>
              <a:t>   (meridional fibers (fibrae meridionales) and circular fibers</a:t>
            </a:r>
            <a:br>
              <a:rPr lang="en-US" altLang="en-US" sz="2000" b="1">
                <a:latin typeface="Comic Sans MS" panose="030F0702030302020204" pitchFamily="66" charset="0"/>
              </a:rPr>
            </a:br>
            <a:r>
              <a:rPr lang="en-US" altLang="en-US" sz="2000" b="1">
                <a:latin typeface="Comic Sans MS" panose="030F0702030302020204" pitchFamily="66" charset="0"/>
              </a:rPr>
              <a:t>   (fibarea circulares))</a:t>
            </a:r>
            <a:br>
              <a:rPr lang="en-US" altLang="en-US" sz="2000" b="1">
                <a:latin typeface="Comic Sans MS" panose="030F0702030302020204" pitchFamily="66" charset="0"/>
              </a:rPr>
            </a:br>
            <a:r>
              <a:rPr lang="en-US" altLang="en-US" sz="2000" b="1">
                <a:latin typeface="Comic Sans MS" panose="030F0702030302020204" pitchFamily="66" charset="0"/>
              </a:rPr>
              <a:t>   </a:t>
            </a:r>
            <a:r>
              <a:rPr lang="en-GB" altLang="en-US" sz="2000" b="1">
                <a:latin typeface="Comic Sans MS" panose="030F0702030302020204" pitchFamily="66" charset="0"/>
              </a:rPr>
              <a:t>Innervation</a:t>
            </a:r>
            <a:r>
              <a:rPr lang="en-US" altLang="en-US" sz="2000" b="1">
                <a:latin typeface="Comic Sans MS" panose="030F0702030302020204" pitchFamily="66" charset="0"/>
              </a:rPr>
              <a:t>: </a:t>
            </a:r>
            <a:r>
              <a:rPr lang="en-GB" altLang="en-US" sz="2000" b="1">
                <a:latin typeface="Comic Sans MS" panose="030F0702030302020204" pitchFamily="66" charset="0"/>
              </a:rPr>
              <a:t>parasympathetic fibers of oculomotor nerve that</a:t>
            </a:r>
            <a:br>
              <a:rPr lang="en-GB" altLang="en-US" sz="2000" b="1">
                <a:latin typeface="Comic Sans MS" panose="030F0702030302020204" pitchFamily="66" charset="0"/>
              </a:rPr>
            </a:br>
            <a:r>
              <a:rPr lang="en-GB" altLang="en-US" sz="2000" b="1">
                <a:latin typeface="Comic Sans MS" panose="030F0702030302020204" pitchFamily="66" charset="0"/>
              </a:rPr>
              <a:t>                  are carried by </a:t>
            </a:r>
            <a:r>
              <a:rPr lang="en-US" altLang="en-US" sz="2000" b="1">
                <a:latin typeface="Comic Sans MS" panose="030F0702030302020204" pitchFamily="66" charset="0"/>
              </a:rPr>
              <a:t>nn.ciliares breves </a:t>
            </a:r>
            <a:r>
              <a:rPr lang="en-GB" altLang="en-US" sz="2000" b="1">
                <a:latin typeface="Comic Sans MS" panose="030F0702030302020204" pitchFamily="66" charset="0"/>
              </a:rPr>
              <a:t>from the ciliary</a:t>
            </a:r>
            <a:br>
              <a:rPr lang="en-GB" altLang="en-US" sz="2000" b="1">
                <a:latin typeface="Comic Sans MS" panose="030F0702030302020204" pitchFamily="66" charset="0"/>
              </a:rPr>
            </a:br>
            <a:r>
              <a:rPr lang="en-GB" altLang="en-US" sz="2000" b="1">
                <a:latin typeface="Comic Sans MS" panose="030F0702030302020204" pitchFamily="66" charset="0"/>
              </a:rPr>
              <a:t>                  ganglion</a:t>
            </a:r>
            <a:br>
              <a:rPr lang="en-GB" altLang="en-US" sz="2000" b="1">
                <a:latin typeface="Comic Sans MS" panose="030F0702030302020204" pitchFamily="66" charset="0"/>
              </a:rPr>
            </a:br>
            <a:r>
              <a:rPr lang="en-GB" altLang="en-US" sz="2000" b="1">
                <a:latin typeface="Comic Sans MS" panose="030F0702030302020204" pitchFamily="66" charset="0"/>
              </a:rPr>
              <a:t>   It acts to focus the lens</a:t>
            </a:r>
            <a:endParaRPr lang="en-US" altLang="en-US" sz="2000" b="1">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b="1">
                <a:latin typeface="Comic Sans MS" panose="030F0702030302020204" pitchFamily="66" charset="0"/>
              </a:rPr>
              <a:t>2. Vascular layer (Stratum vasculosum) – with blood vessels</a:t>
            </a:r>
          </a:p>
          <a:p>
            <a:pPr eaLnBrk="1" hangingPunct="1">
              <a:spcBef>
                <a:spcPct val="0"/>
              </a:spcBef>
              <a:buClrTx/>
              <a:buSzTx/>
              <a:buFont typeface="Arial" panose="020B0604020202020204" pitchFamily="34" charset="0"/>
              <a:buNone/>
            </a:pPr>
            <a:r>
              <a:rPr lang="en-US" altLang="en-US" sz="2000" b="1">
                <a:latin typeface="Comic Sans MS" panose="030F0702030302020204" pitchFamily="66" charset="0"/>
              </a:rPr>
              <a:t>3. Lamina basalis</a:t>
            </a:r>
          </a:p>
          <a:p>
            <a:pPr eaLnBrk="1" hangingPunct="1">
              <a:spcBef>
                <a:spcPct val="0"/>
              </a:spcBef>
              <a:buClrTx/>
              <a:buSzTx/>
              <a:buFont typeface="Arial" panose="020B0604020202020204" pitchFamily="34" charset="0"/>
              <a:buNone/>
            </a:pPr>
            <a:r>
              <a:rPr lang="en-US" altLang="en-US" sz="2000" b="1">
                <a:latin typeface="Comic Sans MS" panose="030F0702030302020204" pitchFamily="66" charset="0"/>
              </a:rPr>
              <a:t>4. Pigment layer of ciliary body</a:t>
            </a:r>
            <a:br>
              <a:rPr lang="en-US" altLang="en-US" sz="2000" b="1">
                <a:latin typeface="Comic Sans MS" panose="030F0702030302020204" pitchFamily="66" charset="0"/>
              </a:rPr>
            </a:br>
            <a:r>
              <a:rPr lang="en-US" altLang="en-US" sz="2000" b="1">
                <a:latin typeface="Comic Sans MS" panose="030F0702030302020204" pitchFamily="66" charset="0"/>
              </a:rPr>
              <a:t>   (Stratum pigmenti corporis </a:t>
            </a:r>
            <a:br>
              <a:rPr lang="en-US" altLang="en-US" sz="2000" b="1">
                <a:latin typeface="Comic Sans MS" panose="030F0702030302020204" pitchFamily="66" charset="0"/>
              </a:rPr>
            </a:br>
            <a:r>
              <a:rPr lang="en-US" altLang="en-US" sz="2000" b="1">
                <a:latin typeface="Comic Sans MS" panose="030F0702030302020204" pitchFamily="66" charset="0"/>
              </a:rPr>
              <a:t>   ciliar</a:t>
            </a:r>
            <a:r>
              <a:rPr lang="en-US" altLang="en-US" sz="2000">
                <a:latin typeface="Comic Sans MS" panose="030F0702030302020204" pitchFamily="66" charset="0"/>
              </a:rPr>
              <a:t>is)</a:t>
            </a:r>
          </a:p>
        </p:txBody>
      </p:sp>
      <p:sp>
        <p:nvSpPr>
          <p:cNvPr id="29699" name="TextBox 2">
            <a:extLst>
              <a:ext uri="{FF2B5EF4-FFF2-40B4-BE49-F238E27FC236}">
                <a16:creationId xmlns:a16="http://schemas.microsoft.com/office/drawing/2014/main" id="{749A3502-7BD7-89CC-81F5-7F54C72B4808}"/>
              </a:ext>
            </a:extLst>
          </p:cNvPr>
          <p:cNvSpPr txBox="1">
            <a:spLocks noChangeArrowheads="1"/>
          </p:cNvSpPr>
          <p:nvPr/>
        </p:nvSpPr>
        <p:spPr bwMode="auto">
          <a:xfrm>
            <a:off x="2484438" y="336550"/>
            <a:ext cx="6338887"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Ciliary body </a:t>
            </a:r>
            <a:r>
              <a:rPr lang="en-US" altLang="en-US" sz="3600" b="1" dirty="0">
                <a:solidFill>
                  <a:srgbClr val="9D3232"/>
                </a:solidFill>
                <a:effectLst>
                  <a:outerShdw blurRad="38100" dist="38100" dir="2700000" algn="tl">
                    <a:srgbClr val="000000"/>
                  </a:outerShdw>
                </a:effectLst>
                <a:latin typeface="Comic Sans MS" panose="030F0702030302020204" pitchFamily="66" charset="0"/>
              </a:rPr>
              <a:t>(corpus </a:t>
            </a:r>
            <a:r>
              <a:rPr lang="en-US" altLang="en-US" sz="3600" b="1" dirty="0" err="1">
                <a:solidFill>
                  <a:srgbClr val="9D3232"/>
                </a:solidFill>
                <a:effectLst>
                  <a:outerShdw blurRad="38100" dist="38100" dir="2700000" algn="tl">
                    <a:srgbClr val="000000"/>
                  </a:outerShdw>
                </a:effectLst>
                <a:latin typeface="Comic Sans MS" panose="030F0702030302020204" pitchFamily="66" charset="0"/>
              </a:rPr>
              <a:t>ciliare</a:t>
            </a:r>
            <a:r>
              <a:rPr lang="en-US" altLang="en-US" sz="3600" b="1" dirty="0">
                <a:solidFill>
                  <a:srgbClr val="9D3232"/>
                </a:solidFill>
                <a:effectLst>
                  <a:outerShdw blurRad="38100" dist="38100" dir="2700000" algn="tl">
                    <a:srgbClr val="000000"/>
                  </a:outerShdw>
                </a:effectLst>
                <a:latin typeface="Comic Sans MS" panose="030F0702030302020204" pitchFamily="66" charset="0"/>
              </a:rPr>
              <a:t>)</a:t>
            </a:r>
          </a:p>
        </p:txBody>
      </p:sp>
      <p:pic>
        <p:nvPicPr>
          <p:cNvPr id="36868" name="Picture 4">
            <a:extLst>
              <a:ext uri="{FF2B5EF4-FFF2-40B4-BE49-F238E27FC236}">
                <a16:creationId xmlns:a16="http://schemas.microsoft.com/office/drawing/2014/main" id="{D4E48B50-5C85-8125-229F-C15F8D293F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88" t="10948" r="37869" b="37746"/>
          <a:stretch>
            <a:fillRect/>
          </a:stretch>
        </p:blipFill>
        <p:spPr bwMode="auto">
          <a:xfrm>
            <a:off x="4554538" y="3500438"/>
            <a:ext cx="4265612" cy="302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Rectangle 1">
            <a:extLst>
              <a:ext uri="{FF2B5EF4-FFF2-40B4-BE49-F238E27FC236}">
                <a16:creationId xmlns:a16="http://schemas.microsoft.com/office/drawing/2014/main" id="{1355D503-B909-8E27-5512-45A025BFF1BD}"/>
              </a:ext>
            </a:extLst>
          </p:cNvPr>
          <p:cNvSpPr>
            <a:spLocks noChangeArrowheads="1"/>
          </p:cNvSpPr>
          <p:nvPr/>
        </p:nvSpPr>
        <p:spPr bwMode="auto">
          <a:xfrm>
            <a:off x="428625" y="425450"/>
            <a:ext cx="57864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2000" b="1">
                <a:latin typeface="Comic Sans MS" panose="030F0702030302020204" pitchFamily="66" charset="0"/>
              </a:rPr>
              <a:t>Structure</a:t>
            </a:r>
            <a:r>
              <a:rPr lang="en-US" altLang="en-US" sz="2000" b="1">
                <a:latin typeface="Comic Sans MS" panose="030F0702030302020204" pitchFamily="66" charset="0"/>
              </a:rPr>
              <a:t>:</a:t>
            </a:r>
            <a:br>
              <a:rPr lang="en-US" altLang="en-US" sz="2000" b="1">
                <a:latin typeface="Comic Sans MS" panose="030F0702030302020204" pitchFamily="66" charset="0"/>
              </a:rPr>
            </a:br>
            <a:endParaRPr lang="en-US" altLang="en-US" sz="2000">
              <a:latin typeface="Comic Sans MS" panose="030F0702030302020204" pitchFamily="66"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2">
            <a:extLst>
              <a:ext uri="{FF2B5EF4-FFF2-40B4-BE49-F238E27FC236}">
                <a16:creationId xmlns:a16="http://schemas.microsoft.com/office/drawing/2014/main" id="{8B713DDA-E3C7-28AE-CB63-43D3A4C6D8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3769" t="35544" r="44131" b="17989"/>
          <a:stretch>
            <a:fillRect/>
          </a:stretch>
        </p:blipFill>
        <p:spPr bwMode="auto">
          <a:xfrm>
            <a:off x="5202238" y="919163"/>
            <a:ext cx="3408362" cy="308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6" name="TextBox 1">
            <a:extLst>
              <a:ext uri="{FF2B5EF4-FFF2-40B4-BE49-F238E27FC236}">
                <a16:creationId xmlns:a16="http://schemas.microsoft.com/office/drawing/2014/main" id="{D60EEA71-7CA6-F8E6-E3B3-A428E1CA4678}"/>
              </a:ext>
            </a:extLst>
          </p:cNvPr>
          <p:cNvSpPr txBox="1">
            <a:spLocks noChangeArrowheads="1"/>
          </p:cNvSpPr>
          <p:nvPr/>
        </p:nvSpPr>
        <p:spPr bwMode="auto">
          <a:xfrm>
            <a:off x="386781" y="998856"/>
            <a:ext cx="8392094" cy="4370427"/>
          </a:xfrm>
          <a:prstGeom prst="rect">
            <a:avLst/>
          </a:prstGeom>
          <a:noFill/>
          <a:ln>
            <a:noFill/>
          </a:ln>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defRPr/>
            </a:pPr>
            <a:r>
              <a:rPr lang="en-GB" altLang="en-US" sz="2000" b="1" dirty="0">
                <a:latin typeface="Comic Sans MS" panose="030F0702030302020204" pitchFamily="66" charset="0"/>
              </a:rPr>
              <a:t>Orientational points and lines</a:t>
            </a:r>
            <a:endParaRPr lang="en-US" altLang="en-US" sz="2000" b="1" dirty="0">
              <a:latin typeface="Comic Sans MS" panose="030F0702030302020204" pitchFamily="66" charset="0"/>
            </a:endParaRPr>
          </a:p>
          <a:p>
            <a:pPr eaLnBrk="1" hangingPunct="1">
              <a:spcBef>
                <a:spcPct val="0"/>
              </a:spcBef>
              <a:buClrTx/>
              <a:buSzTx/>
              <a:buFont typeface="Arial" panose="020B0604020202020204" pitchFamily="34" charset="0"/>
              <a:buNone/>
              <a:defRPr/>
            </a:pPr>
            <a:endParaRPr lang="en-US" altLang="en-US" sz="2000" b="1" dirty="0">
              <a:latin typeface="Comic Sans MS" panose="030F0702030302020204" pitchFamily="66" charset="0"/>
            </a:endParaRPr>
          </a:p>
          <a:p>
            <a:pPr eaLnBrk="1" hangingPunct="1">
              <a:spcBef>
                <a:spcPct val="0"/>
              </a:spcBef>
              <a:buClrTx/>
              <a:buSzTx/>
              <a:buFont typeface="Arial" panose="020B0604020202020204" pitchFamily="34" charset="0"/>
              <a:buNone/>
              <a:defRPr/>
            </a:pPr>
            <a:r>
              <a:rPr lang="en-US" altLang="en-US" sz="2000" b="1" dirty="0">
                <a:latin typeface="Comic Sans MS" panose="030F0702030302020204" pitchFamily="66" charset="0"/>
              </a:rPr>
              <a:t>Anterior pole (Polus anterior)</a:t>
            </a:r>
            <a:br>
              <a:rPr lang="en-US" altLang="en-US" sz="2000" b="1" dirty="0">
                <a:latin typeface="Comic Sans MS" panose="030F0702030302020204" pitchFamily="66" charset="0"/>
              </a:rPr>
            </a:br>
            <a:r>
              <a:rPr lang="en-US" altLang="en-US" sz="2000" b="1" dirty="0">
                <a:latin typeface="Comic Sans MS" panose="030F0702030302020204" pitchFamily="66" charset="0"/>
              </a:rPr>
              <a:t>   - </a:t>
            </a:r>
            <a:r>
              <a:rPr lang="en-US" altLang="en-US" sz="2000" dirty="0">
                <a:latin typeface="Comic Sans MS" panose="030F0702030302020204" pitchFamily="66" charset="0"/>
              </a:rPr>
              <a:t>the most prominent point of</a:t>
            </a:r>
            <a:br>
              <a:rPr lang="en-US" altLang="en-US" sz="2000" dirty="0">
                <a:latin typeface="Comic Sans MS" panose="030F0702030302020204" pitchFamily="66" charset="0"/>
              </a:rPr>
            </a:br>
            <a:r>
              <a:rPr lang="en-US" altLang="en-US" sz="2000" dirty="0">
                <a:latin typeface="Comic Sans MS" panose="030F0702030302020204" pitchFamily="66" charset="0"/>
              </a:rPr>
              <a:t>         anterior surface of cornea (vertex)</a:t>
            </a:r>
            <a:br>
              <a:rPr lang="en-US" altLang="en-US" sz="2000" b="1" dirty="0">
                <a:latin typeface="Comic Sans MS" panose="030F0702030302020204" pitchFamily="66" charset="0"/>
              </a:rPr>
            </a:br>
            <a:r>
              <a:rPr lang="en-US" altLang="en-US" sz="2000" b="1" dirty="0">
                <a:latin typeface="Comic Sans MS" panose="030F0702030302020204" pitchFamily="66" charset="0"/>
              </a:rPr>
              <a:t>Polus posterior</a:t>
            </a:r>
            <a:br>
              <a:rPr lang="en-US" altLang="en-US" sz="2000" b="1" dirty="0">
                <a:latin typeface="Comic Sans MS" panose="030F0702030302020204" pitchFamily="66" charset="0"/>
              </a:rPr>
            </a:br>
            <a:r>
              <a:rPr lang="en-US" altLang="en-US" sz="2000" b="1" dirty="0">
                <a:latin typeface="Comic Sans MS" panose="030F0702030302020204" pitchFamily="66" charset="0"/>
              </a:rPr>
              <a:t>   - </a:t>
            </a:r>
            <a:r>
              <a:rPr lang="en-US" altLang="en-US" sz="2000" dirty="0">
                <a:latin typeface="Comic Sans MS" panose="030F0702030302020204" pitchFamily="66" charset="0"/>
              </a:rPr>
              <a:t>the most prominent point of</a:t>
            </a:r>
            <a:br>
              <a:rPr lang="en-US" altLang="en-US" sz="2000" dirty="0">
                <a:latin typeface="Comic Sans MS" panose="030F0702030302020204" pitchFamily="66" charset="0"/>
              </a:rPr>
            </a:br>
            <a:r>
              <a:rPr lang="en-US" altLang="en-US" sz="2000" dirty="0">
                <a:latin typeface="Comic Sans MS" panose="030F0702030302020204" pitchFamily="66" charset="0"/>
              </a:rPr>
              <a:t>        posterior surface of sclera</a:t>
            </a:r>
            <a:br>
              <a:rPr lang="en-US" altLang="en-US" sz="2000" b="1" dirty="0">
                <a:latin typeface="Comic Sans MS" panose="030F0702030302020204" pitchFamily="66" charset="0"/>
              </a:rPr>
            </a:br>
            <a:r>
              <a:rPr lang="en-US" altLang="en-US" sz="2000" b="1" dirty="0">
                <a:latin typeface="Comic Sans MS" panose="030F0702030302020204" pitchFamily="66" charset="0"/>
              </a:rPr>
              <a:t>Equator</a:t>
            </a:r>
            <a:br>
              <a:rPr lang="en-US" altLang="en-US" sz="2000" b="1" dirty="0">
                <a:latin typeface="Comic Sans MS" panose="030F0702030302020204" pitchFamily="66" charset="0"/>
              </a:rPr>
            </a:br>
            <a:r>
              <a:rPr lang="en-US" altLang="en-US" sz="2000" b="1" dirty="0">
                <a:latin typeface="Comic Sans MS" panose="030F0702030302020204" pitchFamily="66" charset="0"/>
              </a:rPr>
              <a:t>   - </a:t>
            </a:r>
            <a:r>
              <a:rPr lang="en-US" altLang="en-US" sz="2000" dirty="0">
                <a:latin typeface="Comic Sans MS" panose="030F0702030302020204" pitchFamily="66" charset="0"/>
              </a:rPr>
              <a:t>circle line at that circles eyeball </a:t>
            </a:r>
            <a:br>
              <a:rPr lang="en-US" altLang="en-US" sz="2000" dirty="0">
                <a:latin typeface="Comic Sans MS" panose="030F0702030302020204" pitchFamily="66" charset="0"/>
              </a:rPr>
            </a:br>
            <a:r>
              <a:rPr lang="en-US" altLang="en-US" sz="2000" dirty="0">
                <a:latin typeface="Comic Sans MS" panose="030F0702030302020204" pitchFamily="66" charset="0"/>
              </a:rPr>
              <a:t>        along the midline between anterior and posterior pole</a:t>
            </a:r>
            <a:br>
              <a:rPr lang="en-US" altLang="en-US" sz="2000" dirty="0">
                <a:latin typeface="Comic Sans MS" panose="030F0702030302020204" pitchFamily="66" charset="0"/>
              </a:rPr>
            </a:br>
            <a:r>
              <a:rPr lang="en-US" altLang="en-US" sz="2000" b="1" dirty="0">
                <a:latin typeface="Comic Sans MS" panose="030F0702030302020204" pitchFamily="66" charset="0"/>
              </a:rPr>
              <a:t>Meridians</a:t>
            </a:r>
          </a:p>
          <a:p>
            <a:pPr eaLnBrk="1" hangingPunct="1">
              <a:spcBef>
                <a:spcPct val="0"/>
              </a:spcBef>
              <a:buClrTx/>
              <a:buSzTx/>
              <a:buFont typeface="Arial" panose="020B0604020202020204" pitchFamily="34" charset="0"/>
              <a:buNone/>
              <a:defRPr/>
            </a:pPr>
            <a:r>
              <a:rPr lang="en-US" altLang="en-US" sz="2000" b="1" dirty="0">
                <a:latin typeface="Comic Sans MS" panose="030F0702030302020204" pitchFamily="66" charset="0"/>
              </a:rPr>
              <a:t>   </a:t>
            </a:r>
            <a:r>
              <a:rPr lang="en-US" altLang="en-US" sz="1800" b="1" dirty="0">
                <a:latin typeface="Comic Sans MS" panose="030F0702030302020204" pitchFamily="66" charset="0"/>
              </a:rPr>
              <a:t>- </a:t>
            </a:r>
            <a:r>
              <a:rPr lang="en-GB" altLang="en-US" sz="1800" dirty="0">
                <a:highlight>
                  <a:srgbClr val="FFFFFF"/>
                </a:highlight>
                <a:latin typeface="Comic Sans MS" panose="030F0702030302020204" pitchFamily="66" charset="0"/>
              </a:rPr>
              <a:t>T</a:t>
            </a:r>
            <a:r>
              <a:rPr lang="en-GB" sz="1800" dirty="0">
                <a:highlight>
                  <a:srgbClr val="FFFFFF"/>
                </a:highlight>
                <a:latin typeface="Comic Sans MS" panose="030F0702030302020204" pitchFamily="66" charset="0"/>
              </a:rPr>
              <a:t>he virtual line corresponding to the greatest circumference of the</a:t>
            </a:r>
            <a:br>
              <a:rPr lang="en-GB" sz="1800" dirty="0">
                <a:highlight>
                  <a:srgbClr val="FFFFFF"/>
                </a:highlight>
                <a:latin typeface="Comic Sans MS" panose="030F0702030302020204" pitchFamily="66" charset="0"/>
              </a:rPr>
            </a:br>
            <a:r>
              <a:rPr lang="en-GB" sz="1800" dirty="0">
                <a:highlight>
                  <a:srgbClr val="FFFFFF"/>
                </a:highlight>
                <a:latin typeface="Comic Sans MS" panose="030F0702030302020204" pitchFamily="66" charset="0"/>
              </a:rPr>
              <a:t>         eyeball passing through the anterior and posterior poles.</a:t>
            </a:r>
          </a:p>
        </p:txBody>
      </p:sp>
      <p:sp>
        <p:nvSpPr>
          <p:cNvPr id="11267" name="TextBox 2">
            <a:extLst>
              <a:ext uri="{FF2B5EF4-FFF2-40B4-BE49-F238E27FC236}">
                <a16:creationId xmlns:a16="http://schemas.microsoft.com/office/drawing/2014/main" id="{8EA97798-3C08-1EB2-ECF8-5987CC0E8989}"/>
              </a:ext>
            </a:extLst>
          </p:cNvPr>
          <p:cNvSpPr txBox="1">
            <a:spLocks noChangeArrowheads="1"/>
          </p:cNvSpPr>
          <p:nvPr/>
        </p:nvSpPr>
        <p:spPr bwMode="auto">
          <a:xfrm>
            <a:off x="3000375" y="285750"/>
            <a:ext cx="21955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EYEBALL</a:t>
            </a:r>
            <a:endParaRPr lang="en-US" altLang="en-US" sz="3600" b="1" dirty="0">
              <a:solidFill>
                <a:srgbClr val="9D3232"/>
              </a:solidFill>
              <a:effectLst>
                <a:outerShdw blurRad="38100" dist="38100" dir="2700000" algn="tl">
                  <a:srgbClr val="000000"/>
                </a:outerShdw>
              </a:effectLst>
              <a:latin typeface="Comic Sans MS" panose="030F0702030302020204" pitchFamily="66"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890" name="Object 2">
            <a:extLst>
              <a:ext uri="{FF2B5EF4-FFF2-40B4-BE49-F238E27FC236}">
                <a16:creationId xmlns:a16="http://schemas.microsoft.com/office/drawing/2014/main" id="{174D674E-BA62-6FA1-58EC-2C1144748FBA}"/>
              </a:ext>
            </a:extLst>
          </p:cNvPr>
          <p:cNvGraphicFramePr>
            <a:graphicFrameLocks noChangeAspect="1"/>
          </p:cNvGraphicFramePr>
          <p:nvPr>
            <p:extLst>
              <p:ext uri="{D42A27DB-BD31-4B8C-83A1-F6EECF244321}">
                <p14:modId xmlns:p14="http://schemas.microsoft.com/office/powerpoint/2010/main" val="3463760661"/>
              </p:ext>
            </p:extLst>
          </p:nvPr>
        </p:nvGraphicFramePr>
        <p:xfrm>
          <a:off x="3957073" y="3213100"/>
          <a:ext cx="4854575" cy="3227388"/>
        </p:xfrm>
        <a:graphic>
          <a:graphicData uri="http://schemas.openxmlformats.org/presentationml/2006/ole">
            <mc:AlternateContent xmlns:mc="http://schemas.openxmlformats.org/markup-compatibility/2006">
              <mc:Choice xmlns:v="urn:schemas-microsoft-com:vml" Requires="v">
                <p:oleObj r:id="rId2" imgW="6961905" imgH="4982270" progId="Paint.Picture">
                  <p:embed/>
                </p:oleObj>
              </mc:Choice>
              <mc:Fallback>
                <p:oleObj r:id="rId2" imgW="6961905" imgH="4982270" progId="Paint.Picture">
                  <p:embed/>
                  <p:pic>
                    <p:nvPicPr>
                      <p:cNvPr id="0"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7073" y="3213100"/>
                        <a:ext cx="4854575" cy="322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723" name="TextBox 2">
            <a:extLst>
              <a:ext uri="{FF2B5EF4-FFF2-40B4-BE49-F238E27FC236}">
                <a16:creationId xmlns:a16="http://schemas.microsoft.com/office/drawing/2014/main" id="{DF231582-3946-2458-A982-125E9114F4C5}"/>
              </a:ext>
            </a:extLst>
          </p:cNvPr>
          <p:cNvSpPr txBox="1">
            <a:spLocks noChangeArrowheads="1"/>
          </p:cNvSpPr>
          <p:nvPr/>
        </p:nvSpPr>
        <p:spPr bwMode="auto">
          <a:xfrm>
            <a:off x="1336675" y="260350"/>
            <a:ext cx="6340475"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Ciliary body </a:t>
            </a:r>
            <a:r>
              <a:rPr lang="en-US" altLang="en-US" sz="3600" b="1" dirty="0">
                <a:solidFill>
                  <a:srgbClr val="9D3232"/>
                </a:solidFill>
                <a:effectLst>
                  <a:outerShdw blurRad="38100" dist="38100" dir="2700000" algn="tl">
                    <a:srgbClr val="000000"/>
                  </a:outerShdw>
                </a:effectLst>
                <a:latin typeface="Comic Sans MS" panose="030F0702030302020204" pitchFamily="66" charset="0"/>
              </a:rPr>
              <a:t>(corpus </a:t>
            </a:r>
            <a:r>
              <a:rPr lang="en-US" altLang="en-US" sz="3600" b="1" dirty="0" err="1">
                <a:solidFill>
                  <a:srgbClr val="9D3232"/>
                </a:solidFill>
                <a:effectLst>
                  <a:outerShdw blurRad="38100" dist="38100" dir="2700000" algn="tl">
                    <a:srgbClr val="000000"/>
                  </a:outerShdw>
                </a:effectLst>
                <a:latin typeface="Comic Sans MS" panose="030F0702030302020204" pitchFamily="66" charset="0"/>
              </a:rPr>
              <a:t>ciliare</a:t>
            </a:r>
            <a:r>
              <a:rPr lang="en-US" altLang="en-US" sz="3600" b="1" dirty="0">
                <a:solidFill>
                  <a:srgbClr val="9D3232"/>
                </a:solidFill>
                <a:effectLst>
                  <a:outerShdw blurRad="38100" dist="38100" dir="2700000" algn="tl">
                    <a:srgbClr val="000000"/>
                  </a:outerShdw>
                </a:effectLst>
                <a:latin typeface="Comic Sans MS" panose="030F0702030302020204" pitchFamily="66" charset="0"/>
              </a:rPr>
              <a:t>)</a:t>
            </a:r>
          </a:p>
        </p:txBody>
      </p:sp>
      <p:sp>
        <p:nvSpPr>
          <p:cNvPr id="37892" name="TextBox 3">
            <a:extLst>
              <a:ext uri="{FF2B5EF4-FFF2-40B4-BE49-F238E27FC236}">
                <a16:creationId xmlns:a16="http://schemas.microsoft.com/office/drawing/2014/main" id="{A94C68D6-4424-F565-BDDA-E367D9F421EE}"/>
              </a:ext>
            </a:extLst>
          </p:cNvPr>
          <p:cNvSpPr txBox="1">
            <a:spLocks noChangeArrowheads="1"/>
          </p:cNvSpPr>
          <p:nvPr/>
        </p:nvSpPr>
        <p:spPr bwMode="auto">
          <a:xfrm>
            <a:off x="214313" y="966788"/>
            <a:ext cx="8586005"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 </a:t>
            </a:r>
            <a:r>
              <a:rPr lang="en-US" altLang="en-US" sz="2000" b="1" dirty="0">
                <a:latin typeface="Comic Sans MS" panose="030F0702030302020204" pitchFamily="66" charset="0"/>
              </a:rPr>
              <a:t>Participate in accommodation reflex</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altLang="en-US" sz="2000" b="1" dirty="0">
                <a:latin typeface="Comic Sans MS" panose="030F0702030302020204" pitchFamily="66" charset="0"/>
              </a:rPr>
              <a:t>Accommodation of the eye </a:t>
            </a:r>
            <a:r>
              <a:rPr lang="en-US" altLang="en-US" sz="2000" dirty="0">
                <a:latin typeface="Comic Sans MS" panose="030F0702030302020204" pitchFamily="66" charset="0"/>
              </a:rPr>
              <a:t>– </a:t>
            </a:r>
            <a:r>
              <a:rPr lang="en-GB" altLang="en-US" sz="2000" dirty="0">
                <a:latin typeface="Comic Sans MS" panose="030F0702030302020204" pitchFamily="66" charset="0"/>
              </a:rPr>
              <a:t>eye’s ability to adjust its focus to see</a:t>
            </a:r>
            <a:br>
              <a:rPr lang="en-GB" altLang="en-US" sz="2000" dirty="0">
                <a:latin typeface="Comic Sans MS" panose="030F0702030302020204" pitchFamily="66" charset="0"/>
              </a:rPr>
            </a:br>
            <a:r>
              <a:rPr lang="en-GB" altLang="en-US" sz="2000" dirty="0">
                <a:latin typeface="Comic Sans MS" panose="030F0702030302020204" pitchFamily="66" charset="0"/>
              </a:rPr>
              <a:t>  objects clearly at different distance</a:t>
            </a:r>
            <a:br>
              <a:rPr lang="en-US" altLang="en-US" sz="2000" dirty="0">
                <a:latin typeface="Comic Sans MS" panose="030F0702030302020204" pitchFamily="66" charset="0"/>
              </a:rPr>
            </a:b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altLang="en-US" sz="2000" dirty="0">
                <a:latin typeface="Comic Sans MS" panose="030F0702030302020204" pitchFamily="66" charset="0"/>
              </a:rPr>
              <a:t>Meridional </a:t>
            </a:r>
            <a:r>
              <a:rPr lang="en-GB" altLang="en-US" sz="2000" dirty="0" err="1">
                <a:latin typeface="Comic Sans MS" panose="030F0702030302020204" pitchFamily="66" charset="0"/>
              </a:rPr>
              <a:t>fibers</a:t>
            </a:r>
            <a:r>
              <a:rPr lang="en-GB" altLang="en-US" sz="2000" dirty="0">
                <a:latin typeface="Comic Sans MS" panose="030F0702030302020204" pitchFamily="66" charset="0"/>
              </a:rPr>
              <a:t> wide iridocorneal angle and scleral venous sinus </a:t>
            </a:r>
            <a:br>
              <a:rPr lang="en-GB" altLang="en-US" sz="2000" dirty="0">
                <a:latin typeface="Comic Sans MS" panose="030F0702030302020204" pitchFamily="66" charset="0"/>
              </a:rPr>
            </a:br>
            <a:r>
              <a:rPr lang="en-GB" altLang="en-US" sz="2000" dirty="0">
                <a:latin typeface="Comic Sans MS" panose="030F0702030302020204" pitchFamily="66" charset="0"/>
              </a:rPr>
              <a:t>  (canal of </a:t>
            </a:r>
            <a:r>
              <a:rPr lang="en-GB" altLang="en-US" sz="2000" dirty="0" err="1">
                <a:latin typeface="Comic Sans MS" panose="030F0702030302020204" pitchFamily="66" charset="0"/>
              </a:rPr>
              <a:t>Schlemmi</a:t>
            </a:r>
            <a:r>
              <a:rPr lang="en-GB" altLang="en-US" sz="2000" dirty="0">
                <a:latin typeface="Comic Sans MS" panose="030F0702030302020204" pitchFamily="66" charset="0"/>
              </a:rPr>
              <a:t>) by their contraction</a:t>
            </a:r>
            <a:r>
              <a:rPr lang="en-US" altLang="en-US" sz="2000" dirty="0">
                <a:latin typeface="Comic Sans MS" panose="030F0702030302020204" pitchFamily="66" charset="0"/>
              </a:rPr>
              <a:t>, </a:t>
            </a:r>
            <a:r>
              <a:rPr lang="en-GB" altLang="en-US" sz="2000" dirty="0">
                <a:latin typeface="Comic Sans MS" panose="030F0702030302020204" pitchFamily="66" charset="0"/>
              </a:rPr>
              <a:t>that is makes the drainage </a:t>
            </a:r>
            <a:br>
              <a:rPr lang="sr-Cyrl-CS" altLang="en-US" sz="2000" dirty="0">
                <a:latin typeface="Comic Sans MS" panose="030F0702030302020204" pitchFamily="66" charset="0"/>
              </a:rPr>
            </a:br>
            <a:r>
              <a:rPr lang="en-US" altLang="en-US" sz="2000" dirty="0">
                <a:latin typeface="Comic Sans MS" panose="030F0702030302020204" pitchFamily="66" charset="0"/>
              </a:rPr>
              <a:t> </a:t>
            </a:r>
            <a:r>
              <a:rPr lang="sr-Cyrl-CS" altLang="en-US" sz="2000" dirty="0">
                <a:latin typeface="Comic Sans MS" panose="030F0702030302020204" pitchFamily="66" charset="0"/>
              </a:rPr>
              <a:t> </a:t>
            </a:r>
            <a:r>
              <a:rPr lang="en-GB" altLang="en-US" sz="2000" dirty="0">
                <a:latin typeface="Comic Sans MS" panose="030F0702030302020204" pitchFamily="66" charset="0"/>
              </a:rPr>
              <a:t>of </a:t>
            </a:r>
            <a:r>
              <a:rPr lang="en-GB" altLang="en-US" sz="2000" dirty="0" err="1">
                <a:latin typeface="Comic Sans MS" panose="030F0702030302020204" pitchFamily="66" charset="0"/>
              </a:rPr>
              <a:t>aqeous</a:t>
            </a:r>
            <a:r>
              <a:rPr lang="en-GB" altLang="en-US" sz="2000" dirty="0">
                <a:latin typeface="Comic Sans MS" panose="030F0702030302020204" pitchFamily="66" charset="0"/>
              </a:rPr>
              <a:t> </a:t>
            </a:r>
            <a:r>
              <a:rPr lang="en-GB" altLang="en-US" sz="2000" dirty="0" err="1">
                <a:latin typeface="Comic Sans MS" panose="030F0702030302020204" pitchFamily="66" charset="0"/>
              </a:rPr>
              <a:t>humor</a:t>
            </a:r>
            <a:r>
              <a:rPr lang="en-GB" altLang="en-US" sz="2000" dirty="0">
                <a:latin typeface="Comic Sans MS" panose="030F0702030302020204" pitchFamily="66" charset="0"/>
              </a:rPr>
              <a:t> more easier.</a:t>
            </a:r>
          </a:p>
          <a:p>
            <a:pPr eaLnBrk="1" hangingPunct="1">
              <a:spcBef>
                <a:spcPct val="0"/>
              </a:spcBef>
              <a:buClrTx/>
              <a:buSzTx/>
              <a:buFont typeface="Arial" panose="020B0604020202020204" pitchFamily="34" charset="0"/>
              <a:buNone/>
            </a:pPr>
            <a:endParaRPr lang="en-GB" altLang="en-US" sz="2000" dirty="0">
              <a:latin typeface="Comic Sans MS" panose="030F0702030302020204" pitchFamily="66" charset="0"/>
            </a:endParaRPr>
          </a:p>
          <a:p>
            <a:pPr eaLnBrk="1" hangingPunct="1">
              <a:spcBef>
                <a:spcPct val="0"/>
              </a:spcBef>
              <a:buClrTx/>
              <a:buSzTx/>
              <a:buNone/>
            </a:pPr>
            <a:r>
              <a:rPr lang="en-GB" altLang="en-US" sz="2000" dirty="0">
                <a:latin typeface="Comic Sans MS" panose="030F0702030302020204" pitchFamily="66" charset="0"/>
              </a:rPr>
              <a:t>- </a:t>
            </a:r>
            <a:r>
              <a:rPr lang="en-GB" sz="1800" i="0" dirty="0">
                <a:effectLst/>
                <a:highlight>
                  <a:srgbClr val="FFFFFF"/>
                </a:highlight>
                <a:latin typeface="Comic Sans MS" panose="030F0702030302020204" pitchFamily="66" charset="0"/>
              </a:rPr>
              <a:t>Its posterior surface faces the </a:t>
            </a:r>
          </a:p>
          <a:p>
            <a:pPr eaLnBrk="1" hangingPunct="1">
              <a:spcBef>
                <a:spcPct val="0"/>
              </a:spcBef>
              <a:buClrTx/>
              <a:buSzTx/>
              <a:buNone/>
            </a:pPr>
            <a:r>
              <a:rPr lang="en-GB" sz="1800" i="0" dirty="0">
                <a:effectLst/>
                <a:highlight>
                  <a:srgbClr val="FFFFFF"/>
                </a:highlight>
                <a:latin typeface="Comic Sans MS" panose="030F0702030302020204" pitchFamily="66" charset="0"/>
              </a:rPr>
              <a:t>   vitreous body and provides it with </a:t>
            </a:r>
          </a:p>
          <a:p>
            <a:pPr eaLnBrk="1" hangingPunct="1">
              <a:spcBef>
                <a:spcPct val="0"/>
              </a:spcBef>
              <a:buClrTx/>
              <a:buSzTx/>
              <a:buNone/>
            </a:pPr>
            <a:r>
              <a:rPr lang="en-GB" sz="1800" i="0" dirty="0">
                <a:effectLst/>
                <a:highlight>
                  <a:srgbClr val="FFFFFF"/>
                </a:highlight>
                <a:latin typeface="Comic Sans MS" panose="030F0702030302020204" pitchFamily="66" charset="0"/>
              </a:rPr>
              <a:t>   glycosaminoglycans.</a:t>
            </a:r>
          </a:p>
          <a:p>
            <a:pPr eaLnBrk="1" hangingPunct="1">
              <a:spcBef>
                <a:spcPct val="0"/>
              </a:spcBef>
              <a:buClrTx/>
              <a:buSzTx/>
              <a:buFont typeface="Arial" panose="020B0604020202020204" pitchFamily="34" charset="0"/>
              <a:buNone/>
            </a:pPr>
            <a:endParaRPr lang="en-GB" altLang="en-US" sz="2000" dirty="0">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2000" dirty="0">
              <a:latin typeface="Comic Sans MS" panose="030F0702030302020204" pitchFamily="66" charset="0"/>
            </a:endParaRPr>
          </a:p>
        </p:txBody>
      </p:sp>
      <p:sp>
        <p:nvSpPr>
          <p:cNvPr id="37893" name="TextBox 1">
            <a:extLst>
              <a:ext uri="{FF2B5EF4-FFF2-40B4-BE49-F238E27FC236}">
                <a16:creationId xmlns:a16="http://schemas.microsoft.com/office/drawing/2014/main" id="{BB76E31B-8F35-C5B5-7D04-F8505FBA60B1}"/>
              </a:ext>
            </a:extLst>
          </p:cNvPr>
          <p:cNvSpPr txBox="1">
            <a:spLocks noChangeArrowheads="1"/>
          </p:cNvSpPr>
          <p:nvPr/>
        </p:nvSpPr>
        <p:spPr bwMode="auto">
          <a:xfrm>
            <a:off x="3941860" y="6109451"/>
            <a:ext cx="1612900"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1600" dirty="0">
                <a:solidFill>
                  <a:srgbClr val="FF0000"/>
                </a:solidFill>
              </a:rPr>
              <a:t>Ciliary muscle</a:t>
            </a:r>
          </a:p>
        </p:txBody>
      </p:sp>
      <p:sp>
        <p:nvSpPr>
          <p:cNvPr id="37894" name="TextBox 2">
            <a:extLst>
              <a:ext uri="{FF2B5EF4-FFF2-40B4-BE49-F238E27FC236}">
                <a16:creationId xmlns:a16="http://schemas.microsoft.com/office/drawing/2014/main" id="{E0281B35-66FA-1C86-18EB-ECB60A6FF40D}"/>
              </a:ext>
            </a:extLst>
          </p:cNvPr>
          <p:cNvSpPr txBox="1">
            <a:spLocks noChangeArrowheads="1"/>
          </p:cNvSpPr>
          <p:nvPr/>
        </p:nvSpPr>
        <p:spPr bwMode="auto">
          <a:xfrm>
            <a:off x="6350892" y="5722143"/>
            <a:ext cx="1008062"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1600" dirty="0">
                <a:solidFill>
                  <a:srgbClr val="0070C0"/>
                </a:solidFill>
              </a:rPr>
              <a:t>Lens</a:t>
            </a:r>
          </a:p>
        </p:txBody>
      </p:sp>
      <p:sp>
        <p:nvSpPr>
          <p:cNvPr id="37895" name="TextBox 3">
            <a:extLst>
              <a:ext uri="{FF2B5EF4-FFF2-40B4-BE49-F238E27FC236}">
                <a16:creationId xmlns:a16="http://schemas.microsoft.com/office/drawing/2014/main" id="{5F0C6410-BFEF-97D6-C88B-6703F749DBC1}"/>
              </a:ext>
            </a:extLst>
          </p:cNvPr>
          <p:cNvSpPr txBox="1">
            <a:spLocks noChangeArrowheads="1"/>
          </p:cNvSpPr>
          <p:nvPr/>
        </p:nvSpPr>
        <p:spPr bwMode="auto">
          <a:xfrm>
            <a:off x="7761968" y="4129484"/>
            <a:ext cx="1008063"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1600" dirty="0">
                <a:solidFill>
                  <a:srgbClr val="0070C0"/>
                </a:solidFill>
              </a:rPr>
              <a:t>Lens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Box 6">
            <a:extLst>
              <a:ext uri="{FF2B5EF4-FFF2-40B4-BE49-F238E27FC236}">
                <a16:creationId xmlns:a16="http://schemas.microsoft.com/office/drawing/2014/main" id="{F39EFFB0-7412-7678-A7F3-3D6547F6C28C}"/>
              </a:ext>
            </a:extLst>
          </p:cNvPr>
          <p:cNvSpPr txBox="1">
            <a:spLocks noChangeArrowheads="1"/>
          </p:cNvSpPr>
          <p:nvPr/>
        </p:nvSpPr>
        <p:spPr bwMode="auto">
          <a:xfrm>
            <a:off x="1042988" y="333375"/>
            <a:ext cx="2057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2000" b="1">
                <a:latin typeface="Comic Sans MS" panose="030F0702030302020204" pitchFamily="66" charset="0"/>
              </a:rPr>
              <a:t>Accommodation</a:t>
            </a:r>
            <a:endParaRPr lang="en-US" altLang="en-US" sz="2000" b="1">
              <a:latin typeface="Comic Sans MS" panose="030F0702030302020204" pitchFamily="66" charset="0"/>
            </a:endParaRPr>
          </a:p>
        </p:txBody>
      </p:sp>
      <p:pic>
        <p:nvPicPr>
          <p:cNvPr id="38915" name="Picture 2">
            <a:extLst>
              <a:ext uri="{FF2B5EF4-FFF2-40B4-BE49-F238E27FC236}">
                <a16:creationId xmlns:a16="http://schemas.microsoft.com/office/drawing/2014/main" id="{1BD891F8-F2DF-DA12-4845-4D67D00174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52637"/>
          <a:stretch>
            <a:fillRect/>
          </a:stretch>
        </p:blipFill>
        <p:spPr bwMode="auto">
          <a:xfrm>
            <a:off x="323850" y="733425"/>
            <a:ext cx="4730750" cy="335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Picture 4">
            <a:extLst>
              <a:ext uri="{FF2B5EF4-FFF2-40B4-BE49-F238E27FC236}">
                <a16:creationId xmlns:a16="http://schemas.microsoft.com/office/drawing/2014/main" id="{965C65DE-F645-3D80-A515-4274A6B622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46451"/>
          <a:stretch>
            <a:fillRect/>
          </a:stretch>
        </p:blipFill>
        <p:spPr bwMode="auto">
          <a:xfrm>
            <a:off x="4500563" y="3068638"/>
            <a:ext cx="4248150" cy="340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1">
            <a:extLst>
              <a:ext uri="{FF2B5EF4-FFF2-40B4-BE49-F238E27FC236}">
                <a16:creationId xmlns:a16="http://schemas.microsoft.com/office/drawing/2014/main" id="{4F664311-9BAF-CF71-143D-150529092717}"/>
              </a:ext>
            </a:extLst>
          </p:cNvPr>
          <p:cNvSpPr txBox="1">
            <a:spLocks noChangeArrowheads="1"/>
          </p:cNvSpPr>
          <p:nvPr/>
        </p:nvSpPr>
        <p:spPr bwMode="auto">
          <a:xfrm>
            <a:off x="3394075" y="333375"/>
            <a:ext cx="2355850"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C</a:t>
            </a:r>
            <a:r>
              <a:rPr lang="en-US" altLang="en-US" sz="3600" b="1" dirty="0" err="1">
                <a:solidFill>
                  <a:srgbClr val="9D3232"/>
                </a:solidFill>
                <a:effectLst>
                  <a:outerShdw blurRad="38100" dist="38100" dir="2700000" algn="tl">
                    <a:srgbClr val="000000"/>
                  </a:outerShdw>
                </a:effectLst>
                <a:latin typeface="Comic Sans MS" panose="030F0702030302020204" pitchFamily="66" charset="0"/>
              </a:rPr>
              <a:t>horoidea</a:t>
            </a:r>
            <a:endParaRPr lang="en-US" altLang="en-US" sz="3600" b="1" dirty="0">
              <a:solidFill>
                <a:srgbClr val="9D3232"/>
              </a:solidFill>
              <a:effectLst>
                <a:outerShdw blurRad="38100" dist="38100" dir="2700000" algn="tl">
                  <a:srgbClr val="000000"/>
                </a:outerShdw>
              </a:effectLst>
              <a:latin typeface="Comic Sans MS" panose="030F0702030302020204" pitchFamily="66" charset="0"/>
            </a:endParaRPr>
          </a:p>
        </p:txBody>
      </p:sp>
      <p:pic>
        <p:nvPicPr>
          <p:cNvPr id="39939" name="Picture 5" descr="1607a_Eye-MedialView_1">
            <a:extLst>
              <a:ext uri="{FF2B5EF4-FFF2-40B4-BE49-F238E27FC236}">
                <a16:creationId xmlns:a16="http://schemas.microsoft.com/office/drawing/2014/main" id="{E5890A2A-E7A6-24EC-666D-DB18D6E90D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99100" y="4362450"/>
            <a:ext cx="3644900" cy="249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0" name="TextBox 3">
            <a:extLst>
              <a:ext uri="{FF2B5EF4-FFF2-40B4-BE49-F238E27FC236}">
                <a16:creationId xmlns:a16="http://schemas.microsoft.com/office/drawing/2014/main" id="{5F5F62DB-641A-4677-F566-A947705A53B2}"/>
              </a:ext>
            </a:extLst>
          </p:cNvPr>
          <p:cNvSpPr txBox="1">
            <a:spLocks noChangeArrowheads="1"/>
          </p:cNvSpPr>
          <p:nvPr/>
        </p:nvSpPr>
        <p:spPr bwMode="auto">
          <a:xfrm>
            <a:off x="223838" y="979488"/>
            <a:ext cx="8602662" cy="153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2000">
                <a:latin typeface="Comic Sans MS" panose="030F0702030302020204" pitchFamily="66" charset="0"/>
              </a:rPr>
              <a:t>- </a:t>
            </a:r>
            <a:r>
              <a:rPr lang="en-GB" altLang="en-US" sz="1800">
                <a:latin typeface="Comic Sans MS" panose="030F0702030302020204" pitchFamily="66" charset="0"/>
              </a:rPr>
              <a:t>The choroid is a dark reddish brown layer between the sclera and retina. </a:t>
            </a:r>
            <a:br>
              <a:rPr lang="en-GB" altLang="en-US" sz="1800">
                <a:latin typeface="Comic Sans MS" panose="030F0702030302020204" pitchFamily="66" charset="0"/>
              </a:rPr>
            </a:br>
            <a:r>
              <a:rPr lang="en-GB" altLang="en-US" sz="1800">
                <a:latin typeface="Comic Sans MS" panose="030F0702030302020204" pitchFamily="66" charset="0"/>
              </a:rPr>
              <a:t>   It forms the largest part (posterior 2/3) of the vascular layer of the</a:t>
            </a:r>
            <a:br>
              <a:rPr lang="en-GB" altLang="en-US" sz="1800">
                <a:latin typeface="Comic Sans MS" panose="030F0702030302020204" pitchFamily="66" charset="0"/>
              </a:rPr>
            </a:br>
            <a:r>
              <a:rPr lang="en-GB" altLang="en-US" sz="1800">
                <a:latin typeface="Comic Sans MS" panose="030F0702030302020204" pitchFamily="66" charset="0"/>
              </a:rPr>
              <a:t>   eyeball and lines most of the sclera</a:t>
            </a:r>
            <a:br>
              <a:rPr lang="en-US" altLang="en-US" sz="1800">
                <a:latin typeface="Comic Sans MS" panose="030F0702030302020204" pitchFamily="66" charset="0"/>
              </a:rPr>
            </a:br>
            <a:r>
              <a:rPr lang="en-US" altLang="en-US" sz="1800">
                <a:latin typeface="Comic Sans MS" panose="030F0702030302020204" pitchFamily="66" charset="0"/>
              </a:rPr>
              <a:t>- </a:t>
            </a:r>
            <a:r>
              <a:rPr lang="en-GB" altLang="en-US" sz="1800">
                <a:latin typeface="Comic Sans MS" panose="030F0702030302020204" pitchFamily="66" charset="0"/>
              </a:rPr>
              <a:t>Extends posteriorly from ciliary body</a:t>
            </a:r>
          </a:p>
          <a:p>
            <a:pPr eaLnBrk="1" hangingPunct="1">
              <a:spcBef>
                <a:spcPct val="0"/>
              </a:spcBef>
              <a:buClrTx/>
              <a:buSzTx/>
              <a:buFont typeface="Arial" panose="020B0604020202020204" pitchFamily="34" charset="0"/>
              <a:buNone/>
            </a:pPr>
            <a:r>
              <a:rPr lang="en-US" altLang="en-US" sz="1800">
                <a:latin typeface="Comic Sans MS" panose="030F0702030302020204" pitchFamily="66" charset="0"/>
              </a:rPr>
              <a:t>- For passage of blood vessels that vascularize the eyeball</a:t>
            </a:r>
          </a:p>
        </p:txBody>
      </p:sp>
      <p:sp>
        <p:nvSpPr>
          <p:cNvPr id="39941" name="TextBox 3">
            <a:extLst>
              <a:ext uri="{FF2B5EF4-FFF2-40B4-BE49-F238E27FC236}">
                <a16:creationId xmlns:a16="http://schemas.microsoft.com/office/drawing/2014/main" id="{8B50CFDC-6B1E-094A-19FA-ED58C450A920}"/>
              </a:ext>
            </a:extLst>
          </p:cNvPr>
          <p:cNvSpPr txBox="1">
            <a:spLocks noChangeArrowheads="1"/>
          </p:cNvSpPr>
          <p:nvPr/>
        </p:nvSpPr>
        <p:spPr bwMode="auto">
          <a:xfrm>
            <a:off x="223838" y="2492375"/>
            <a:ext cx="8369300" cy="372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dirty="0">
                <a:latin typeface="Comic Sans MS" panose="030F0702030302020204" pitchFamily="66" charset="0"/>
              </a:rPr>
              <a:t>- Within this pigmented and dense vascular bed, larger vessels are located</a:t>
            </a:r>
            <a:br>
              <a:rPr lang="en-GB" altLang="en-US" dirty="0">
                <a:latin typeface="Comic Sans MS" panose="030F0702030302020204" pitchFamily="66" charset="0"/>
              </a:rPr>
            </a:br>
            <a:r>
              <a:rPr lang="en-GB" altLang="en-US" dirty="0">
                <a:latin typeface="Comic Sans MS" panose="030F0702030302020204" pitchFamily="66" charset="0"/>
              </a:rPr>
              <a:t>   externally (near the sclera). </a:t>
            </a:r>
            <a:br>
              <a:rPr lang="en-GB" altLang="en-US" dirty="0">
                <a:latin typeface="Comic Sans MS" panose="030F0702030302020204" pitchFamily="66" charset="0"/>
              </a:rPr>
            </a:br>
            <a:r>
              <a:rPr lang="en-GB" altLang="en-US" dirty="0">
                <a:latin typeface="Comic Sans MS" panose="030F0702030302020204" pitchFamily="66" charset="0"/>
              </a:rPr>
              <a:t>  The finest vessels (the capillary lamina of the choroid, or choriocapillaris,</a:t>
            </a:r>
            <a:br>
              <a:rPr lang="en-GB" altLang="en-US" dirty="0">
                <a:latin typeface="Comic Sans MS" panose="030F0702030302020204" pitchFamily="66" charset="0"/>
              </a:rPr>
            </a:br>
            <a:r>
              <a:rPr lang="en-GB" altLang="en-US" dirty="0">
                <a:latin typeface="Comic Sans MS" panose="030F0702030302020204" pitchFamily="66" charset="0"/>
              </a:rPr>
              <a:t>   an extensive capillary bed) are innermost, adjacent to the avascular light</a:t>
            </a:r>
            <a:br>
              <a:rPr lang="en-GB" altLang="en-US" dirty="0">
                <a:latin typeface="Comic Sans MS" panose="030F0702030302020204" pitchFamily="66" charset="0"/>
              </a:rPr>
            </a:br>
            <a:r>
              <a:rPr lang="en-GB" altLang="en-US" dirty="0">
                <a:latin typeface="Comic Sans MS" panose="030F0702030302020204" pitchFamily="66" charset="0"/>
              </a:rPr>
              <a:t>   sensitive layer of the retina, which it supplies with oxygen and nutrients. </a:t>
            </a:r>
            <a:br>
              <a:rPr lang="en-GB" altLang="en-US" dirty="0">
                <a:latin typeface="Comic Sans MS" panose="030F0702030302020204" pitchFamily="66" charset="0"/>
              </a:rPr>
            </a:br>
            <a:br>
              <a:rPr lang="en-GB" altLang="en-US" sz="1000" dirty="0">
                <a:latin typeface="Comic Sans MS" panose="030F0702030302020204" pitchFamily="66" charset="0"/>
              </a:rPr>
            </a:br>
            <a:r>
              <a:rPr lang="en-GB" altLang="en-US" dirty="0">
                <a:latin typeface="Comic Sans MS" panose="030F0702030302020204" pitchFamily="66" charset="0"/>
              </a:rPr>
              <a:t>- It has the highest perfusion rate per gram of tissue of all vascular beds of</a:t>
            </a:r>
            <a:br>
              <a:rPr lang="en-GB" altLang="en-US" dirty="0">
                <a:latin typeface="Comic Sans MS" panose="030F0702030302020204" pitchFamily="66" charset="0"/>
              </a:rPr>
            </a:br>
            <a:r>
              <a:rPr lang="en-GB" altLang="en-US" dirty="0">
                <a:latin typeface="Comic Sans MS" panose="030F0702030302020204" pitchFamily="66" charset="0"/>
              </a:rPr>
              <a:t>   the body. Consequently, this layer is responsible </a:t>
            </a:r>
            <a:br>
              <a:rPr lang="en-GB" altLang="en-US" dirty="0">
                <a:latin typeface="Comic Sans MS" panose="030F0702030302020204" pitchFamily="66" charset="0"/>
              </a:rPr>
            </a:br>
            <a:r>
              <a:rPr lang="en-GB" altLang="en-US" dirty="0">
                <a:latin typeface="Comic Sans MS" panose="030F0702030302020204" pitchFamily="66" charset="0"/>
              </a:rPr>
              <a:t>   for the “red eye” reflection that </a:t>
            </a:r>
            <a:br>
              <a:rPr lang="en-GB" altLang="en-US" dirty="0">
                <a:latin typeface="Comic Sans MS" panose="030F0702030302020204" pitchFamily="66" charset="0"/>
              </a:rPr>
            </a:br>
            <a:r>
              <a:rPr lang="en-GB" altLang="en-US" dirty="0">
                <a:latin typeface="Comic Sans MS" panose="030F0702030302020204" pitchFamily="66" charset="0"/>
              </a:rPr>
              <a:t>   occurs in flash photography. </a:t>
            </a:r>
            <a:br>
              <a:rPr lang="en-GB" altLang="en-US" dirty="0">
                <a:latin typeface="Comic Sans MS" panose="030F0702030302020204" pitchFamily="66" charset="0"/>
              </a:rPr>
            </a:br>
            <a:br>
              <a:rPr lang="en-GB" altLang="en-US" sz="1000" dirty="0">
                <a:latin typeface="Comic Sans MS" panose="030F0702030302020204" pitchFamily="66" charset="0"/>
              </a:rPr>
            </a:br>
            <a:r>
              <a:rPr lang="en-GB" altLang="en-US" dirty="0">
                <a:latin typeface="Comic Sans MS" panose="030F0702030302020204" pitchFamily="66" charset="0"/>
              </a:rPr>
              <a:t> - The deep surface of choroid attaches firmly </a:t>
            </a:r>
            <a:br>
              <a:rPr lang="en-GB" altLang="en-US" dirty="0">
                <a:latin typeface="Comic Sans MS" panose="030F0702030302020204" pitchFamily="66" charset="0"/>
              </a:rPr>
            </a:br>
            <a:r>
              <a:rPr lang="en-GB" altLang="en-US" dirty="0">
                <a:latin typeface="Comic Sans MS" panose="030F0702030302020204" pitchFamily="66" charset="0"/>
              </a:rPr>
              <a:t>    to the pigment layer of the retina, but can</a:t>
            </a:r>
            <a:br>
              <a:rPr lang="en-GB" altLang="en-US" dirty="0">
                <a:latin typeface="Comic Sans MS" panose="030F0702030302020204" pitchFamily="66" charset="0"/>
              </a:rPr>
            </a:br>
            <a:r>
              <a:rPr lang="en-GB" altLang="en-US" dirty="0">
                <a:latin typeface="Comic Sans MS" panose="030F0702030302020204" pitchFamily="66" charset="0"/>
              </a:rPr>
              <a:t>    easily be stripped from the sclera.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1">
            <a:extLst>
              <a:ext uri="{FF2B5EF4-FFF2-40B4-BE49-F238E27FC236}">
                <a16:creationId xmlns:a16="http://schemas.microsoft.com/office/drawing/2014/main" id="{A040D552-D60F-2D5B-9D9A-9BE094CAD60B}"/>
              </a:ext>
            </a:extLst>
          </p:cNvPr>
          <p:cNvSpPr txBox="1">
            <a:spLocks noChangeArrowheads="1"/>
          </p:cNvSpPr>
          <p:nvPr/>
        </p:nvSpPr>
        <p:spPr bwMode="auto">
          <a:xfrm>
            <a:off x="2771775" y="298450"/>
            <a:ext cx="2357438"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C</a:t>
            </a:r>
            <a:r>
              <a:rPr lang="en-US" altLang="en-US" sz="3600" b="1" dirty="0" err="1">
                <a:solidFill>
                  <a:srgbClr val="9D3232"/>
                </a:solidFill>
                <a:effectLst>
                  <a:outerShdw blurRad="38100" dist="38100" dir="2700000" algn="tl">
                    <a:srgbClr val="000000"/>
                  </a:outerShdw>
                </a:effectLst>
                <a:latin typeface="Comic Sans MS" panose="030F0702030302020204" pitchFamily="66" charset="0"/>
              </a:rPr>
              <a:t>horoidea</a:t>
            </a:r>
            <a:endParaRPr lang="en-US" altLang="en-US" sz="3600" b="1" dirty="0">
              <a:solidFill>
                <a:srgbClr val="9D3232"/>
              </a:solidFill>
              <a:effectLst>
                <a:outerShdw blurRad="38100" dist="38100" dir="2700000" algn="tl">
                  <a:srgbClr val="000000"/>
                </a:outerShdw>
              </a:effectLst>
              <a:latin typeface="Comic Sans MS" panose="030F0702030302020204" pitchFamily="66" charset="0"/>
            </a:endParaRPr>
          </a:p>
        </p:txBody>
      </p:sp>
      <p:sp>
        <p:nvSpPr>
          <p:cNvPr id="41988" name="TextBox 5">
            <a:extLst>
              <a:ext uri="{FF2B5EF4-FFF2-40B4-BE49-F238E27FC236}">
                <a16:creationId xmlns:a16="http://schemas.microsoft.com/office/drawing/2014/main" id="{D1E12A92-0A93-CA9D-A383-99A37C607F07}"/>
              </a:ext>
            </a:extLst>
          </p:cNvPr>
          <p:cNvSpPr txBox="1">
            <a:spLocks noChangeArrowheads="1"/>
          </p:cNvSpPr>
          <p:nvPr/>
        </p:nvSpPr>
        <p:spPr bwMode="auto">
          <a:xfrm>
            <a:off x="395288" y="644525"/>
            <a:ext cx="8315097" cy="4185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1900" b="1" dirty="0">
                <a:latin typeface="Comic Sans MS" panose="030F0702030302020204" pitchFamily="66" charset="0"/>
              </a:rPr>
              <a:t>Vascularization</a:t>
            </a:r>
            <a:r>
              <a:rPr lang="en-US" altLang="en-US" sz="1900" b="1" dirty="0">
                <a:latin typeface="Comic Sans MS" panose="030F0702030302020204" pitchFamily="66" charset="0"/>
              </a:rPr>
              <a:t>:</a:t>
            </a:r>
          </a:p>
          <a:p>
            <a:pPr eaLnBrk="1" hangingPunct="1">
              <a:spcBef>
                <a:spcPct val="0"/>
              </a:spcBef>
              <a:buClrTx/>
              <a:buSzTx/>
              <a:buFont typeface="Arial" panose="020B0604020202020204" pitchFamily="34" charset="0"/>
              <a:buNone/>
            </a:pPr>
            <a:endParaRPr lang="en-US" altLang="en-US" sz="19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900" b="1" dirty="0">
                <a:solidFill>
                  <a:srgbClr val="FF0000"/>
                </a:solidFill>
                <a:latin typeface="Comic Sans MS" panose="030F0702030302020204" pitchFamily="66" charset="0"/>
              </a:rPr>
              <a:t>Arteries:</a:t>
            </a:r>
          </a:p>
          <a:p>
            <a:pPr eaLnBrk="1" hangingPunct="1">
              <a:spcBef>
                <a:spcPct val="0"/>
              </a:spcBef>
              <a:buClrTx/>
              <a:buSzTx/>
              <a:buFont typeface="Arial" panose="020B0604020202020204" pitchFamily="34" charset="0"/>
              <a:buNone/>
            </a:pPr>
            <a:r>
              <a:rPr lang="en-US" altLang="en-US" sz="1900" b="1" dirty="0">
                <a:latin typeface="Comic Sans MS" panose="030F0702030302020204" pitchFamily="66" charset="0"/>
              </a:rPr>
              <a:t>a) For iris and ciliary body:</a:t>
            </a:r>
            <a:br>
              <a:rPr lang="en-US" altLang="en-US" sz="1900" b="1" dirty="0">
                <a:latin typeface="Comic Sans MS" panose="030F0702030302020204" pitchFamily="66" charset="0"/>
              </a:rPr>
            </a:br>
            <a:r>
              <a:rPr lang="en-US" altLang="en-US" sz="1900" b="1" dirty="0">
                <a:latin typeface="Comic Sans MS" panose="030F0702030302020204" pitchFamily="66" charset="0"/>
              </a:rPr>
              <a:t>   - long posterior ciliary arteries (aa. </a:t>
            </a:r>
            <a:r>
              <a:rPr lang="en-US" altLang="en-US" sz="1900" b="1" dirty="0" err="1">
                <a:latin typeface="Comic Sans MS" panose="030F0702030302020204" pitchFamily="66" charset="0"/>
              </a:rPr>
              <a:t>ciliares</a:t>
            </a:r>
            <a:r>
              <a:rPr lang="en-US" altLang="en-US" sz="1900" b="1" dirty="0">
                <a:latin typeface="Comic Sans MS" panose="030F0702030302020204" pitchFamily="66" charset="0"/>
              </a:rPr>
              <a:t> posteriores longae)</a:t>
            </a:r>
            <a:br>
              <a:rPr lang="en-US" altLang="en-US" sz="1900" b="1" dirty="0">
                <a:latin typeface="Comic Sans MS" panose="030F0702030302020204" pitchFamily="66" charset="0"/>
              </a:rPr>
            </a:br>
            <a:r>
              <a:rPr lang="en-US" altLang="en-US" sz="1900" b="1" dirty="0">
                <a:latin typeface="Comic Sans MS" panose="030F0702030302020204" pitchFamily="66" charset="0"/>
              </a:rPr>
              <a:t>   - anterior ciliary arteries (aa. </a:t>
            </a:r>
            <a:r>
              <a:rPr lang="en-US" altLang="en-US" sz="1900" b="1" dirty="0" err="1">
                <a:latin typeface="Comic Sans MS" panose="030F0702030302020204" pitchFamily="66" charset="0"/>
              </a:rPr>
              <a:t>ciliares</a:t>
            </a:r>
            <a:r>
              <a:rPr lang="en-US" altLang="en-US" sz="1900" b="1" dirty="0">
                <a:latin typeface="Comic Sans MS" panose="030F0702030302020204" pitchFamily="66" charset="0"/>
              </a:rPr>
              <a:t> </a:t>
            </a:r>
            <a:r>
              <a:rPr lang="en-US" altLang="en-US" sz="1900" b="1" dirty="0" err="1">
                <a:latin typeface="Comic Sans MS" panose="030F0702030302020204" pitchFamily="66" charset="0"/>
              </a:rPr>
              <a:t>anteriores</a:t>
            </a:r>
            <a:r>
              <a:rPr lang="en-US" altLang="en-US" sz="1900" b="1" dirty="0">
                <a:latin typeface="Comic Sans MS" panose="030F0702030302020204" pitchFamily="66" charset="0"/>
              </a:rPr>
              <a:t>)</a:t>
            </a:r>
          </a:p>
          <a:p>
            <a:pPr eaLnBrk="1" hangingPunct="1">
              <a:spcBef>
                <a:spcPct val="0"/>
              </a:spcBef>
              <a:buClrTx/>
              <a:buSzTx/>
              <a:buFont typeface="Arial" panose="020B0604020202020204" pitchFamily="34" charset="0"/>
              <a:buNone/>
            </a:pPr>
            <a:r>
              <a:rPr lang="en-US" altLang="en-US" sz="1900" b="1" dirty="0">
                <a:latin typeface="Comic Sans MS" panose="030F0702030302020204" pitchFamily="66" charset="0"/>
              </a:rPr>
              <a:t>b) For </a:t>
            </a:r>
            <a:r>
              <a:rPr lang="en-US" altLang="en-US" sz="1900" b="1" dirty="0" err="1">
                <a:latin typeface="Comic Sans MS" panose="030F0702030302020204" pitchFamily="66" charset="0"/>
              </a:rPr>
              <a:t>choroidea</a:t>
            </a:r>
            <a:r>
              <a:rPr lang="en-US" altLang="en-US" sz="1900" b="1" dirty="0">
                <a:latin typeface="Comic Sans MS" panose="030F0702030302020204" pitchFamily="66" charset="0"/>
              </a:rPr>
              <a:t>:</a:t>
            </a:r>
            <a:br>
              <a:rPr lang="en-US" altLang="en-US" sz="1900" b="1" dirty="0">
                <a:latin typeface="Comic Sans MS" panose="030F0702030302020204" pitchFamily="66" charset="0"/>
              </a:rPr>
            </a:br>
            <a:r>
              <a:rPr lang="en-US" altLang="en-US" sz="1900" b="1" dirty="0">
                <a:latin typeface="Comic Sans MS" panose="030F0702030302020204" pitchFamily="66" charset="0"/>
              </a:rPr>
              <a:t>   - short posterior ciliary arteries (aa. </a:t>
            </a:r>
            <a:r>
              <a:rPr lang="en-US" altLang="en-US" sz="1900" b="1" dirty="0" err="1">
                <a:latin typeface="Comic Sans MS" panose="030F0702030302020204" pitchFamily="66" charset="0"/>
              </a:rPr>
              <a:t>ciliares</a:t>
            </a:r>
            <a:r>
              <a:rPr lang="en-US" altLang="en-US" sz="1900" b="1" dirty="0">
                <a:latin typeface="Comic Sans MS" panose="030F0702030302020204" pitchFamily="66" charset="0"/>
              </a:rPr>
              <a:t> posteriores breves)</a:t>
            </a:r>
          </a:p>
          <a:p>
            <a:pPr eaLnBrk="1" hangingPunct="1">
              <a:spcBef>
                <a:spcPct val="0"/>
              </a:spcBef>
              <a:buClrTx/>
              <a:buSzTx/>
              <a:buFont typeface="Arial" panose="020B0604020202020204" pitchFamily="34" charset="0"/>
              <a:buNone/>
            </a:pPr>
            <a:endParaRPr lang="en-US" altLang="en-US" sz="19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900" b="1" dirty="0">
                <a:solidFill>
                  <a:srgbClr val="0070C0"/>
                </a:solidFill>
                <a:latin typeface="Comic Sans MS" panose="030F0702030302020204" pitchFamily="66" charset="0"/>
              </a:rPr>
              <a:t>Veins:</a:t>
            </a:r>
          </a:p>
          <a:p>
            <a:pPr eaLnBrk="1" hangingPunct="1">
              <a:spcBef>
                <a:spcPct val="0"/>
              </a:spcBef>
              <a:buClrTx/>
              <a:buSzTx/>
              <a:buFont typeface="Arial" panose="020B0604020202020204" pitchFamily="34" charset="0"/>
              <a:buNone/>
            </a:pPr>
            <a:r>
              <a:rPr lang="en-US" altLang="en-US" sz="1900" b="1" dirty="0">
                <a:latin typeface="Comic Sans MS" panose="030F0702030302020204" pitchFamily="66" charset="0"/>
              </a:rPr>
              <a:t>- Vorticose veins </a:t>
            </a:r>
            <a:br>
              <a:rPr lang="en-US" altLang="en-US" sz="1900" b="1" dirty="0">
                <a:latin typeface="Comic Sans MS" panose="030F0702030302020204" pitchFamily="66" charset="0"/>
              </a:rPr>
            </a:br>
            <a:r>
              <a:rPr lang="en-US" altLang="en-US" sz="1900" b="1" dirty="0">
                <a:latin typeface="Comic Sans MS" panose="030F0702030302020204" pitchFamily="66" charset="0"/>
              </a:rPr>
              <a:t>  (</a:t>
            </a:r>
            <a:r>
              <a:rPr lang="en-US" altLang="en-US" sz="1900" b="1" dirty="0" err="1">
                <a:latin typeface="Comic Sans MS" panose="030F0702030302020204" pitchFamily="66" charset="0"/>
              </a:rPr>
              <a:t>vv.vorticosae</a:t>
            </a:r>
            <a:r>
              <a:rPr lang="en-US" altLang="en-US" sz="1900" b="1" dirty="0">
                <a:latin typeface="Comic Sans MS" panose="030F0702030302020204" pitchFamily="66" charset="0"/>
              </a:rPr>
              <a:t>)</a:t>
            </a:r>
            <a:br>
              <a:rPr lang="en-US" altLang="en-US" sz="1900" b="1" dirty="0">
                <a:latin typeface="Comic Sans MS" panose="030F0702030302020204" pitchFamily="66" charset="0"/>
              </a:rPr>
            </a:br>
            <a:br>
              <a:rPr lang="en-US" altLang="en-US" sz="1900" b="1" dirty="0">
                <a:latin typeface="Comic Sans MS" panose="030F0702030302020204" pitchFamily="66" charset="0"/>
              </a:rPr>
            </a:br>
            <a:endParaRPr lang="en-US" altLang="en-US" sz="1900" b="1" dirty="0">
              <a:latin typeface="Comic Sans MS" panose="030F0702030302020204" pitchFamily="66" charset="0"/>
            </a:endParaRPr>
          </a:p>
        </p:txBody>
      </p:sp>
      <p:pic>
        <p:nvPicPr>
          <p:cNvPr id="3" name="Picture 2">
            <a:extLst>
              <a:ext uri="{FF2B5EF4-FFF2-40B4-BE49-F238E27FC236}">
                <a16:creationId xmlns:a16="http://schemas.microsoft.com/office/drawing/2014/main" id="{8164B580-8173-B338-85B8-FA8D3C52BDFB}"/>
              </a:ext>
            </a:extLst>
          </p:cNvPr>
          <p:cNvPicPr>
            <a:picLocks noChangeAspect="1"/>
          </p:cNvPicPr>
          <p:nvPr/>
        </p:nvPicPr>
        <p:blipFill>
          <a:blip r:embed="rId2"/>
          <a:stretch>
            <a:fillRect/>
          </a:stretch>
        </p:blipFill>
        <p:spPr>
          <a:xfrm>
            <a:off x="3419872" y="3051487"/>
            <a:ext cx="5455359" cy="3557597"/>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4">
            <a:extLst>
              <a:ext uri="{FF2B5EF4-FFF2-40B4-BE49-F238E27FC236}">
                <a16:creationId xmlns:a16="http://schemas.microsoft.com/office/drawing/2014/main" id="{552F6244-4868-207E-6808-594A873E86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290" t="6219" r="38699" b="40164"/>
          <a:stretch>
            <a:fillRect/>
          </a:stretch>
        </p:blipFill>
        <p:spPr bwMode="auto">
          <a:xfrm>
            <a:off x="4859338" y="3213100"/>
            <a:ext cx="4249737" cy="322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8" name="TextBox 1">
            <a:extLst>
              <a:ext uri="{FF2B5EF4-FFF2-40B4-BE49-F238E27FC236}">
                <a16:creationId xmlns:a16="http://schemas.microsoft.com/office/drawing/2014/main" id="{6425E997-188C-1A33-C5AD-8F9F9C94B2A2}"/>
              </a:ext>
            </a:extLst>
          </p:cNvPr>
          <p:cNvSpPr txBox="1">
            <a:spLocks noChangeArrowheads="1"/>
          </p:cNvSpPr>
          <p:nvPr/>
        </p:nvSpPr>
        <p:spPr bwMode="auto">
          <a:xfrm>
            <a:off x="2771775" y="298450"/>
            <a:ext cx="2357438"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C</a:t>
            </a:r>
            <a:r>
              <a:rPr lang="en-US" altLang="en-US" sz="3600" b="1" dirty="0" err="1">
                <a:solidFill>
                  <a:srgbClr val="9D3232"/>
                </a:solidFill>
                <a:effectLst>
                  <a:outerShdw blurRad="38100" dist="38100" dir="2700000" algn="tl">
                    <a:srgbClr val="000000"/>
                  </a:outerShdw>
                </a:effectLst>
                <a:latin typeface="Comic Sans MS" panose="030F0702030302020204" pitchFamily="66" charset="0"/>
              </a:rPr>
              <a:t>horoidea</a:t>
            </a:r>
            <a:endParaRPr lang="en-US" altLang="en-US" sz="3600" b="1" dirty="0">
              <a:solidFill>
                <a:srgbClr val="9D3232"/>
              </a:solidFill>
              <a:effectLst>
                <a:outerShdw blurRad="38100" dist="38100" dir="2700000" algn="tl">
                  <a:srgbClr val="000000"/>
                </a:outerShdw>
              </a:effectLst>
              <a:latin typeface="Comic Sans MS" panose="030F0702030302020204" pitchFamily="66" charset="0"/>
            </a:endParaRPr>
          </a:p>
        </p:txBody>
      </p:sp>
      <p:sp>
        <p:nvSpPr>
          <p:cNvPr id="43012" name="TextBox 6">
            <a:extLst>
              <a:ext uri="{FF2B5EF4-FFF2-40B4-BE49-F238E27FC236}">
                <a16:creationId xmlns:a16="http://schemas.microsoft.com/office/drawing/2014/main" id="{42E5F61B-8783-4845-95B1-B6C4B5A0350F}"/>
              </a:ext>
            </a:extLst>
          </p:cNvPr>
          <p:cNvSpPr txBox="1">
            <a:spLocks noChangeArrowheads="1"/>
          </p:cNvSpPr>
          <p:nvPr/>
        </p:nvSpPr>
        <p:spPr bwMode="auto">
          <a:xfrm>
            <a:off x="431800" y="836613"/>
            <a:ext cx="8280400" cy="549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1900" b="1">
                <a:latin typeface="Comic Sans MS" panose="030F0702030302020204" pitchFamily="66" charset="0"/>
              </a:rPr>
              <a:t>Innerv</a:t>
            </a:r>
            <a:r>
              <a:rPr lang="sr-Cyrl-CS" altLang="en-US" sz="1900" b="1">
                <a:latin typeface="Comic Sans MS" panose="030F0702030302020204" pitchFamily="66" charset="0"/>
              </a:rPr>
              <a:t>а</a:t>
            </a:r>
            <a:r>
              <a:rPr lang="en-GB" altLang="en-US" sz="1900" b="1">
                <a:latin typeface="Comic Sans MS" panose="030F0702030302020204" pitchFamily="66" charset="0"/>
              </a:rPr>
              <a:t>tion</a:t>
            </a:r>
            <a:r>
              <a:rPr lang="en-US" altLang="en-US" sz="1900" b="1">
                <a:latin typeface="Comic Sans MS" panose="030F0702030302020204" pitchFamily="66" charset="0"/>
              </a:rPr>
              <a:t>:</a:t>
            </a:r>
            <a:br>
              <a:rPr lang="en-US" altLang="en-US" sz="1900" b="1">
                <a:latin typeface="Comic Sans MS" panose="030F0702030302020204" pitchFamily="66" charset="0"/>
              </a:rPr>
            </a:br>
            <a:endParaRPr lang="en-US" altLang="en-US" sz="1000" b="1">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900" b="1">
                <a:latin typeface="Comic Sans MS" panose="030F0702030302020204" pitchFamily="66" charset="0"/>
              </a:rPr>
              <a:t>- long posterior ciliary nerves (nn. ciliares posteriores longi)</a:t>
            </a:r>
          </a:p>
          <a:p>
            <a:pPr eaLnBrk="1" hangingPunct="1">
              <a:spcBef>
                <a:spcPct val="0"/>
              </a:spcBef>
              <a:buClrTx/>
              <a:buSzTx/>
              <a:buFont typeface="Arial" panose="020B0604020202020204" pitchFamily="34" charset="0"/>
              <a:buNone/>
            </a:pPr>
            <a:r>
              <a:rPr lang="en-US" altLang="en-US" sz="1800">
                <a:latin typeface="Comic Sans MS" panose="030F0702030302020204" pitchFamily="66" charset="0"/>
              </a:rPr>
              <a:t>that are branches of nasociliary nerve (branch n. ophtalmicus) for sensory innervation of vascular layer of eyeball</a:t>
            </a:r>
          </a:p>
          <a:p>
            <a:pPr eaLnBrk="1" hangingPunct="1">
              <a:spcBef>
                <a:spcPct val="0"/>
              </a:spcBef>
              <a:buClrTx/>
              <a:buSzTx/>
              <a:buFont typeface="Arial" panose="020B0604020202020204" pitchFamily="34" charset="0"/>
              <a:buNone/>
            </a:pPr>
            <a:r>
              <a:rPr lang="en-US" altLang="en-US" sz="1800">
                <a:latin typeface="Comic Sans MS" panose="030F0702030302020204" pitchFamily="66" charset="0"/>
              </a:rPr>
              <a:t>carries also sympathetic fibers – branches of internal carotid plexus (plexus caroticus internus) for innervation of m. dilatator pupilae</a:t>
            </a:r>
            <a:br>
              <a:rPr lang="en-US" altLang="en-US" sz="1800">
                <a:latin typeface="Comic Sans MS" panose="030F0702030302020204" pitchFamily="66" charset="0"/>
              </a:rPr>
            </a:br>
            <a:endParaRPr lang="en-US" altLang="en-US" sz="1000">
              <a:latin typeface="Comic Sans MS" panose="030F0702030302020204" pitchFamily="66" charset="0"/>
            </a:endParaRPr>
          </a:p>
          <a:p>
            <a:pPr eaLnBrk="1" hangingPunct="1">
              <a:spcBef>
                <a:spcPct val="0"/>
              </a:spcBef>
              <a:buClrTx/>
              <a:buSzTx/>
              <a:buFont typeface="Wingdings 2" panose="05020102010507070707" pitchFamily="18" charset="2"/>
              <a:buNone/>
            </a:pPr>
            <a:r>
              <a:rPr lang="en-US" altLang="en-US" sz="1900" b="1">
                <a:latin typeface="Comic Sans MS" panose="030F0702030302020204" pitchFamily="66" charset="0"/>
              </a:rPr>
              <a:t>- short posterior ciliary nerves (nn. ciliares posteriores breves)</a:t>
            </a:r>
            <a:br>
              <a:rPr lang="en-US" altLang="en-US" sz="1900" b="1">
                <a:latin typeface="Comic Sans MS" panose="030F0702030302020204" pitchFamily="66" charset="0"/>
              </a:rPr>
            </a:br>
            <a:r>
              <a:rPr lang="en-US" altLang="en-US" sz="1800">
                <a:latin typeface="Comic Sans MS" panose="030F0702030302020204" pitchFamily="66" charset="0"/>
              </a:rPr>
              <a:t>that origin from ganglion ciliare and carries:</a:t>
            </a:r>
            <a:br>
              <a:rPr lang="en-US" altLang="en-US" sz="1800">
                <a:latin typeface="Comic Sans MS" panose="030F0702030302020204" pitchFamily="66" charset="0"/>
              </a:rPr>
            </a:br>
            <a:r>
              <a:rPr lang="en-US" altLang="en-US" sz="1800">
                <a:latin typeface="Comic Sans MS" panose="030F0702030302020204" pitchFamily="66" charset="0"/>
              </a:rPr>
              <a:t>a) sensory fibers (of nasociliary nerve) for</a:t>
            </a:r>
            <a:br>
              <a:rPr lang="en-US" altLang="en-US" sz="1800">
                <a:latin typeface="Comic Sans MS" panose="030F0702030302020204" pitchFamily="66" charset="0"/>
              </a:rPr>
            </a:br>
            <a:r>
              <a:rPr lang="en-US" altLang="en-US" sz="1800">
                <a:latin typeface="Comic Sans MS" panose="030F0702030302020204" pitchFamily="66" charset="0"/>
              </a:rPr>
              <a:t>   sensory innervation of vascular layer of </a:t>
            </a:r>
            <a:br>
              <a:rPr lang="en-US" altLang="en-US" sz="1800">
                <a:latin typeface="Comic Sans MS" panose="030F0702030302020204" pitchFamily="66" charset="0"/>
              </a:rPr>
            </a:br>
            <a:r>
              <a:rPr lang="en-US" altLang="en-US" sz="1800">
                <a:latin typeface="Comic Sans MS" panose="030F0702030302020204" pitchFamily="66" charset="0"/>
              </a:rPr>
              <a:t>   eyeball</a:t>
            </a:r>
          </a:p>
          <a:p>
            <a:pPr eaLnBrk="1" hangingPunct="1">
              <a:spcBef>
                <a:spcPct val="0"/>
              </a:spcBef>
              <a:buClrTx/>
              <a:buSzTx/>
              <a:buFont typeface="Wingdings 2" panose="05020102010507070707" pitchFamily="18" charset="2"/>
              <a:buNone/>
            </a:pPr>
            <a:r>
              <a:rPr lang="en-US" altLang="en-US" sz="1800">
                <a:latin typeface="Comic Sans MS" panose="030F0702030302020204" pitchFamily="66" charset="0"/>
              </a:rPr>
              <a:t>b) parasympathetic fibers </a:t>
            </a:r>
            <a:r>
              <a:rPr lang="en-GB" altLang="en-US" sz="1800">
                <a:latin typeface="Comic Sans MS" panose="030F0702030302020204" pitchFamily="66" charset="0"/>
              </a:rPr>
              <a:t>of oculomotor </a:t>
            </a:r>
            <a:br>
              <a:rPr lang="en-GB" altLang="en-US" sz="1800">
                <a:latin typeface="Comic Sans MS" panose="030F0702030302020204" pitchFamily="66" charset="0"/>
              </a:rPr>
            </a:br>
            <a:r>
              <a:rPr lang="en-GB" altLang="en-US" sz="1800">
                <a:latin typeface="Comic Sans MS" panose="030F0702030302020204" pitchFamily="66" charset="0"/>
              </a:rPr>
              <a:t>    nerve from the ciliary ganglion for </a:t>
            </a:r>
            <a:br>
              <a:rPr lang="en-GB" altLang="en-US" sz="1800">
                <a:latin typeface="Comic Sans MS" panose="030F0702030302020204" pitchFamily="66" charset="0"/>
              </a:rPr>
            </a:br>
            <a:r>
              <a:rPr lang="en-GB" altLang="en-US" sz="1800">
                <a:latin typeface="Comic Sans MS" panose="030F0702030302020204" pitchFamily="66" charset="0"/>
              </a:rPr>
              <a:t>    innervation of m. sphincter pupilae </a:t>
            </a:r>
            <a:br>
              <a:rPr lang="en-GB" altLang="en-US" sz="1800">
                <a:latin typeface="Comic Sans MS" panose="030F0702030302020204" pitchFamily="66" charset="0"/>
              </a:rPr>
            </a:br>
            <a:r>
              <a:rPr lang="en-GB" altLang="en-US" sz="1800">
                <a:latin typeface="Comic Sans MS" panose="030F0702030302020204" pitchFamily="66" charset="0"/>
              </a:rPr>
              <a:t>    and m. ciliaris</a:t>
            </a:r>
            <a:br>
              <a:rPr lang="en-GB" altLang="en-US" sz="1800">
                <a:latin typeface="Comic Sans MS" panose="030F0702030302020204" pitchFamily="66" charset="0"/>
              </a:rPr>
            </a:br>
            <a:endParaRPr lang="en-US" altLang="en-US" sz="1800">
              <a:latin typeface="Comic Sans MS" panose="030F0702030302020204" pitchFamily="66" charset="0"/>
            </a:endParaRPr>
          </a:p>
          <a:p>
            <a:pPr eaLnBrk="1" hangingPunct="1">
              <a:spcBef>
                <a:spcPct val="0"/>
              </a:spcBef>
              <a:buClrTx/>
              <a:buSzTx/>
              <a:buFont typeface="Arial" panose="020B0604020202020204" pitchFamily="34" charset="0"/>
              <a:buNone/>
            </a:pPr>
            <a:br>
              <a:rPr lang="en-US" altLang="en-US" sz="2000" b="1">
                <a:latin typeface="Comic Sans MS" panose="030F0702030302020204" pitchFamily="66" charset="0"/>
              </a:rPr>
            </a:br>
            <a:endParaRPr lang="en-US" altLang="en-US" sz="2000" b="1">
              <a:latin typeface="Comic Sans MS" panose="030F0702030302020204" pitchFamily="66"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
            <a:extLst>
              <a:ext uri="{FF2B5EF4-FFF2-40B4-BE49-F238E27FC236}">
                <a16:creationId xmlns:a16="http://schemas.microsoft.com/office/drawing/2014/main" id="{CA591B13-21B4-D0A3-6EC4-5C2E10F5F0CC}"/>
              </a:ext>
            </a:extLst>
          </p:cNvPr>
          <p:cNvSpPr>
            <a:spLocks noChangeArrowheads="1"/>
          </p:cNvSpPr>
          <p:nvPr/>
        </p:nvSpPr>
        <p:spPr bwMode="auto">
          <a:xfrm>
            <a:off x="70421" y="1425375"/>
            <a:ext cx="9003158" cy="200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spcBef>
                <a:spcPct val="0"/>
              </a:spcBef>
              <a:buClrTx/>
              <a:buSzTx/>
              <a:buFont typeface="Arial" panose="020B0604020202020204" pitchFamily="34" charset="0"/>
              <a:buNone/>
            </a:pPr>
            <a:br>
              <a:rPr lang="en-US" altLang="en-US" sz="1800" dirty="0">
                <a:latin typeface="Comic Sans MS" panose="030F0702030302020204" pitchFamily="66" charset="0"/>
              </a:rPr>
            </a:br>
            <a:r>
              <a:rPr lang="en-US" altLang="en-US" sz="2000" dirty="0">
                <a:latin typeface="Comic Sans MS" panose="030F0702030302020204" pitchFamily="66" charset="0"/>
              </a:rPr>
              <a:t>      </a:t>
            </a:r>
            <a:r>
              <a:rPr lang="en-US" altLang="en-US" sz="2000" b="1" dirty="0">
                <a:latin typeface="Comic Sans MS" panose="030F0702030302020204" pitchFamily="66" charset="0"/>
              </a:rPr>
              <a:t>1. </a:t>
            </a:r>
            <a:r>
              <a:rPr lang="en-GB" altLang="en-US" sz="2000" b="1" dirty="0">
                <a:latin typeface="Comic Sans MS" panose="030F0702030302020204" pitchFamily="66" charset="0"/>
              </a:rPr>
              <a:t>Pigment layer</a:t>
            </a:r>
            <a:r>
              <a:rPr lang="en-US" altLang="en-US" sz="2000" b="1" dirty="0">
                <a:latin typeface="Comic Sans MS" panose="030F0702030302020204" pitchFamily="66" charset="0"/>
              </a:rPr>
              <a:t> (stratum </a:t>
            </a:r>
            <a:r>
              <a:rPr lang="en-US" altLang="en-US" sz="2000" b="1" dirty="0" err="1">
                <a:latin typeface="Comic Sans MS" panose="030F0702030302020204" pitchFamily="66" charset="0"/>
              </a:rPr>
              <a:t>pigmenti</a:t>
            </a:r>
            <a:r>
              <a:rPr lang="en-US" altLang="en-US" sz="2000" b="1" dirty="0">
                <a:latin typeface="Comic Sans MS" panose="030F0702030302020204" pitchFamily="66" charset="0"/>
              </a:rPr>
              <a:t>)</a:t>
            </a:r>
            <a:br>
              <a:rPr lang="en-US" altLang="en-US" sz="2000" b="1" dirty="0">
                <a:latin typeface="Comic Sans MS" panose="030F0702030302020204" pitchFamily="66" charset="0"/>
              </a:rPr>
            </a:br>
            <a:r>
              <a:rPr lang="en-US" altLang="en-US" sz="2000" dirty="0">
                <a:latin typeface="Comic Sans MS" panose="030F0702030302020204" pitchFamily="66" charset="0"/>
              </a:rPr>
              <a:t>         - superficial layer; covers deep surface of vascular layer</a:t>
            </a:r>
            <a:br>
              <a:rPr lang="en-US" altLang="en-US" sz="2000" dirty="0">
                <a:latin typeface="Comic Sans MS" panose="030F0702030302020204" pitchFamily="66" charset="0"/>
              </a:rPr>
            </a:br>
            <a:br>
              <a:rPr lang="en-US" altLang="en-US" sz="2000" b="1" dirty="0">
                <a:latin typeface="Comic Sans MS" panose="030F0702030302020204" pitchFamily="66" charset="0"/>
              </a:rPr>
            </a:br>
            <a:r>
              <a:rPr lang="en-US" altLang="en-US" sz="2000" dirty="0">
                <a:latin typeface="Comic Sans MS" panose="030F0702030302020204" pitchFamily="66" charset="0"/>
              </a:rPr>
              <a:t>      </a:t>
            </a:r>
            <a:r>
              <a:rPr lang="en-US" altLang="en-US" sz="2000" b="1" dirty="0">
                <a:latin typeface="Comic Sans MS" panose="030F0702030302020204" pitchFamily="66" charset="0"/>
              </a:rPr>
              <a:t>2. Retina</a:t>
            </a:r>
            <a:br>
              <a:rPr lang="en-US" altLang="en-US" sz="2000" b="1" dirty="0">
                <a:latin typeface="Comic Sans MS" panose="030F0702030302020204" pitchFamily="66" charset="0"/>
              </a:rPr>
            </a:br>
            <a:r>
              <a:rPr lang="en-US" altLang="en-US" sz="2000" dirty="0">
                <a:latin typeface="Comic Sans MS" panose="030F0702030302020204" pitchFamily="66" charset="0"/>
              </a:rPr>
              <a:t>         - deeper layer</a:t>
            </a:r>
            <a:br>
              <a:rPr lang="en-US" altLang="en-US" sz="2000" b="1" dirty="0">
                <a:latin typeface="Comic Sans MS" panose="030F0702030302020204" pitchFamily="66" charset="0"/>
              </a:rPr>
            </a:br>
            <a:endParaRPr lang="en-US" altLang="en-US" sz="2000" dirty="0"/>
          </a:p>
        </p:txBody>
      </p:sp>
      <p:sp>
        <p:nvSpPr>
          <p:cNvPr id="35843" name="TextBox 2">
            <a:extLst>
              <a:ext uri="{FF2B5EF4-FFF2-40B4-BE49-F238E27FC236}">
                <a16:creationId xmlns:a16="http://schemas.microsoft.com/office/drawing/2014/main" id="{7E4D6DE2-8A7D-5F8F-345F-42A415F2AB5F}"/>
              </a:ext>
            </a:extLst>
          </p:cNvPr>
          <p:cNvSpPr txBox="1">
            <a:spLocks noChangeArrowheads="1"/>
          </p:cNvSpPr>
          <p:nvPr/>
        </p:nvSpPr>
        <p:spPr bwMode="auto">
          <a:xfrm>
            <a:off x="723900" y="398463"/>
            <a:ext cx="7696200"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sz="3600" b="1" dirty="0">
                <a:solidFill>
                  <a:srgbClr val="9D3232"/>
                </a:solidFill>
                <a:effectLst>
                  <a:outerShdw blurRad="38100" dist="38100" dir="2700000" algn="tl">
                    <a:srgbClr val="000000"/>
                  </a:outerShdw>
                </a:effectLst>
                <a:latin typeface="Comic Sans MS" panose="030F0702030302020204" pitchFamily="66" charset="0"/>
              </a:rPr>
              <a:t>Inner layer (</a:t>
            </a:r>
            <a:r>
              <a:rPr lang="sr-Latn-CS" sz="3600" b="1" dirty="0" err="1">
                <a:solidFill>
                  <a:srgbClr val="9D3232"/>
                </a:solidFill>
                <a:effectLst>
                  <a:outerShdw blurRad="38100" dist="38100" dir="2700000" algn="tl">
                    <a:srgbClr val="000000"/>
                  </a:outerShdw>
                </a:effectLst>
                <a:latin typeface="Comic Sans MS" panose="030F0702030302020204" pitchFamily="66" charset="0"/>
              </a:rPr>
              <a:t>Tunica</a:t>
            </a:r>
            <a:r>
              <a:rPr lang="sr-Latn-CS" sz="3600" b="1" dirty="0">
                <a:solidFill>
                  <a:srgbClr val="9D3232"/>
                </a:solidFill>
                <a:effectLst>
                  <a:outerShdw blurRad="38100" dist="38100" dir="2700000" algn="tl">
                    <a:srgbClr val="000000"/>
                  </a:outerShdw>
                </a:effectLst>
                <a:latin typeface="Comic Sans MS" panose="030F0702030302020204" pitchFamily="66" charset="0"/>
              </a:rPr>
              <a:t> interna </a:t>
            </a:r>
            <a:r>
              <a:rPr lang="sr-Latn-CS" sz="3600" b="1" dirty="0" err="1">
                <a:solidFill>
                  <a:srgbClr val="9D3232"/>
                </a:solidFill>
                <a:effectLst>
                  <a:outerShdw blurRad="38100" dist="38100" dir="2700000" algn="tl">
                    <a:srgbClr val="000000"/>
                  </a:outerShdw>
                </a:effectLst>
                <a:latin typeface="Comic Sans MS" panose="030F0702030302020204" pitchFamily="66" charset="0"/>
              </a:rPr>
              <a:t>bulbi</a:t>
            </a:r>
            <a:r>
              <a:rPr lang="en-GB" sz="3600" b="1" dirty="0">
                <a:solidFill>
                  <a:srgbClr val="9D3232"/>
                </a:solidFill>
                <a:effectLst>
                  <a:outerShdw blurRad="38100" dist="38100" dir="2700000" algn="tl">
                    <a:srgbClr val="000000"/>
                  </a:outerShdw>
                </a:effectLst>
                <a:latin typeface="Comic Sans MS" panose="030F0702030302020204" pitchFamily="66" charset="0"/>
              </a:rPr>
              <a:t>)</a:t>
            </a:r>
            <a:endParaRPr lang="sr-Latn-CS" sz="3600" b="1" dirty="0">
              <a:solidFill>
                <a:srgbClr val="9D3232"/>
              </a:solidFill>
              <a:effectLst>
                <a:outerShdw blurRad="38100" dist="38100" dir="2700000" algn="tl">
                  <a:srgbClr val="000000"/>
                </a:outerShdw>
              </a:effectLst>
              <a:latin typeface="Comic Sans MS" panose="030F0702030302020204" pitchFamily="66" charset="0"/>
            </a:endParaRPr>
          </a:p>
        </p:txBody>
      </p:sp>
      <p:pic>
        <p:nvPicPr>
          <p:cNvPr id="44036" name="Picture 4">
            <a:extLst>
              <a:ext uri="{FF2B5EF4-FFF2-40B4-BE49-F238E27FC236}">
                <a16:creationId xmlns:a16="http://schemas.microsoft.com/office/drawing/2014/main" id="{B1BD6CE0-5826-BABE-288D-7CEBDCE4765D}"/>
              </a:ext>
            </a:extLst>
          </p:cNvPr>
          <p:cNvPicPr>
            <a:picLocks noChangeArrowheads="1"/>
          </p:cNvPicPr>
          <p:nvPr/>
        </p:nvPicPr>
        <p:blipFill>
          <a:blip r:embed="rId2">
            <a:extLst>
              <a:ext uri="{28A0092B-C50C-407E-A947-70E740481C1C}">
                <a14:useLocalDpi xmlns:a14="http://schemas.microsoft.com/office/drawing/2010/main" val="0"/>
              </a:ext>
            </a:extLst>
          </a:blip>
          <a:srcRect l="8267" r="41928" b="37746"/>
          <a:stretch>
            <a:fillRect/>
          </a:stretch>
        </p:blipFill>
        <p:spPr bwMode="auto">
          <a:xfrm>
            <a:off x="4932040" y="2660077"/>
            <a:ext cx="3886200" cy="364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
            <a:extLst>
              <a:ext uri="{FF2B5EF4-FFF2-40B4-BE49-F238E27FC236}">
                <a16:creationId xmlns:a16="http://schemas.microsoft.com/office/drawing/2014/main" id="{CA591B13-21B4-D0A3-6EC4-5C2E10F5F0CC}"/>
              </a:ext>
            </a:extLst>
          </p:cNvPr>
          <p:cNvSpPr>
            <a:spLocks noChangeArrowheads="1"/>
          </p:cNvSpPr>
          <p:nvPr/>
        </p:nvSpPr>
        <p:spPr bwMode="auto">
          <a:xfrm>
            <a:off x="62032" y="908720"/>
            <a:ext cx="9003158" cy="574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spcBef>
                <a:spcPct val="0"/>
              </a:spcBef>
              <a:buClrTx/>
              <a:buSzTx/>
              <a:buFont typeface="Arial" panose="020B0604020202020204" pitchFamily="34" charset="0"/>
              <a:buNone/>
            </a:pPr>
            <a:br>
              <a:rPr lang="en-US" altLang="en-US" sz="1800" dirty="0">
                <a:latin typeface="Comic Sans MS" panose="030F0702030302020204" pitchFamily="66" charset="0"/>
              </a:rPr>
            </a:br>
            <a:r>
              <a:rPr lang="en-US" altLang="en-US" sz="2000" dirty="0">
                <a:latin typeface="Comic Sans MS" panose="030F0702030302020204" pitchFamily="66" charset="0"/>
              </a:rPr>
              <a:t>      </a:t>
            </a:r>
            <a:r>
              <a:rPr lang="en-US" altLang="en-US" sz="2000" b="1" dirty="0">
                <a:latin typeface="Comic Sans MS" panose="030F0702030302020204" pitchFamily="66" charset="0"/>
              </a:rPr>
              <a:t>1. </a:t>
            </a:r>
            <a:r>
              <a:rPr lang="en-GB" altLang="en-US" sz="2000" b="1" dirty="0">
                <a:latin typeface="Comic Sans MS" panose="030F0702030302020204" pitchFamily="66" charset="0"/>
              </a:rPr>
              <a:t>Pigment layer</a:t>
            </a:r>
            <a:r>
              <a:rPr lang="en-US" altLang="en-US" sz="2000" b="1" dirty="0">
                <a:latin typeface="Comic Sans MS" panose="030F0702030302020204" pitchFamily="66" charset="0"/>
              </a:rPr>
              <a:t> (stratum </a:t>
            </a:r>
            <a:r>
              <a:rPr lang="en-US" altLang="en-US" sz="2000" b="1" dirty="0" err="1">
                <a:latin typeface="Comic Sans MS" panose="030F0702030302020204" pitchFamily="66" charset="0"/>
              </a:rPr>
              <a:t>pigmenti</a:t>
            </a:r>
            <a:r>
              <a:rPr lang="en-US" altLang="en-US" sz="2000" b="1" dirty="0">
                <a:latin typeface="Comic Sans MS" panose="030F0702030302020204" pitchFamily="66" charset="0"/>
              </a:rPr>
              <a:t>)</a:t>
            </a:r>
            <a:br>
              <a:rPr lang="en-US" altLang="en-US" sz="2000" b="1" dirty="0">
                <a:latin typeface="Comic Sans MS" panose="030F0702030302020204" pitchFamily="66" charset="0"/>
              </a:rPr>
            </a:br>
            <a:r>
              <a:rPr lang="en-US" altLang="en-US" sz="2000" dirty="0">
                <a:latin typeface="Comic Sans MS" panose="030F0702030302020204" pitchFamily="66" charset="0"/>
              </a:rPr>
              <a:t>         - superficial layer; covers deep surface of vascular layer</a:t>
            </a:r>
            <a:br>
              <a:rPr lang="en-US" altLang="en-US" sz="2000" b="1" dirty="0">
                <a:latin typeface="Comic Sans MS" panose="030F0702030302020204" pitchFamily="66" charset="0"/>
              </a:rPr>
            </a:br>
            <a:br>
              <a:rPr lang="en-US" altLang="en-US" sz="2000" b="1" dirty="0">
                <a:latin typeface="Comic Sans MS" panose="030F0702030302020204" pitchFamily="66" charset="0"/>
              </a:rPr>
            </a:br>
            <a:r>
              <a:rPr lang="en-US" altLang="en-US" sz="2000" b="1" dirty="0">
                <a:latin typeface="Comic Sans MS" panose="030F0702030302020204" pitchFamily="66" charset="0"/>
              </a:rPr>
              <a:t>    </a:t>
            </a:r>
          </a:p>
          <a:p>
            <a:pPr eaLnBrk="1" hangingPunct="1">
              <a:lnSpc>
                <a:spcPct val="90000"/>
              </a:lnSpc>
              <a:spcBef>
                <a:spcPct val="0"/>
              </a:spcBef>
              <a:buClrTx/>
              <a:buSzTx/>
              <a:buFont typeface="Arial" panose="020B0604020202020204" pitchFamily="34" charset="0"/>
              <a:buNone/>
            </a:pPr>
            <a:r>
              <a:rPr lang="en-GB" altLang="en-US" sz="2000" dirty="0">
                <a:latin typeface="Comic Sans MS" panose="030F0702030302020204" pitchFamily="66" charset="0"/>
              </a:rPr>
              <a:t>     </a:t>
            </a:r>
            <a:r>
              <a:rPr lang="en-GB" altLang="en-US" sz="2000" u="sng" dirty="0">
                <a:latin typeface="Comic Sans MS" panose="030F0702030302020204" pitchFamily="66" charset="0"/>
              </a:rPr>
              <a:t>Parts</a:t>
            </a:r>
            <a:r>
              <a:rPr lang="en-US" altLang="en-US" sz="2000" dirty="0">
                <a:latin typeface="Comic Sans MS" panose="030F0702030302020204" pitchFamily="66" charset="0"/>
              </a:rPr>
              <a:t>:</a:t>
            </a:r>
          </a:p>
          <a:p>
            <a:pPr eaLnBrk="1" hangingPunct="1">
              <a:lnSpc>
                <a:spcPct val="90000"/>
              </a:lnSpc>
              <a:spcBef>
                <a:spcPct val="0"/>
              </a:spcBef>
              <a:buClrTx/>
              <a:buSzTx/>
              <a:buFont typeface="Arial" panose="020B0604020202020204" pitchFamily="34" charset="0"/>
              <a:buNone/>
            </a:pPr>
            <a:r>
              <a:rPr lang="en-US" altLang="en-US" sz="2000" dirty="0">
                <a:latin typeface="Comic Sans MS" panose="030F0702030302020204" pitchFamily="66" charset="0"/>
              </a:rPr>
              <a:t>     1) Stratum </a:t>
            </a:r>
            <a:r>
              <a:rPr lang="en-US" altLang="en-US" sz="2000" dirty="0" err="1">
                <a:latin typeface="Comic Sans MS" panose="030F0702030302020204" pitchFamily="66" charset="0"/>
              </a:rPr>
              <a:t>pigmenti</a:t>
            </a:r>
            <a:r>
              <a:rPr lang="en-US" altLang="en-US" sz="2000" dirty="0">
                <a:latin typeface="Comic Sans MS" panose="030F0702030302020204" pitchFamily="66" charset="0"/>
              </a:rPr>
              <a:t> iridis</a:t>
            </a:r>
            <a:br>
              <a:rPr lang="en-US" altLang="en-US" sz="2000" dirty="0">
                <a:latin typeface="Comic Sans MS" panose="030F0702030302020204" pitchFamily="66" charset="0"/>
              </a:rPr>
            </a:br>
            <a:r>
              <a:rPr lang="en-US" altLang="en-US" sz="2000" dirty="0">
                <a:latin typeface="Comic Sans MS" panose="030F0702030302020204" pitchFamily="66" charset="0"/>
              </a:rPr>
              <a:t>          - the deepest layer of iris</a:t>
            </a:r>
          </a:p>
          <a:p>
            <a:pPr eaLnBrk="1" hangingPunct="1">
              <a:lnSpc>
                <a:spcPct val="90000"/>
              </a:lnSpc>
              <a:spcBef>
                <a:spcPct val="0"/>
              </a:spcBef>
              <a:buClrTx/>
              <a:buSzTx/>
              <a:buFont typeface="Arial" panose="020B0604020202020204" pitchFamily="34" charset="0"/>
              <a:buNone/>
            </a:pPr>
            <a:r>
              <a:rPr lang="en-US" altLang="en-US" sz="2000" dirty="0">
                <a:latin typeface="Comic Sans MS" panose="030F0702030302020204" pitchFamily="66" charset="0"/>
              </a:rPr>
              <a:t>     2) Stratum </a:t>
            </a:r>
            <a:r>
              <a:rPr lang="en-US" altLang="en-US" sz="2000" dirty="0" err="1">
                <a:latin typeface="Comic Sans MS" panose="030F0702030302020204" pitchFamily="66" charset="0"/>
              </a:rPr>
              <a:t>pigmenti</a:t>
            </a:r>
            <a:r>
              <a:rPr lang="en-US" altLang="en-US" sz="2000" dirty="0">
                <a:latin typeface="Comic Sans MS" panose="030F0702030302020204" pitchFamily="66" charset="0"/>
              </a:rPr>
              <a:t> corporis </a:t>
            </a:r>
            <a:r>
              <a:rPr lang="en-US" altLang="en-US" sz="2000" dirty="0" err="1">
                <a:latin typeface="Comic Sans MS" panose="030F0702030302020204" pitchFamily="66" charset="0"/>
              </a:rPr>
              <a:t>ciliaris</a:t>
            </a:r>
            <a:br>
              <a:rPr lang="en-US" altLang="en-US" sz="2000" dirty="0">
                <a:latin typeface="Comic Sans MS" panose="030F0702030302020204" pitchFamily="66" charset="0"/>
              </a:rPr>
            </a:br>
            <a:r>
              <a:rPr lang="en-US" altLang="en-US" sz="2000" dirty="0">
                <a:latin typeface="Comic Sans MS" panose="030F0702030302020204" pitchFamily="66" charset="0"/>
              </a:rPr>
              <a:t>          - the deepest layer of </a:t>
            </a:r>
            <a:r>
              <a:rPr lang="en-US" altLang="en-US" sz="2000" dirty="0" err="1">
                <a:latin typeface="Comic Sans MS" panose="030F0702030302020204" pitchFamily="66" charset="0"/>
              </a:rPr>
              <a:t>ciliar</a:t>
            </a:r>
            <a:r>
              <a:rPr lang="en-US" altLang="en-US" sz="2000" dirty="0">
                <a:latin typeface="Comic Sans MS" panose="030F0702030302020204" pitchFamily="66" charset="0"/>
              </a:rPr>
              <a:t> body</a:t>
            </a:r>
          </a:p>
          <a:p>
            <a:pPr eaLnBrk="1" hangingPunct="1">
              <a:lnSpc>
                <a:spcPct val="90000"/>
              </a:lnSpc>
              <a:spcBef>
                <a:spcPct val="0"/>
              </a:spcBef>
              <a:buClrTx/>
              <a:buSzTx/>
              <a:buFont typeface="Arial" panose="020B0604020202020204" pitchFamily="34" charset="0"/>
              <a:buNone/>
            </a:pPr>
            <a:r>
              <a:rPr lang="en-US" altLang="en-US" sz="2000" dirty="0">
                <a:latin typeface="Comic Sans MS" panose="030F0702030302020204" pitchFamily="66" charset="0"/>
              </a:rPr>
              <a:t>     3) Stratum </a:t>
            </a:r>
            <a:r>
              <a:rPr lang="en-US" altLang="en-US" sz="2000" dirty="0" err="1">
                <a:latin typeface="Comic Sans MS" panose="030F0702030302020204" pitchFamily="66" charset="0"/>
              </a:rPr>
              <a:t>pigmenti</a:t>
            </a:r>
            <a:r>
              <a:rPr lang="en-US" altLang="en-US" sz="2000" dirty="0">
                <a:latin typeface="Comic Sans MS" panose="030F0702030302020204" pitchFamily="66" charset="0"/>
              </a:rPr>
              <a:t> retinae</a:t>
            </a:r>
            <a:br>
              <a:rPr lang="en-US" altLang="en-US" sz="2000" dirty="0">
                <a:latin typeface="Comic Sans MS" panose="030F0702030302020204" pitchFamily="66" charset="0"/>
              </a:rPr>
            </a:br>
            <a:r>
              <a:rPr lang="en-US" altLang="en-US" sz="2000" dirty="0">
                <a:latin typeface="Comic Sans MS" panose="030F0702030302020204" pitchFamily="66" charset="0"/>
              </a:rPr>
              <a:t>          - the deepest layer of choroid</a:t>
            </a:r>
          </a:p>
          <a:p>
            <a:pPr eaLnBrk="1" hangingPunct="1">
              <a:lnSpc>
                <a:spcPct val="90000"/>
              </a:lnSpc>
              <a:spcBef>
                <a:spcPct val="0"/>
              </a:spcBef>
              <a:buClrTx/>
              <a:buSzTx/>
              <a:buFont typeface="Arial" panose="020B0604020202020204" pitchFamily="34" charset="0"/>
              <a:buNone/>
            </a:pPr>
            <a:endParaRPr lang="en-US" altLang="en-US" sz="20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en-US" altLang="en-US" sz="2000" dirty="0">
                <a:latin typeface="Comic Sans MS" panose="030F0702030302020204" pitchFamily="66" charset="0"/>
              </a:rPr>
              <a:t>     </a:t>
            </a:r>
            <a:r>
              <a:rPr lang="en-GB" altLang="en-US" sz="2000" u="sng" dirty="0">
                <a:latin typeface="Comic Sans MS" panose="030F0702030302020204" pitchFamily="66" charset="0"/>
              </a:rPr>
              <a:t>Structure</a:t>
            </a:r>
            <a:r>
              <a:rPr lang="en-US" altLang="en-US" sz="2000" dirty="0">
                <a:latin typeface="Comic Sans MS" panose="030F0702030302020204" pitchFamily="66" charset="0"/>
              </a:rPr>
              <a:t>:</a:t>
            </a:r>
          </a:p>
          <a:p>
            <a:pPr eaLnBrk="1" hangingPunct="1">
              <a:lnSpc>
                <a:spcPct val="90000"/>
              </a:lnSpc>
              <a:spcBef>
                <a:spcPct val="0"/>
              </a:spcBef>
              <a:buClrTx/>
              <a:buSzTx/>
              <a:buFont typeface="Arial" panose="020B0604020202020204" pitchFamily="34" charset="0"/>
              <a:buNone/>
            </a:pPr>
            <a:r>
              <a:rPr lang="en-US" altLang="en-US" sz="2000" dirty="0">
                <a:latin typeface="Comic Sans MS" panose="030F0702030302020204" pitchFamily="66" charset="0"/>
              </a:rPr>
              <a:t>   - </a:t>
            </a:r>
            <a:r>
              <a:rPr lang="en-GB" sz="2000" b="0" i="0" dirty="0">
                <a:solidFill>
                  <a:srgbClr val="32323C"/>
                </a:solidFill>
                <a:effectLst/>
                <a:latin typeface="Comic Sans MS" panose="030F0702030302020204" pitchFamily="66" charset="0"/>
              </a:rPr>
              <a:t>formed by a single layer of cells with pigment and has role in</a:t>
            </a:r>
            <a:br>
              <a:rPr lang="en-GB" sz="2000" b="0" i="0" dirty="0">
                <a:solidFill>
                  <a:srgbClr val="32323C"/>
                </a:solidFill>
                <a:effectLst/>
                <a:latin typeface="Comic Sans MS" panose="030F0702030302020204" pitchFamily="66" charset="0"/>
              </a:rPr>
            </a:br>
            <a:r>
              <a:rPr lang="en-GB" sz="2000" b="0" i="0" dirty="0">
                <a:solidFill>
                  <a:srgbClr val="32323C"/>
                </a:solidFill>
                <a:effectLst/>
                <a:latin typeface="Comic Sans MS" panose="030F0702030302020204" pitchFamily="66" charset="0"/>
              </a:rPr>
              <a:t>     absorbing light (preventing scattering of light within the eyeball).</a:t>
            </a:r>
          </a:p>
          <a:p>
            <a:pPr eaLnBrk="1" hangingPunct="1">
              <a:lnSpc>
                <a:spcPct val="90000"/>
              </a:lnSpc>
              <a:spcBef>
                <a:spcPct val="0"/>
              </a:spcBef>
              <a:buClrTx/>
              <a:buSzTx/>
              <a:buFont typeface="Arial" panose="020B0604020202020204" pitchFamily="34" charset="0"/>
              <a:buNone/>
            </a:pPr>
            <a:r>
              <a:rPr lang="en-GB" sz="1800" dirty="0">
                <a:latin typeface="Comic Sans MS" panose="030F0702030302020204" pitchFamily="66" charset="0"/>
              </a:rPr>
              <a:t>   </a:t>
            </a:r>
          </a:p>
          <a:p>
            <a:pPr eaLnBrk="1" hangingPunct="1">
              <a:lnSpc>
                <a:spcPct val="90000"/>
              </a:lnSpc>
              <a:spcBef>
                <a:spcPct val="0"/>
              </a:spcBef>
              <a:buClrTx/>
              <a:buSzTx/>
              <a:buFont typeface="Arial" panose="020B0604020202020204" pitchFamily="34" charset="0"/>
              <a:buNone/>
            </a:pPr>
            <a:r>
              <a:rPr lang="en-GB" sz="1800" dirty="0">
                <a:latin typeface="Comic Sans MS" panose="030F0702030302020204" pitchFamily="66" charset="0"/>
              </a:rPr>
              <a:t>   - The pigmented layer supports the photoreceptive cells by removing damaged</a:t>
            </a:r>
            <a:br>
              <a:rPr lang="en-GB" sz="1800" dirty="0">
                <a:latin typeface="Comic Sans MS" panose="030F0702030302020204" pitchFamily="66" charset="0"/>
              </a:rPr>
            </a:br>
            <a:r>
              <a:rPr lang="en-GB" sz="1800" dirty="0">
                <a:latin typeface="Comic Sans MS" panose="030F0702030302020204" pitchFamily="66" charset="0"/>
              </a:rPr>
              <a:t>      portions of those cells, maintaining the proper ionic concentration in the fluid</a:t>
            </a:r>
            <a:br>
              <a:rPr lang="en-GB" sz="1800" dirty="0">
                <a:latin typeface="Comic Sans MS" panose="030F0702030302020204" pitchFamily="66" charset="0"/>
              </a:rPr>
            </a:br>
            <a:r>
              <a:rPr lang="en-GB" sz="1800" dirty="0">
                <a:latin typeface="Comic Sans MS" panose="030F0702030302020204" pitchFamily="66" charset="0"/>
              </a:rPr>
              <a:t>     surrounding them, recycling the vitamin A derivative used for light detection,</a:t>
            </a:r>
            <a:br>
              <a:rPr lang="en-GB" sz="1800" dirty="0">
                <a:latin typeface="Comic Sans MS" panose="030F0702030302020204" pitchFamily="66" charset="0"/>
              </a:rPr>
            </a:br>
            <a:r>
              <a:rPr lang="en-GB" sz="1800" dirty="0">
                <a:latin typeface="Comic Sans MS" panose="030F0702030302020204" pitchFamily="66" charset="0"/>
              </a:rPr>
              <a:t>    and transporting nutrients from the choroid vessels to the photoreceptor cells.</a:t>
            </a:r>
            <a:r>
              <a:rPr lang="en-GB" sz="1800" b="0" i="0" dirty="0">
                <a:solidFill>
                  <a:srgbClr val="32323C"/>
                </a:solidFill>
                <a:effectLst/>
                <a:latin typeface="Comic Sans MS" panose="030F0702030302020204" pitchFamily="66" charset="0"/>
              </a:rPr>
              <a:t> </a:t>
            </a:r>
            <a:endParaRPr lang="en-US" altLang="en-US" sz="1800" dirty="0">
              <a:latin typeface="Comic Sans MS" panose="030F0702030302020204" pitchFamily="66" charset="0"/>
            </a:endParaRPr>
          </a:p>
        </p:txBody>
      </p:sp>
      <p:sp>
        <p:nvSpPr>
          <p:cNvPr id="35843" name="TextBox 2">
            <a:extLst>
              <a:ext uri="{FF2B5EF4-FFF2-40B4-BE49-F238E27FC236}">
                <a16:creationId xmlns:a16="http://schemas.microsoft.com/office/drawing/2014/main" id="{7E4D6DE2-8A7D-5F8F-345F-42A415F2AB5F}"/>
              </a:ext>
            </a:extLst>
          </p:cNvPr>
          <p:cNvSpPr txBox="1">
            <a:spLocks noChangeArrowheads="1"/>
          </p:cNvSpPr>
          <p:nvPr/>
        </p:nvSpPr>
        <p:spPr bwMode="auto">
          <a:xfrm>
            <a:off x="723900" y="398463"/>
            <a:ext cx="7696200"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sz="3600" b="1" dirty="0">
                <a:solidFill>
                  <a:srgbClr val="9D3232"/>
                </a:solidFill>
                <a:effectLst>
                  <a:outerShdw blurRad="38100" dist="38100" dir="2700000" algn="tl">
                    <a:srgbClr val="000000"/>
                  </a:outerShdw>
                </a:effectLst>
                <a:latin typeface="Comic Sans MS" panose="030F0702030302020204" pitchFamily="66" charset="0"/>
              </a:rPr>
              <a:t>Inner layer (</a:t>
            </a:r>
            <a:r>
              <a:rPr lang="sr-Latn-CS" sz="3600" b="1" dirty="0" err="1">
                <a:solidFill>
                  <a:srgbClr val="9D3232"/>
                </a:solidFill>
                <a:effectLst>
                  <a:outerShdw blurRad="38100" dist="38100" dir="2700000" algn="tl">
                    <a:srgbClr val="000000"/>
                  </a:outerShdw>
                </a:effectLst>
                <a:latin typeface="Comic Sans MS" panose="030F0702030302020204" pitchFamily="66" charset="0"/>
              </a:rPr>
              <a:t>Tunica</a:t>
            </a:r>
            <a:r>
              <a:rPr lang="sr-Latn-CS" sz="3600" b="1" dirty="0">
                <a:solidFill>
                  <a:srgbClr val="9D3232"/>
                </a:solidFill>
                <a:effectLst>
                  <a:outerShdw blurRad="38100" dist="38100" dir="2700000" algn="tl">
                    <a:srgbClr val="000000"/>
                  </a:outerShdw>
                </a:effectLst>
                <a:latin typeface="Comic Sans MS" panose="030F0702030302020204" pitchFamily="66" charset="0"/>
              </a:rPr>
              <a:t> interna </a:t>
            </a:r>
            <a:r>
              <a:rPr lang="sr-Latn-CS" sz="3600" b="1" dirty="0" err="1">
                <a:solidFill>
                  <a:srgbClr val="9D3232"/>
                </a:solidFill>
                <a:effectLst>
                  <a:outerShdw blurRad="38100" dist="38100" dir="2700000" algn="tl">
                    <a:srgbClr val="000000"/>
                  </a:outerShdw>
                </a:effectLst>
                <a:latin typeface="Comic Sans MS" panose="030F0702030302020204" pitchFamily="66" charset="0"/>
              </a:rPr>
              <a:t>bulbi</a:t>
            </a:r>
            <a:r>
              <a:rPr lang="en-GB" sz="3600" b="1" dirty="0">
                <a:solidFill>
                  <a:srgbClr val="9D3232"/>
                </a:solidFill>
                <a:effectLst>
                  <a:outerShdw blurRad="38100" dist="38100" dir="2700000" algn="tl">
                    <a:srgbClr val="000000"/>
                  </a:outerShdw>
                </a:effectLst>
                <a:latin typeface="Comic Sans MS" panose="030F0702030302020204" pitchFamily="66" charset="0"/>
              </a:rPr>
              <a:t>)</a:t>
            </a:r>
            <a:endParaRPr lang="sr-Latn-CS" sz="3600" b="1" dirty="0">
              <a:solidFill>
                <a:srgbClr val="9D3232"/>
              </a:solidFill>
              <a:effectLst>
                <a:outerShdw blurRad="38100" dist="38100" dir="2700000" algn="tl">
                  <a:srgbClr val="000000"/>
                </a:outerShdw>
              </a:effectLst>
              <a:latin typeface="Comic Sans MS" panose="030F0702030302020204" pitchFamily="66" charset="0"/>
            </a:endParaRPr>
          </a:p>
        </p:txBody>
      </p:sp>
      <p:pic>
        <p:nvPicPr>
          <p:cNvPr id="44036" name="Picture 4">
            <a:extLst>
              <a:ext uri="{FF2B5EF4-FFF2-40B4-BE49-F238E27FC236}">
                <a16:creationId xmlns:a16="http://schemas.microsoft.com/office/drawing/2014/main" id="{B1BD6CE0-5826-BABE-288D-7CEBDCE4765D}"/>
              </a:ext>
            </a:extLst>
          </p:cNvPr>
          <p:cNvPicPr>
            <a:picLocks noChangeArrowheads="1"/>
          </p:cNvPicPr>
          <p:nvPr/>
        </p:nvPicPr>
        <p:blipFill>
          <a:blip r:embed="rId2">
            <a:extLst>
              <a:ext uri="{28A0092B-C50C-407E-A947-70E740481C1C}">
                <a14:useLocalDpi xmlns:a14="http://schemas.microsoft.com/office/drawing/2010/main" val="0"/>
              </a:ext>
            </a:extLst>
          </a:blip>
          <a:srcRect l="8267" r="41928" b="37746"/>
          <a:stretch>
            <a:fillRect/>
          </a:stretch>
        </p:blipFill>
        <p:spPr bwMode="auto">
          <a:xfrm>
            <a:off x="5364088" y="1772816"/>
            <a:ext cx="3240360" cy="3024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8000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4">
            <a:extLst>
              <a:ext uri="{FF2B5EF4-FFF2-40B4-BE49-F238E27FC236}">
                <a16:creationId xmlns:a16="http://schemas.microsoft.com/office/drawing/2014/main" id="{F4D8AFB9-8703-6F58-B49A-A570D4283EC3}"/>
              </a:ext>
            </a:extLst>
          </p:cNvPr>
          <p:cNvPicPr>
            <a:picLocks noChangeArrowheads="1"/>
          </p:cNvPicPr>
          <p:nvPr/>
        </p:nvPicPr>
        <p:blipFill>
          <a:blip r:embed="rId2">
            <a:extLst>
              <a:ext uri="{28A0092B-C50C-407E-A947-70E740481C1C}">
                <a14:useLocalDpi xmlns:a14="http://schemas.microsoft.com/office/drawing/2010/main" val="0"/>
              </a:ext>
            </a:extLst>
          </a:blip>
          <a:srcRect l="8267" t="3662" r="41928" b="37746"/>
          <a:stretch>
            <a:fillRect/>
          </a:stretch>
        </p:blipFill>
        <p:spPr bwMode="auto">
          <a:xfrm>
            <a:off x="4932363" y="993775"/>
            <a:ext cx="38862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Rectangle 1">
            <a:extLst>
              <a:ext uri="{FF2B5EF4-FFF2-40B4-BE49-F238E27FC236}">
                <a16:creationId xmlns:a16="http://schemas.microsoft.com/office/drawing/2014/main" id="{2908D0D5-281B-CFBE-063C-8AE1C56AEE37}"/>
              </a:ext>
            </a:extLst>
          </p:cNvPr>
          <p:cNvSpPr>
            <a:spLocks noChangeArrowheads="1"/>
          </p:cNvSpPr>
          <p:nvPr/>
        </p:nvSpPr>
        <p:spPr bwMode="auto">
          <a:xfrm>
            <a:off x="0" y="928688"/>
            <a:ext cx="8643938" cy="590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1800">
                <a:latin typeface="Comic Sans MS" panose="030F0702030302020204" pitchFamily="66" charset="0"/>
              </a:rPr>
            </a:br>
            <a:r>
              <a:rPr lang="en-US" altLang="en-US" sz="2000">
                <a:latin typeface="Comic Sans MS" panose="030F0702030302020204" pitchFamily="66" charset="0"/>
              </a:rPr>
              <a:t>   </a:t>
            </a:r>
            <a:br>
              <a:rPr lang="en-US" altLang="en-US" sz="2000" b="1">
                <a:latin typeface="Comic Sans MS" panose="030F0702030302020204" pitchFamily="66" charset="0"/>
              </a:rPr>
            </a:br>
            <a:r>
              <a:rPr lang="en-US" altLang="en-US" sz="2000" b="1">
                <a:latin typeface="Comic Sans MS" panose="030F0702030302020204" pitchFamily="66" charset="0"/>
              </a:rPr>
              <a:t>   2. </a:t>
            </a:r>
            <a:r>
              <a:rPr lang="en-GB" altLang="en-US" sz="2000" b="1">
                <a:latin typeface="Comic Sans MS" panose="030F0702030302020204" pitchFamily="66" charset="0"/>
              </a:rPr>
              <a:t>R</a:t>
            </a:r>
            <a:r>
              <a:rPr lang="en-US" altLang="en-US" sz="2000" b="1">
                <a:latin typeface="Comic Sans MS" panose="030F0702030302020204" pitchFamily="66" charset="0"/>
              </a:rPr>
              <a:t>etina</a:t>
            </a:r>
          </a:p>
          <a:p>
            <a:pPr eaLnBrk="1" hangingPunct="1">
              <a:spcBef>
                <a:spcPct val="0"/>
              </a:spcBef>
              <a:buClrTx/>
              <a:buSzTx/>
              <a:buFont typeface="Arial" panose="020B0604020202020204" pitchFamily="34" charset="0"/>
              <a:buNone/>
            </a:pPr>
            <a:br>
              <a:rPr lang="en-US" altLang="en-US" sz="2000" b="1">
                <a:latin typeface="Comic Sans MS" panose="030F0702030302020204" pitchFamily="66" charset="0"/>
              </a:rPr>
            </a:br>
            <a:r>
              <a:rPr lang="en-US" altLang="en-US" sz="2000" b="1">
                <a:latin typeface="Comic Sans MS" panose="030F0702030302020204" pitchFamily="66" charset="0"/>
              </a:rPr>
              <a:t>   </a:t>
            </a:r>
            <a:r>
              <a:rPr lang="en-US" altLang="en-US" sz="2000">
                <a:latin typeface="Comic Sans MS" panose="030F0702030302020204" pitchFamily="66" charset="0"/>
              </a:rPr>
              <a:t>- </a:t>
            </a:r>
            <a:r>
              <a:rPr lang="en-GB" altLang="en-US" sz="2000">
                <a:latin typeface="Comic Sans MS" panose="030F0702030302020204" pitchFamily="66" charset="0"/>
              </a:rPr>
              <a:t>Deep, internal part of inner layer</a:t>
            </a:r>
            <a:br>
              <a:rPr lang="en-GB" altLang="en-US" sz="2000">
                <a:latin typeface="Comic Sans MS" panose="030F0702030302020204" pitchFamily="66" charset="0"/>
              </a:rPr>
            </a:br>
            <a:r>
              <a:rPr lang="en-GB" altLang="en-US" sz="2000">
                <a:latin typeface="Comic Sans MS" panose="030F0702030302020204" pitchFamily="66" charset="0"/>
              </a:rPr>
              <a:t>      (</a:t>
            </a:r>
            <a:r>
              <a:rPr lang="en-US" altLang="en-US" sz="2000">
                <a:latin typeface="Comic Sans MS" panose="030F0702030302020204" pitchFamily="66" charset="0"/>
              </a:rPr>
              <a:t>tunicae interna bulbi). </a:t>
            </a:r>
            <a:br>
              <a:rPr lang="en-US" altLang="en-US" sz="2000" b="1">
                <a:latin typeface="Comic Sans MS" panose="030F0702030302020204" pitchFamily="66" charset="0"/>
              </a:rPr>
            </a:br>
            <a:endParaRPr lang="en-US" altLang="en-US" sz="2000" b="1">
              <a:latin typeface="Comic Sans MS" panose="030F0702030302020204" pitchFamily="66" charset="0"/>
            </a:endParaRPr>
          </a:p>
          <a:p>
            <a:pPr eaLnBrk="1" hangingPunct="1">
              <a:spcBef>
                <a:spcPct val="0"/>
              </a:spcBef>
              <a:buClrTx/>
              <a:buSzTx/>
              <a:buFont typeface="Arial" panose="020B0604020202020204" pitchFamily="34" charset="0"/>
              <a:buNone/>
            </a:pPr>
            <a:br>
              <a:rPr lang="en-US" altLang="en-US" sz="2000" b="1">
                <a:latin typeface="Comic Sans MS" panose="030F0702030302020204" pitchFamily="66" charset="0"/>
              </a:rPr>
            </a:br>
            <a:r>
              <a:rPr lang="en-US" altLang="en-US" sz="2000" b="1">
                <a:latin typeface="Comic Sans MS" panose="030F0702030302020204" pitchFamily="66" charset="0"/>
              </a:rPr>
              <a:t>    </a:t>
            </a:r>
            <a:r>
              <a:rPr lang="en-US" altLang="en-US" sz="2000">
                <a:latin typeface="Comic Sans MS" panose="030F0702030302020204" pitchFamily="66" charset="0"/>
              </a:rPr>
              <a:t>1) Pars iridica retinae</a:t>
            </a:r>
            <a:br>
              <a:rPr lang="en-US" altLang="en-US" sz="2000">
                <a:latin typeface="Comic Sans MS" panose="030F0702030302020204" pitchFamily="66" charset="0"/>
              </a:rPr>
            </a:br>
            <a:r>
              <a:rPr lang="en-US" altLang="en-US" sz="2000">
                <a:latin typeface="Comic Sans MS" panose="030F0702030302020204" pitchFamily="66" charset="0"/>
              </a:rPr>
              <a:t>           - covers the deepest part of iris</a:t>
            </a:r>
          </a:p>
          <a:p>
            <a:pPr eaLnBrk="1" hangingPunct="1">
              <a:spcBef>
                <a:spcPct val="0"/>
              </a:spcBef>
              <a:buClrTx/>
              <a:buSzTx/>
              <a:buFont typeface="Arial" panose="020B0604020202020204" pitchFamily="34" charset="0"/>
              <a:buNone/>
            </a:pPr>
            <a:r>
              <a:rPr lang="en-US" altLang="en-US" sz="2000">
                <a:latin typeface="Comic Sans MS" panose="030F0702030302020204" pitchFamily="66" charset="0"/>
              </a:rPr>
              <a:t>     2) Pars ciliaris retinae</a:t>
            </a:r>
          </a:p>
          <a:p>
            <a:pPr eaLnBrk="1" hangingPunct="1">
              <a:spcBef>
                <a:spcPct val="0"/>
              </a:spcBef>
              <a:buClrTx/>
              <a:buSzTx/>
              <a:buFont typeface="Arial" panose="020B0604020202020204" pitchFamily="34" charset="0"/>
              <a:buNone/>
            </a:pPr>
            <a:r>
              <a:rPr lang="en-US" altLang="en-US" sz="2000">
                <a:latin typeface="Comic Sans MS" panose="030F0702030302020204" pitchFamily="66" charset="0"/>
              </a:rPr>
              <a:t>           - covers the deepest part of ciliary body</a:t>
            </a:r>
          </a:p>
          <a:p>
            <a:pPr eaLnBrk="1" hangingPunct="1">
              <a:spcBef>
                <a:spcPct val="0"/>
              </a:spcBef>
              <a:buClrTx/>
              <a:buSzTx/>
              <a:buFont typeface="Arial" panose="020B0604020202020204" pitchFamily="34" charset="0"/>
              <a:buNone/>
            </a:pPr>
            <a:r>
              <a:rPr lang="en-US" altLang="en-US" sz="2000">
                <a:latin typeface="Comic Sans MS" panose="030F0702030302020204" pitchFamily="66" charset="0"/>
              </a:rPr>
              <a:t>     3) Pars optica retinae</a:t>
            </a:r>
          </a:p>
          <a:p>
            <a:pPr eaLnBrk="1" hangingPunct="1">
              <a:spcBef>
                <a:spcPct val="0"/>
              </a:spcBef>
              <a:buClrTx/>
              <a:buSzTx/>
              <a:buFont typeface="Arial" panose="020B0604020202020204" pitchFamily="34" charset="0"/>
              <a:buNone/>
            </a:pPr>
            <a:r>
              <a:rPr lang="en-US" altLang="en-US" sz="2000">
                <a:latin typeface="Comic Sans MS" panose="030F0702030302020204" pitchFamily="66" charset="0"/>
              </a:rPr>
              <a:t>           - covers the deppest part of choroid</a:t>
            </a:r>
          </a:p>
          <a:p>
            <a:pPr eaLnBrk="1" hangingPunct="1">
              <a:spcBef>
                <a:spcPct val="0"/>
              </a:spcBef>
              <a:buClrTx/>
              <a:buSzTx/>
              <a:buFont typeface="Arial" panose="020B0604020202020204" pitchFamily="34" charset="0"/>
              <a:buNone/>
            </a:pPr>
            <a:endParaRPr lang="en-US" altLang="en-US" sz="2000">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200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a:latin typeface="Comic Sans MS" panose="030F0702030302020204" pitchFamily="66" charset="0"/>
              </a:rPr>
              <a:t>    Pars iridica retinae + Pars ciliaris retinae = Pars caeca retinae</a:t>
            </a:r>
            <a:br>
              <a:rPr lang="en-US" altLang="en-US" sz="2000">
                <a:latin typeface="Comic Sans MS" panose="030F0702030302020204" pitchFamily="66" charset="0"/>
              </a:rPr>
            </a:br>
            <a:r>
              <a:rPr lang="en-US" altLang="en-US" sz="2000">
                <a:latin typeface="Comic Sans MS" panose="030F0702030302020204" pitchFamily="66" charset="0"/>
              </a:rPr>
              <a:t>                                                                       (</a:t>
            </a:r>
            <a:r>
              <a:rPr lang="en-GB" altLang="en-US" sz="2000">
                <a:latin typeface="Comic Sans MS" panose="030F0702030302020204" pitchFamily="66" charset="0"/>
              </a:rPr>
              <a:t>blind part of retina</a:t>
            </a:r>
            <a:r>
              <a:rPr lang="en-US" altLang="en-US" sz="2000">
                <a:latin typeface="Comic Sans MS" panose="030F0702030302020204" pitchFamily="66" charset="0"/>
              </a:rPr>
              <a:t>)</a:t>
            </a:r>
          </a:p>
          <a:p>
            <a:pPr eaLnBrk="1" hangingPunct="1">
              <a:spcBef>
                <a:spcPct val="0"/>
              </a:spcBef>
              <a:buClrTx/>
              <a:buSzTx/>
              <a:buFont typeface="Arial" panose="020B0604020202020204" pitchFamily="34" charset="0"/>
              <a:buNone/>
            </a:pPr>
            <a:endParaRPr lang="en-US" altLang="en-US" sz="2000"/>
          </a:p>
        </p:txBody>
      </p:sp>
      <p:sp>
        <p:nvSpPr>
          <p:cNvPr id="36868" name="TextBox 2">
            <a:extLst>
              <a:ext uri="{FF2B5EF4-FFF2-40B4-BE49-F238E27FC236}">
                <a16:creationId xmlns:a16="http://schemas.microsoft.com/office/drawing/2014/main" id="{F9803020-EC64-5D96-8B84-970881F430F5}"/>
              </a:ext>
            </a:extLst>
          </p:cNvPr>
          <p:cNvSpPr txBox="1">
            <a:spLocks noChangeArrowheads="1"/>
          </p:cNvSpPr>
          <p:nvPr/>
        </p:nvSpPr>
        <p:spPr bwMode="auto">
          <a:xfrm>
            <a:off x="835025" y="249238"/>
            <a:ext cx="7694613"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sz="3600" b="1" dirty="0">
                <a:solidFill>
                  <a:srgbClr val="9D3232"/>
                </a:solidFill>
                <a:effectLst>
                  <a:outerShdw blurRad="38100" dist="38100" dir="2700000" algn="tl">
                    <a:srgbClr val="000000"/>
                  </a:outerShdw>
                </a:effectLst>
                <a:latin typeface="Comic Sans MS" panose="030F0702030302020204" pitchFamily="66" charset="0"/>
              </a:rPr>
              <a:t>Inner layer (</a:t>
            </a:r>
            <a:r>
              <a:rPr lang="sr-Latn-CS" sz="3600" b="1" dirty="0" err="1">
                <a:solidFill>
                  <a:srgbClr val="9D3232"/>
                </a:solidFill>
                <a:effectLst>
                  <a:outerShdw blurRad="38100" dist="38100" dir="2700000" algn="tl">
                    <a:srgbClr val="000000"/>
                  </a:outerShdw>
                </a:effectLst>
                <a:latin typeface="Comic Sans MS" panose="030F0702030302020204" pitchFamily="66" charset="0"/>
              </a:rPr>
              <a:t>Tunica</a:t>
            </a:r>
            <a:r>
              <a:rPr lang="sr-Latn-CS" sz="3600" b="1" dirty="0">
                <a:solidFill>
                  <a:srgbClr val="9D3232"/>
                </a:solidFill>
                <a:effectLst>
                  <a:outerShdw blurRad="38100" dist="38100" dir="2700000" algn="tl">
                    <a:srgbClr val="000000"/>
                  </a:outerShdw>
                </a:effectLst>
                <a:latin typeface="Comic Sans MS" panose="030F0702030302020204" pitchFamily="66" charset="0"/>
              </a:rPr>
              <a:t> interna </a:t>
            </a:r>
            <a:r>
              <a:rPr lang="sr-Latn-CS" sz="3600" b="1" dirty="0" err="1">
                <a:solidFill>
                  <a:srgbClr val="9D3232"/>
                </a:solidFill>
                <a:effectLst>
                  <a:outerShdw blurRad="38100" dist="38100" dir="2700000" algn="tl">
                    <a:srgbClr val="000000"/>
                  </a:outerShdw>
                </a:effectLst>
                <a:latin typeface="Comic Sans MS" panose="030F0702030302020204" pitchFamily="66" charset="0"/>
              </a:rPr>
              <a:t>bulbi</a:t>
            </a:r>
            <a:r>
              <a:rPr lang="en-GB" sz="3600" b="1" dirty="0">
                <a:solidFill>
                  <a:srgbClr val="9D3232"/>
                </a:solidFill>
                <a:effectLst>
                  <a:outerShdw blurRad="38100" dist="38100" dir="2700000" algn="tl">
                    <a:srgbClr val="000000"/>
                  </a:outerShdw>
                </a:effectLst>
                <a:latin typeface="Comic Sans MS" panose="030F0702030302020204" pitchFamily="66" charset="0"/>
              </a:rPr>
              <a:t>)</a:t>
            </a:r>
            <a:endParaRPr lang="sr-Latn-CS" sz="3600" b="1" dirty="0">
              <a:solidFill>
                <a:srgbClr val="9D3232"/>
              </a:solidFill>
              <a:effectLst>
                <a:outerShdw blurRad="38100" dist="38100" dir="2700000" algn="tl">
                  <a:srgbClr val="000000"/>
                </a:outerShdw>
              </a:effectLst>
              <a:latin typeface="Comic Sans MS" panose="030F0702030302020204" pitchFamily="66" charset="0"/>
            </a:endParaRPr>
          </a:p>
        </p:txBody>
      </p:sp>
      <p:sp>
        <p:nvSpPr>
          <p:cNvPr id="45061" name="Right Brace 4">
            <a:extLst>
              <a:ext uri="{FF2B5EF4-FFF2-40B4-BE49-F238E27FC236}">
                <a16:creationId xmlns:a16="http://schemas.microsoft.com/office/drawing/2014/main" id="{1D6B1612-66B2-5CB4-5641-EC86865A146A}"/>
              </a:ext>
            </a:extLst>
          </p:cNvPr>
          <p:cNvSpPr>
            <a:spLocks/>
          </p:cNvSpPr>
          <p:nvPr/>
        </p:nvSpPr>
        <p:spPr bwMode="auto">
          <a:xfrm>
            <a:off x="5724525" y="4076700"/>
            <a:ext cx="531813" cy="1081088"/>
          </a:xfrm>
          <a:prstGeom prst="rightBrace">
            <a:avLst>
              <a:gd name="adj1" fmla="val 8357"/>
              <a:gd name="adj2" fmla="val 50000"/>
            </a:avLst>
          </a:prstGeom>
          <a:noFill/>
          <a:ln w="19050">
            <a:solidFill>
              <a:srgbClr val="9D3232"/>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algn="ctr" eaLnBrk="1" hangingPunct="1">
              <a:spcBef>
                <a:spcPct val="0"/>
              </a:spcBef>
              <a:buClrTx/>
              <a:buSzTx/>
              <a:buFont typeface="Arial" panose="020B0604020202020204" pitchFamily="34" charset="0"/>
              <a:buNone/>
            </a:pPr>
            <a:endParaRPr lang="en-US" altLang="en-US" sz="1800">
              <a:solidFill>
                <a:srgbClr val="9D3232"/>
              </a:solidFill>
            </a:endParaRPr>
          </a:p>
        </p:txBody>
      </p:sp>
      <p:sp>
        <p:nvSpPr>
          <p:cNvPr id="45062" name="TextBox 5">
            <a:extLst>
              <a:ext uri="{FF2B5EF4-FFF2-40B4-BE49-F238E27FC236}">
                <a16:creationId xmlns:a16="http://schemas.microsoft.com/office/drawing/2014/main" id="{4EA57FA2-CB78-73E0-671E-8F3DC5AF3542}"/>
              </a:ext>
            </a:extLst>
          </p:cNvPr>
          <p:cNvSpPr txBox="1">
            <a:spLocks noChangeArrowheads="1"/>
          </p:cNvSpPr>
          <p:nvPr/>
        </p:nvSpPr>
        <p:spPr bwMode="auto">
          <a:xfrm>
            <a:off x="6178550" y="4422775"/>
            <a:ext cx="2727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1600">
                <a:latin typeface="Comic Sans MS" panose="030F0702030302020204" pitchFamily="66" charset="0"/>
              </a:rPr>
              <a:t>Their junction is</a:t>
            </a:r>
            <a:br>
              <a:rPr lang="en-US" altLang="en-US" sz="1600">
                <a:latin typeface="Comic Sans MS" panose="030F0702030302020204" pitchFamily="66" charset="0"/>
              </a:rPr>
            </a:br>
            <a:r>
              <a:rPr lang="en-US" altLang="en-US" sz="1600">
                <a:latin typeface="Comic Sans MS" panose="030F0702030302020204" pitchFamily="66" charset="0"/>
              </a:rPr>
              <a:t>serrated line (ora serrata)</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4">
            <a:extLst>
              <a:ext uri="{FF2B5EF4-FFF2-40B4-BE49-F238E27FC236}">
                <a16:creationId xmlns:a16="http://schemas.microsoft.com/office/drawing/2014/main" id="{07CB57C1-4D37-F984-166A-2059A15E9120}"/>
              </a:ext>
            </a:extLst>
          </p:cNvPr>
          <p:cNvPicPr>
            <a:picLocks noChangeArrowheads="1"/>
          </p:cNvPicPr>
          <p:nvPr/>
        </p:nvPicPr>
        <p:blipFill>
          <a:blip r:embed="rId3">
            <a:extLst>
              <a:ext uri="{28A0092B-C50C-407E-A947-70E740481C1C}">
                <a14:useLocalDpi xmlns:a14="http://schemas.microsoft.com/office/drawing/2010/main" val="0"/>
              </a:ext>
            </a:extLst>
          </a:blip>
          <a:srcRect l="8267" t="3662" r="41928" b="37746"/>
          <a:stretch>
            <a:fillRect/>
          </a:stretch>
        </p:blipFill>
        <p:spPr bwMode="auto">
          <a:xfrm>
            <a:off x="4919645" y="898943"/>
            <a:ext cx="38862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Rectangle 1">
            <a:extLst>
              <a:ext uri="{FF2B5EF4-FFF2-40B4-BE49-F238E27FC236}">
                <a16:creationId xmlns:a16="http://schemas.microsoft.com/office/drawing/2014/main" id="{B6AD77ED-67CF-A24D-39CE-C4787CB2875C}"/>
              </a:ext>
            </a:extLst>
          </p:cNvPr>
          <p:cNvSpPr>
            <a:spLocks noChangeArrowheads="1"/>
          </p:cNvSpPr>
          <p:nvPr/>
        </p:nvSpPr>
        <p:spPr bwMode="auto">
          <a:xfrm>
            <a:off x="-14905" y="848501"/>
            <a:ext cx="8820150" cy="615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None/>
            </a:pPr>
            <a:br>
              <a:rPr lang="en-US" altLang="en-US" sz="2000" dirty="0">
                <a:latin typeface="Comic Sans MS" panose="030F0702030302020204" pitchFamily="66" charset="0"/>
              </a:rPr>
            </a:br>
            <a:r>
              <a:rPr lang="en-US" altLang="en-US" sz="2000" dirty="0">
                <a:latin typeface="Comic Sans MS" panose="030F0702030302020204" pitchFamily="66" charset="0"/>
              </a:rPr>
              <a:t>    - </a:t>
            </a:r>
            <a:r>
              <a:rPr lang="en-GB" altLang="en-US" sz="2000" dirty="0">
                <a:latin typeface="Comic Sans MS" panose="030F0702030302020204" pitchFamily="66" charset="0"/>
              </a:rPr>
              <a:t>Outer surface is in relation with</a:t>
            </a:r>
            <a:br>
              <a:rPr lang="en-GB" altLang="en-US" sz="2000" dirty="0">
                <a:latin typeface="Comic Sans MS" panose="030F0702030302020204" pitchFamily="66" charset="0"/>
              </a:rPr>
            </a:br>
            <a:r>
              <a:rPr lang="en-GB" altLang="en-US" sz="2000" dirty="0">
                <a:latin typeface="Comic Sans MS" panose="030F0702030302020204" pitchFamily="66" charset="0"/>
              </a:rPr>
              <a:t>      pigmented layer</a:t>
            </a:r>
            <a:br>
              <a:rPr lang="en-US" altLang="en-US" sz="2000" dirty="0">
                <a:latin typeface="Comic Sans MS" panose="030F0702030302020204" pitchFamily="66" charset="0"/>
              </a:rPr>
            </a:br>
            <a:br>
              <a:rPr lang="en-US" altLang="en-US" sz="2000" dirty="0">
                <a:latin typeface="Comic Sans MS" panose="030F0702030302020204" pitchFamily="66" charset="0"/>
              </a:rPr>
            </a:br>
            <a:r>
              <a:rPr lang="en-US" altLang="en-US" sz="2000" dirty="0">
                <a:latin typeface="Comic Sans MS" panose="030F0702030302020204" pitchFamily="66" charset="0"/>
              </a:rPr>
              <a:t>     - </a:t>
            </a:r>
            <a:r>
              <a:rPr lang="en-GB" altLang="en-US" sz="2000" dirty="0">
                <a:latin typeface="Comic Sans MS" panose="030F0702030302020204" pitchFamily="66" charset="0"/>
              </a:rPr>
              <a:t>Inner surface is in relation with</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altLang="en-US" sz="2000" dirty="0">
                <a:latin typeface="Comic Sans MS" panose="030F0702030302020204" pitchFamily="66" charset="0"/>
              </a:rPr>
              <a:t>vitreous body (corpus vitreum) </a:t>
            </a:r>
            <a:br>
              <a:rPr lang="en-GB" altLang="en-US" sz="2000" dirty="0">
                <a:latin typeface="Comic Sans MS" panose="030F0702030302020204" pitchFamily="66" charset="0"/>
              </a:rPr>
            </a:br>
            <a:r>
              <a:rPr lang="en-GB" altLang="en-US" sz="2000" dirty="0">
                <a:latin typeface="Comic Sans MS" panose="030F0702030302020204" pitchFamily="66" charset="0"/>
              </a:rPr>
              <a:t>       which is the content of the eyeball</a:t>
            </a:r>
            <a:br>
              <a:rPr lang="en-GB" altLang="en-US" sz="2000" dirty="0">
                <a:latin typeface="Comic Sans MS" panose="030F0702030302020204" pitchFamily="66" charset="0"/>
              </a:rPr>
            </a:br>
            <a:r>
              <a:rPr lang="en-GB" altLang="en-US" sz="2000" dirty="0">
                <a:latin typeface="Comic Sans MS" panose="030F0702030302020204" pitchFamily="66" charset="0"/>
              </a:rPr>
              <a:t>       and h</a:t>
            </a:r>
            <a:r>
              <a:rPr lang="en-GB" sz="1800" b="0" i="0" dirty="0">
                <a:solidFill>
                  <a:srgbClr val="32323C"/>
                </a:solidFill>
                <a:effectLst/>
                <a:highlight>
                  <a:srgbClr val="FFFFFF"/>
                </a:highlight>
                <a:latin typeface="Comic Sans MS" panose="030F0702030302020204" pitchFamily="66" charset="0"/>
              </a:rPr>
              <a:t>olds the layers of the retina in place</a:t>
            </a:r>
            <a:br>
              <a:rPr lang="en-US" altLang="en-US" sz="2000" dirty="0">
                <a:latin typeface="Comic Sans MS" panose="030F0702030302020204" pitchFamily="66" charset="0"/>
              </a:rPr>
            </a:br>
            <a:br>
              <a:rPr lang="en-US" altLang="en-US" sz="2000" dirty="0">
                <a:latin typeface="Comic Sans MS" panose="030F0702030302020204" pitchFamily="66" charset="0"/>
              </a:rPr>
            </a:br>
            <a:r>
              <a:rPr lang="en-US" altLang="en-US" sz="2000" dirty="0">
                <a:latin typeface="Comic Sans MS" panose="030F0702030302020204" pitchFamily="66" charset="0"/>
              </a:rPr>
              <a:t>    - </a:t>
            </a:r>
            <a:r>
              <a:rPr lang="en-GB" altLang="en-US" sz="2000" dirty="0">
                <a:latin typeface="Comic Sans MS" panose="030F0702030302020204" pitchFamily="66" charset="0"/>
              </a:rPr>
              <a:t>Normally it is completely translucent  </a:t>
            </a:r>
            <a:br>
              <a:rPr lang="en-GB" altLang="en-US" sz="2000" dirty="0">
                <a:latin typeface="Comic Sans MS" panose="030F0702030302020204" pitchFamily="66" charset="0"/>
              </a:rPr>
            </a:br>
            <a:r>
              <a:rPr lang="en-GB" altLang="en-US" sz="2000" dirty="0">
                <a:latin typeface="Comic Sans MS" panose="030F0702030302020204" pitchFamily="66" charset="0"/>
              </a:rPr>
              <a:t>      (transparent) and can looks </a:t>
            </a:r>
            <a:r>
              <a:rPr lang="en-GB" altLang="en-US" sz="2000" dirty="0" err="1">
                <a:latin typeface="Comic Sans MS" panose="030F0702030302020204" pitchFamily="66" charset="0"/>
              </a:rPr>
              <a:t>redish</a:t>
            </a:r>
            <a:r>
              <a:rPr lang="en-GB" altLang="en-US" sz="2000" dirty="0">
                <a:latin typeface="Comic Sans MS" panose="030F0702030302020204" pitchFamily="66" charset="0"/>
              </a:rPr>
              <a:t> purple</a:t>
            </a:r>
            <a:br>
              <a:rPr lang="en-GB" altLang="en-US" sz="2000" dirty="0">
                <a:solidFill>
                  <a:srgbClr val="FF0000"/>
                </a:solidFill>
                <a:latin typeface="Comic Sans MS" panose="030F0702030302020204" pitchFamily="66" charset="0"/>
              </a:rPr>
            </a:br>
            <a:r>
              <a:rPr lang="en-GB" altLang="en-US" sz="2000" dirty="0">
                <a:solidFill>
                  <a:srgbClr val="FF0000"/>
                </a:solidFill>
                <a:latin typeface="Comic Sans MS" panose="030F0702030302020204" pitchFamily="66" charset="0"/>
              </a:rPr>
              <a:t>      </a:t>
            </a:r>
            <a:r>
              <a:rPr lang="en-GB" altLang="en-US" sz="2000" dirty="0">
                <a:latin typeface="Comic Sans MS" panose="030F0702030302020204" pitchFamily="66" charset="0"/>
              </a:rPr>
              <a:t>due to presence of blood vessels  and pigment rhodopsin (visual</a:t>
            </a:r>
            <a:br>
              <a:rPr lang="en-GB" altLang="en-US" sz="2000" dirty="0">
                <a:latin typeface="Comic Sans MS" panose="030F0702030302020204" pitchFamily="66" charset="0"/>
              </a:rPr>
            </a:br>
            <a:r>
              <a:rPr lang="en-GB" altLang="en-US" sz="2000" dirty="0">
                <a:latin typeface="Comic Sans MS" panose="030F0702030302020204" pitchFamily="66" charset="0"/>
              </a:rPr>
              <a:t>      purple) in the rods of retina (receptors for light).</a:t>
            </a:r>
          </a:p>
          <a:p>
            <a:pPr eaLnBrk="1" hangingPunct="1">
              <a:spcBef>
                <a:spcPct val="0"/>
              </a:spcBef>
              <a:buClrTx/>
              <a:buSzTx/>
              <a:buNone/>
            </a:pPr>
            <a:endParaRPr lang="en-GB" altLang="en-US" sz="2000" b="1" dirty="0">
              <a:latin typeface="Comic Sans MS" panose="030F0702030302020204" pitchFamily="66" charset="0"/>
            </a:endParaRPr>
          </a:p>
          <a:p>
            <a:pPr eaLnBrk="1" hangingPunct="1">
              <a:spcBef>
                <a:spcPct val="0"/>
              </a:spcBef>
              <a:buClrTx/>
              <a:buSzTx/>
              <a:buNone/>
            </a:pPr>
            <a:r>
              <a:rPr lang="en-GB" altLang="en-US" sz="2000" b="1" dirty="0">
                <a:latin typeface="Comic Sans MS" panose="030F0702030302020204" pitchFamily="66" charset="0"/>
              </a:rPr>
              <a:t>  </a:t>
            </a:r>
            <a:r>
              <a:rPr lang="en-GB" altLang="en-US" sz="1800" b="1" dirty="0">
                <a:latin typeface="Comic Sans MS" panose="030F0702030302020204" pitchFamily="66" charset="0"/>
              </a:rPr>
              <a:t>- </a:t>
            </a:r>
            <a:r>
              <a:rPr lang="en-GB" sz="1800" b="0" i="0" dirty="0">
                <a:effectLst/>
                <a:latin typeface="Comic Sans MS" panose="030F0702030302020204" pitchFamily="66" charset="0"/>
              </a:rPr>
              <a:t>Rhodopsin is unique in that it senses light. It is responsible for the</a:t>
            </a:r>
            <a:br>
              <a:rPr lang="en-GB" sz="1800" b="0" i="0" dirty="0">
                <a:effectLst/>
                <a:latin typeface="Comic Sans MS" panose="030F0702030302020204" pitchFamily="66" charset="0"/>
              </a:rPr>
            </a:br>
            <a:r>
              <a:rPr lang="en-GB" sz="1800" b="0" i="0" dirty="0">
                <a:effectLst/>
                <a:latin typeface="Comic Sans MS" panose="030F0702030302020204" pitchFamily="66" charset="0"/>
              </a:rPr>
              <a:t>      monochromatic vision in the dark; this means it allows the eye to see in black</a:t>
            </a:r>
            <a:br>
              <a:rPr lang="en-GB" sz="1800" b="0" i="0" dirty="0">
                <a:effectLst/>
                <a:latin typeface="Comic Sans MS" panose="030F0702030302020204" pitchFamily="66" charset="0"/>
              </a:rPr>
            </a:br>
            <a:r>
              <a:rPr lang="en-GB" sz="1800" b="0" i="0" dirty="0">
                <a:effectLst/>
                <a:latin typeface="Comic Sans MS" panose="030F0702030302020204" pitchFamily="66" charset="0"/>
              </a:rPr>
              <a:t>      and white in dim light. It most strongly absorbs green-blue light and</a:t>
            </a:r>
            <a:br>
              <a:rPr lang="en-GB" sz="1800" b="0" i="0" dirty="0">
                <a:effectLst/>
                <a:latin typeface="Comic Sans MS" panose="030F0702030302020204" pitchFamily="66" charset="0"/>
              </a:rPr>
            </a:br>
            <a:r>
              <a:rPr lang="en-GB" sz="1800" b="0" i="0" dirty="0">
                <a:effectLst/>
                <a:latin typeface="Comic Sans MS" panose="030F0702030302020204" pitchFamily="66" charset="0"/>
              </a:rPr>
              <a:t>      therefore appears reddish purple which is why it's called “visual purple”.</a:t>
            </a:r>
            <a:br>
              <a:rPr lang="en-US" altLang="en-US" sz="2000" b="1" dirty="0">
                <a:latin typeface="Comic Sans MS" panose="030F0702030302020204" pitchFamily="66" charset="0"/>
              </a:rPr>
            </a:br>
            <a:br>
              <a:rPr lang="en-US" altLang="en-US" sz="2000" b="1" dirty="0">
                <a:latin typeface="Comic Sans MS" panose="030F0702030302020204" pitchFamily="66" charset="0"/>
              </a:rPr>
            </a:br>
            <a:endParaRPr lang="en-US" altLang="en-US" sz="2000" dirty="0"/>
          </a:p>
        </p:txBody>
      </p:sp>
      <p:sp>
        <p:nvSpPr>
          <p:cNvPr id="37892" name="TextBox 2">
            <a:extLst>
              <a:ext uri="{FF2B5EF4-FFF2-40B4-BE49-F238E27FC236}">
                <a16:creationId xmlns:a16="http://schemas.microsoft.com/office/drawing/2014/main" id="{3607408B-E26D-A9EA-5873-2E13C3A08337}"/>
              </a:ext>
            </a:extLst>
          </p:cNvPr>
          <p:cNvSpPr txBox="1">
            <a:spLocks noChangeArrowheads="1"/>
          </p:cNvSpPr>
          <p:nvPr/>
        </p:nvSpPr>
        <p:spPr bwMode="auto">
          <a:xfrm>
            <a:off x="338155" y="333352"/>
            <a:ext cx="8499443" cy="584775"/>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Optic part of retina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(pars </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optica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retinae)</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4">
            <a:extLst>
              <a:ext uri="{FF2B5EF4-FFF2-40B4-BE49-F238E27FC236}">
                <a16:creationId xmlns:a16="http://schemas.microsoft.com/office/drawing/2014/main" id="{61DCD250-4805-26C4-7534-1BBED77C3A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267" t="3662" r="41928" b="37746"/>
          <a:stretch>
            <a:fillRect/>
          </a:stretch>
        </p:blipFill>
        <p:spPr bwMode="auto">
          <a:xfrm>
            <a:off x="4826873" y="2985773"/>
            <a:ext cx="4010725" cy="353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Rectangle 1">
            <a:extLst>
              <a:ext uri="{FF2B5EF4-FFF2-40B4-BE49-F238E27FC236}">
                <a16:creationId xmlns:a16="http://schemas.microsoft.com/office/drawing/2014/main" id="{A35D843C-EC59-75B1-8C36-F456B0BE1DDA}"/>
              </a:ext>
            </a:extLst>
          </p:cNvPr>
          <p:cNvSpPr>
            <a:spLocks noChangeArrowheads="1"/>
          </p:cNvSpPr>
          <p:nvPr/>
        </p:nvSpPr>
        <p:spPr bwMode="auto">
          <a:xfrm>
            <a:off x="0" y="836712"/>
            <a:ext cx="8643938"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2000" dirty="0">
                <a:latin typeface="Comic Sans MS" panose="030F0702030302020204" pitchFamily="66" charset="0"/>
              </a:rPr>
            </a:br>
            <a:r>
              <a:rPr lang="en-US" altLang="en-US" sz="2000" dirty="0">
                <a:latin typeface="Comic Sans MS" panose="030F0702030302020204" pitchFamily="66" charset="0"/>
              </a:rPr>
              <a:t>    - </a:t>
            </a:r>
            <a:r>
              <a:rPr lang="en-GB" sz="2000" dirty="0">
                <a:latin typeface="Comic Sans MS" panose="030F0702030302020204" pitchFamily="66" charset="0"/>
              </a:rPr>
              <a:t>Clinically, the internal aspect of the posterior part of the eyeball,</a:t>
            </a:r>
            <a:br>
              <a:rPr lang="en-GB" sz="2000" dirty="0">
                <a:latin typeface="Comic Sans MS" panose="030F0702030302020204" pitchFamily="66" charset="0"/>
              </a:rPr>
            </a:br>
            <a:r>
              <a:rPr lang="en-GB" sz="2000" dirty="0">
                <a:latin typeface="Comic Sans MS" panose="030F0702030302020204" pitchFamily="66" charset="0"/>
              </a:rPr>
              <a:t>       where light entering the eyeball is focused, is referred to as the</a:t>
            </a:r>
            <a:br>
              <a:rPr lang="en-GB" sz="2000" dirty="0">
                <a:latin typeface="Comic Sans MS" panose="030F0702030302020204" pitchFamily="66" charset="0"/>
              </a:rPr>
            </a:br>
            <a:r>
              <a:rPr lang="en-GB" sz="2000" dirty="0">
                <a:latin typeface="Comic Sans MS" panose="030F0702030302020204" pitchFamily="66" charset="0"/>
              </a:rPr>
              <a:t>      </a:t>
            </a:r>
            <a:r>
              <a:rPr lang="en-GB" sz="2000" b="1" dirty="0">
                <a:latin typeface="Comic Sans MS" panose="030F0702030302020204" pitchFamily="66" charset="0"/>
              </a:rPr>
              <a:t>fundus of the eyeball (ocular fundus). </a:t>
            </a:r>
          </a:p>
          <a:p>
            <a:pPr eaLnBrk="1" hangingPunct="1">
              <a:spcBef>
                <a:spcPct val="0"/>
              </a:spcBef>
              <a:buClrTx/>
              <a:buSzTx/>
              <a:buFont typeface="Arial" panose="020B0604020202020204" pitchFamily="34" charset="0"/>
              <a:buNone/>
            </a:pPr>
            <a:r>
              <a:rPr lang="en-GB" sz="2000" b="1" dirty="0">
                <a:latin typeface="Comic Sans MS" panose="030F0702030302020204" pitchFamily="66" charset="0"/>
              </a:rPr>
              <a:t>   -</a:t>
            </a:r>
            <a:r>
              <a:rPr lang="en-GB" sz="2000" dirty="0">
                <a:latin typeface="Comic Sans MS" panose="030F0702030302020204" pitchFamily="66" charset="0"/>
              </a:rPr>
              <a:t>The retina of the fundus includes </a:t>
            </a:r>
            <a:r>
              <a:rPr lang="en-US" altLang="en-US" sz="2000" dirty="0">
                <a:latin typeface="Comic Sans MS" panose="030F0702030302020204" pitchFamily="66" charset="0"/>
              </a:rPr>
              <a:t>:</a:t>
            </a:r>
            <a:br>
              <a:rPr lang="en-US" altLang="en-US" sz="2000" dirty="0">
                <a:latin typeface="Comic Sans MS" panose="030F0702030302020204" pitchFamily="66" charset="0"/>
              </a:rPr>
            </a:br>
            <a:br>
              <a:rPr lang="en-US" altLang="en-US" sz="2000" dirty="0">
                <a:latin typeface="Comic Sans MS" panose="030F0702030302020204" pitchFamily="66" charset="0"/>
              </a:rPr>
            </a:br>
            <a:r>
              <a:rPr lang="en-US" altLang="en-US" sz="2000" dirty="0">
                <a:latin typeface="Comic Sans MS" panose="030F0702030302020204" pitchFamily="66" charset="0"/>
              </a:rPr>
              <a:t>      1) </a:t>
            </a:r>
            <a:r>
              <a:rPr lang="en-GB" sz="2000" b="1" dirty="0">
                <a:latin typeface="Comic Sans MS" panose="030F0702030302020204" pitchFamily="66" charset="0"/>
              </a:rPr>
              <a:t>optic disc (optic papilla) </a:t>
            </a:r>
            <a:r>
              <a:rPr lang="en-GB" sz="2000" dirty="0">
                <a:latin typeface="Comic Sans MS" panose="030F0702030302020204" pitchFamily="66" charset="0"/>
              </a:rPr>
              <a:t>– </a:t>
            </a:r>
            <a:r>
              <a:rPr lang="en-GB" sz="2000" b="1" dirty="0">
                <a:latin typeface="Comic Sans MS" panose="030F0702030302020204" pitchFamily="66" charset="0"/>
              </a:rPr>
              <a:t>blind spot</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US" altLang="en-US" sz="2000" b="1" dirty="0">
                <a:latin typeface="Comic Sans MS" panose="030F0702030302020204" pitchFamily="66" charset="0"/>
              </a:rPr>
              <a:t>papilla s. discus n. </a:t>
            </a:r>
            <a:r>
              <a:rPr lang="en-US" altLang="en-US" sz="2000" b="1" dirty="0" err="1">
                <a:latin typeface="Comic Sans MS" panose="030F0702030302020204" pitchFamily="66" charset="0"/>
              </a:rPr>
              <a:t>optici</a:t>
            </a:r>
            <a:r>
              <a:rPr lang="en-US" altLang="en-US" sz="2000" dirty="0">
                <a:latin typeface="Comic Sans MS" panose="030F0702030302020204" pitchFamily="66" charset="0"/>
              </a:rPr>
              <a:t>)</a:t>
            </a:r>
            <a:br>
              <a:rPr lang="en-US" altLang="en-US" sz="2000" dirty="0">
                <a:latin typeface="Comic Sans MS" panose="030F0702030302020204" pitchFamily="66" charset="0"/>
              </a:rPr>
            </a:br>
            <a:br>
              <a:rPr lang="en-US" altLang="en-US" sz="2000" dirty="0">
                <a:latin typeface="Comic Sans MS" panose="030F0702030302020204" pitchFamily="66" charset="0"/>
              </a:rPr>
            </a:br>
            <a:r>
              <a:rPr lang="en-US" altLang="en-US" sz="2000" dirty="0">
                <a:latin typeface="Comic Sans MS" panose="030F0702030302020204" pitchFamily="66" charset="0"/>
              </a:rPr>
              <a:t>      2) </a:t>
            </a:r>
            <a:r>
              <a:rPr lang="en-US" altLang="en-US" sz="2000" b="1" dirty="0">
                <a:latin typeface="Comic Sans MS" panose="030F0702030302020204" pitchFamily="66" charset="0"/>
              </a:rPr>
              <a:t>macula of retina (macula lutea) – </a:t>
            </a:r>
            <a:br>
              <a:rPr lang="en-US" altLang="en-US" sz="2000" b="1" dirty="0">
                <a:latin typeface="Comic Sans MS" panose="030F0702030302020204" pitchFamily="66" charset="0"/>
              </a:rPr>
            </a:br>
            <a:r>
              <a:rPr lang="en-US" altLang="en-US" sz="2000" b="1" dirty="0">
                <a:latin typeface="Comic Sans MS" panose="030F0702030302020204" pitchFamily="66" charset="0"/>
              </a:rPr>
              <a:t>       yellow spot</a:t>
            </a:r>
            <a:br>
              <a:rPr lang="en-US" altLang="en-US" sz="2000" b="1" dirty="0">
                <a:latin typeface="Comic Sans MS" panose="030F0702030302020204" pitchFamily="66" charset="0"/>
              </a:rPr>
            </a:br>
            <a:br>
              <a:rPr lang="en-US" altLang="en-US" sz="2000" b="1" dirty="0">
                <a:latin typeface="Comic Sans MS" panose="030F0702030302020204" pitchFamily="66" charset="0"/>
              </a:rPr>
            </a:br>
            <a:endParaRPr lang="en-US" altLang="en-US" sz="2000" dirty="0"/>
          </a:p>
        </p:txBody>
      </p:sp>
      <p:sp>
        <p:nvSpPr>
          <p:cNvPr id="2" name="TextBox 2">
            <a:extLst>
              <a:ext uri="{FF2B5EF4-FFF2-40B4-BE49-F238E27FC236}">
                <a16:creationId xmlns:a16="http://schemas.microsoft.com/office/drawing/2014/main" id="{5A06F8FA-25E7-2BCD-58FD-7078FAD30EF3}"/>
              </a:ext>
            </a:extLst>
          </p:cNvPr>
          <p:cNvSpPr txBox="1">
            <a:spLocks noChangeArrowheads="1"/>
          </p:cNvSpPr>
          <p:nvPr/>
        </p:nvSpPr>
        <p:spPr bwMode="auto">
          <a:xfrm>
            <a:off x="338155" y="333352"/>
            <a:ext cx="8499443" cy="584775"/>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Optic part of retina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(pars </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optica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retinae)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2">
            <a:extLst>
              <a:ext uri="{FF2B5EF4-FFF2-40B4-BE49-F238E27FC236}">
                <a16:creationId xmlns:a16="http://schemas.microsoft.com/office/drawing/2014/main" id="{8B713DDA-E3C7-28AE-CB63-43D3A4C6D8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3769" t="35544" r="44131" b="17989"/>
          <a:stretch>
            <a:fillRect/>
          </a:stretch>
        </p:blipFill>
        <p:spPr bwMode="auto">
          <a:xfrm>
            <a:off x="5202238" y="919163"/>
            <a:ext cx="3408362" cy="308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6" name="TextBox 1">
            <a:extLst>
              <a:ext uri="{FF2B5EF4-FFF2-40B4-BE49-F238E27FC236}">
                <a16:creationId xmlns:a16="http://schemas.microsoft.com/office/drawing/2014/main" id="{D60EEA71-7CA6-F8E6-E3B3-A428E1CA4678}"/>
              </a:ext>
            </a:extLst>
          </p:cNvPr>
          <p:cNvSpPr txBox="1">
            <a:spLocks noChangeArrowheads="1"/>
          </p:cNvSpPr>
          <p:nvPr/>
        </p:nvSpPr>
        <p:spPr bwMode="auto">
          <a:xfrm>
            <a:off x="386781" y="998856"/>
            <a:ext cx="8392094" cy="5016758"/>
          </a:xfrm>
          <a:prstGeom prst="rect">
            <a:avLst/>
          </a:prstGeom>
          <a:noFill/>
          <a:ln>
            <a:noFill/>
          </a:ln>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defRPr/>
            </a:pPr>
            <a:r>
              <a:rPr lang="en-GB" altLang="en-US" sz="2000" b="1" dirty="0">
                <a:latin typeface="Comic Sans MS" panose="030F0702030302020204" pitchFamily="66" charset="0"/>
              </a:rPr>
              <a:t>Orientational points and lines</a:t>
            </a:r>
            <a:endParaRPr lang="en-US" altLang="en-US" sz="2000" b="1" dirty="0">
              <a:latin typeface="Comic Sans MS" panose="030F0702030302020204" pitchFamily="66" charset="0"/>
            </a:endParaRPr>
          </a:p>
          <a:p>
            <a:pPr eaLnBrk="1" hangingPunct="1">
              <a:spcBef>
                <a:spcPct val="0"/>
              </a:spcBef>
              <a:buClrTx/>
              <a:buSzTx/>
              <a:buFont typeface="Arial" panose="020B0604020202020204" pitchFamily="34" charset="0"/>
              <a:buNone/>
              <a:defRPr/>
            </a:pPr>
            <a:endParaRPr lang="en-US" altLang="en-US" sz="2000" b="1" dirty="0">
              <a:latin typeface="Comic Sans MS" panose="030F0702030302020204" pitchFamily="66" charset="0"/>
            </a:endParaRPr>
          </a:p>
          <a:p>
            <a:pPr eaLnBrk="1" hangingPunct="1">
              <a:spcBef>
                <a:spcPct val="0"/>
              </a:spcBef>
              <a:buClrTx/>
              <a:buSzTx/>
              <a:buFont typeface="Arial" panose="020B0604020202020204" pitchFamily="34" charset="0"/>
              <a:buNone/>
              <a:defRPr/>
            </a:pPr>
            <a:r>
              <a:rPr lang="en-US" altLang="en-US" sz="2000" b="1" dirty="0">
                <a:latin typeface="Comic Sans MS" panose="030F0702030302020204" pitchFamily="66" charset="0"/>
              </a:rPr>
              <a:t>Axis opticus</a:t>
            </a:r>
            <a:br>
              <a:rPr lang="en-US" altLang="en-US" sz="2000" b="1" dirty="0">
                <a:latin typeface="Comic Sans MS" panose="030F0702030302020204" pitchFamily="66" charset="0"/>
              </a:rPr>
            </a:br>
            <a:r>
              <a:rPr lang="en-US" altLang="en-US" sz="2000" b="1" dirty="0">
                <a:latin typeface="Comic Sans MS" panose="030F0702030302020204" pitchFamily="66" charset="0"/>
              </a:rPr>
              <a:t>  - axis bulbi externus (24mm)</a:t>
            </a:r>
          </a:p>
          <a:p>
            <a:pPr eaLnBrk="1" hangingPunct="1">
              <a:spcBef>
                <a:spcPct val="0"/>
              </a:spcBef>
              <a:buClrTx/>
              <a:buSzTx/>
              <a:buFont typeface="Arial" panose="020B0604020202020204" pitchFamily="34" charset="0"/>
              <a:buNone/>
              <a:defRPr/>
            </a:pPr>
            <a:r>
              <a:rPr lang="en-US" altLang="en-US" sz="2000" dirty="0">
                <a:latin typeface="Comic Sans MS" panose="030F0702030302020204" pitchFamily="66" charset="0"/>
              </a:rPr>
              <a:t>      line that connects </a:t>
            </a:r>
            <a:r>
              <a:rPr lang="en-GB" altLang="en-US" sz="2000" dirty="0">
                <a:latin typeface="Comic Sans MS" panose="030F0702030302020204" pitchFamily="66" charset="0"/>
              </a:rPr>
              <a:t>anterior and </a:t>
            </a:r>
            <a:br>
              <a:rPr lang="en-GB" altLang="en-US" sz="2000" dirty="0">
                <a:latin typeface="Comic Sans MS" panose="030F0702030302020204" pitchFamily="66" charset="0"/>
              </a:rPr>
            </a:br>
            <a:r>
              <a:rPr lang="en-GB" altLang="en-US" sz="2000" dirty="0">
                <a:latin typeface="Comic Sans MS" panose="030F0702030302020204" pitchFamily="66" charset="0"/>
              </a:rPr>
              <a:t>      posterior pole of eyeball</a:t>
            </a:r>
            <a:br>
              <a:rPr lang="en-US" altLang="en-US" sz="2000" b="1" dirty="0">
                <a:latin typeface="Comic Sans MS" panose="030F0702030302020204" pitchFamily="66" charset="0"/>
              </a:rPr>
            </a:br>
            <a:r>
              <a:rPr lang="en-US" altLang="en-US" sz="2000" b="1" dirty="0">
                <a:latin typeface="Comic Sans MS" panose="030F0702030302020204" pitchFamily="66" charset="0"/>
              </a:rPr>
              <a:t>  - axis bulbi internus (21,5mm)</a:t>
            </a:r>
          </a:p>
          <a:p>
            <a:pPr eaLnBrk="1" hangingPunct="1">
              <a:spcBef>
                <a:spcPct val="0"/>
              </a:spcBef>
              <a:buClrTx/>
              <a:buSzTx/>
              <a:buFont typeface="Arial" panose="020B0604020202020204" pitchFamily="34" charset="0"/>
              <a:buNone/>
              <a:defRPr/>
            </a:pPr>
            <a:r>
              <a:rPr lang="en-US" altLang="en-US" sz="2000" b="1" dirty="0">
                <a:latin typeface="Comic Sans MS" panose="030F0702030302020204" pitchFamily="66" charset="0"/>
              </a:rPr>
              <a:t>    </a:t>
            </a:r>
            <a:r>
              <a:rPr lang="en-US" altLang="en-US" sz="2000" dirty="0">
                <a:latin typeface="Comic Sans MS" panose="030F0702030302020204" pitchFamily="66" charset="0"/>
              </a:rPr>
              <a:t>connects posterior surface of cornea</a:t>
            </a:r>
          </a:p>
          <a:p>
            <a:pPr eaLnBrk="1" hangingPunct="1">
              <a:spcBef>
                <a:spcPct val="0"/>
              </a:spcBef>
              <a:buClrTx/>
              <a:buSzTx/>
              <a:buFont typeface="Arial" panose="020B0604020202020204" pitchFamily="34" charset="0"/>
              <a:buNone/>
              <a:defRPr/>
            </a:pPr>
            <a:r>
              <a:rPr lang="en-US" altLang="en-US" sz="2000" dirty="0">
                <a:latin typeface="Comic Sans MS" panose="030F0702030302020204" pitchFamily="66" charset="0"/>
              </a:rPr>
              <a:t>      with inner surface of retina </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altLang="en-US" sz="2000" dirty="0">
                <a:latin typeface="Comic Sans MS" panose="030F0702030302020204" pitchFamily="66" charset="0"/>
              </a:rPr>
              <a:t>along the line that is in direction of </a:t>
            </a:r>
            <a:br>
              <a:rPr lang="en-GB" altLang="en-US" sz="2000" dirty="0">
                <a:latin typeface="Comic Sans MS" panose="030F0702030302020204" pitchFamily="66" charset="0"/>
              </a:rPr>
            </a:br>
            <a:r>
              <a:rPr lang="en-GB" altLang="en-US" sz="2000" dirty="0">
                <a:latin typeface="Comic Sans MS" panose="030F0702030302020204" pitchFamily="66" charset="0"/>
              </a:rPr>
              <a:t>      anterior and posterior pole of eyeball</a:t>
            </a:r>
            <a:br>
              <a:rPr lang="en-US" altLang="en-US" sz="2000" b="1" dirty="0">
                <a:latin typeface="Comic Sans MS" panose="030F0702030302020204" pitchFamily="66" charset="0"/>
              </a:rPr>
            </a:br>
            <a:r>
              <a:rPr lang="en-US" altLang="en-US" sz="2000" b="1" dirty="0">
                <a:latin typeface="Comic Sans MS" panose="030F0702030302020204" pitchFamily="66" charset="0"/>
              </a:rPr>
              <a:t>Linea </a:t>
            </a:r>
            <a:r>
              <a:rPr lang="en-US" altLang="en-US" sz="2000" b="1" dirty="0" err="1">
                <a:latin typeface="Comic Sans MS" panose="030F0702030302020204" pitchFamily="66" charset="0"/>
              </a:rPr>
              <a:t>visus</a:t>
            </a:r>
            <a:endParaRPr lang="en-US" altLang="en-US" sz="2000" b="1" dirty="0">
              <a:latin typeface="Comic Sans MS" panose="030F0702030302020204" pitchFamily="66" charset="0"/>
            </a:endParaRPr>
          </a:p>
          <a:p>
            <a:pPr eaLnBrk="1" hangingPunct="1">
              <a:spcBef>
                <a:spcPct val="0"/>
              </a:spcBef>
              <a:buClrTx/>
              <a:buSzTx/>
              <a:buFont typeface="Arial" panose="020B0604020202020204" pitchFamily="34" charset="0"/>
              <a:buNone/>
              <a:defRPr/>
            </a:pPr>
            <a:r>
              <a:rPr lang="en-US" altLang="en-US" sz="2000" dirty="0">
                <a:latin typeface="Comic Sans MS" panose="030F0702030302020204" pitchFamily="66" charset="0"/>
              </a:rPr>
              <a:t>    - line that passes through cornea, just medially from the anterior </a:t>
            </a:r>
            <a:br>
              <a:rPr lang="en-US" altLang="en-US" sz="2000" dirty="0">
                <a:latin typeface="Comic Sans MS" panose="030F0702030302020204" pitchFamily="66" charset="0"/>
              </a:rPr>
            </a:br>
            <a:r>
              <a:rPr lang="en-US" altLang="en-US" sz="2000" dirty="0">
                <a:latin typeface="Comic Sans MS" panose="030F0702030302020204" pitchFamily="66" charset="0"/>
              </a:rPr>
              <a:t>      pole of eyeball, then through the pupil, then through the </a:t>
            </a:r>
            <a:r>
              <a:rPr lang="en-US" altLang="en-US" sz="2000" dirty="0" err="1">
                <a:latin typeface="Comic Sans MS" panose="030F0702030302020204" pitchFamily="66" charset="0"/>
              </a:rPr>
              <a:t>centre</a:t>
            </a:r>
            <a:br>
              <a:rPr lang="en-US" altLang="en-US" sz="2000" dirty="0">
                <a:latin typeface="Comic Sans MS" panose="030F0702030302020204" pitchFamily="66" charset="0"/>
              </a:rPr>
            </a:br>
            <a:r>
              <a:rPr lang="en-US" altLang="en-US" sz="2000" dirty="0">
                <a:latin typeface="Comic Sans MS" panose="030F0702030302020204" pitchFamily="66" charset="0"/>
              </a:rPr>
              <a:t>      of lens and terminates at the point of the most acute vision</a:t>
            </a:r>
            <a:br>
              <a:rPr lang="en-US" altLang="en-US" sz="2000" dirty="0">
                <a:latin typeface="Comic Sans MS" panose="030F0702030302020204" pitchFamily="66" charset="0"/>
              </a:rPr>
            </a:br>
            <a:r>
              <a:rPr lang="en-US" altLang="en-US" sz="2000" dirty="0">
                <a:latin typeface="Comic Sans MS" panose="030F0702030302020204" pitchFamily="66" charset="0"/>
              </a:rPr>
              <a:t>      (fovea centralis of optic part of retina)</a:t>
            </a:r>
          </a:p>
        </p:txBody>
      </p:sp>
      <p:sp>
        <p:nvSpPr>
          <p:cNvPr id="11267" name="TextBox 2">
            <a:extLst>
              <a:ext uri="{FF2B5EF4-FFF2-40B4-BE49-F238E27FC236}">
                <a16:creationId xmlns:a16="http://schemas.microsoft.com/office/drawing/2014/main" id="{8EA97798-3C08-1EB2-ECF8-5987CC0E8989}"/>
              </a:ext>
            </a:extLst>
          </p:cNvPr>
          <p:cNvSpPr txBox="1">
            <a:spLocks noChangeArrowheads="1"/>
          </p:cNvSpPr>
          <p:nvPr/>
        </p:nvSpPr>
        <p:spPr bwMode="auto">
          <a:xfrm>
            <a:off x="3000375" y="285750"/>
            <a:ext cx="21955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EYEBALL</a:t>
            </a:r>
            <a:endParaRPr lang="en-US" altLang="en-US" sz="3600" b="1" dirty="0">
              <a:solidFill>
                <a:srgbClr val="9D3232"/>
              </a:solidFill>
              <a:effectLst>
                <a:outerShdw blurRad="38100" dist="38100" dir="2700000" algn="tl">
                  <a:srgbClr val="000000"/>
                </a:outerShdw>
              </a:effectLst>
              <a:latin typeface="Comic Sans MS" panose="030F0702030302020204" pitchFamily="66" charset="0"/>
            </a:endParaRPr>
          </a:p>
        </p:txBody>
      </p:sp>
    </p:spTree>
    <p:extLst>
      <p:ext uri="{BB962C8B-B14F-4D97-AF65-F5344CB8AC3E}">
        <p14:creationId xmlns:p14="http://schemas.microsoft.com/office/powerpoint/2010/main" val="204698319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1">
            <a:extLst>
              <a:ext uri="{FF2B5EF4-FFF2-40B4-BE49-F238E27FC236}">
                <a16:creationId xmlns:a16="http://schemas.microsoft.com/office/drawing/2014/main" id="{99BE3B76-BA46-AA23-AC5D-7D14DAF02CB4}"/>
              </a:ext>
            </a:extLst>
          </p:cNvPr>
          <p:cNvSpPr>
            <a:spLocks noChangeArrowheads="1"/>
          </p:cNvSpPr>
          <p:nvPr/>
        </p:nvSpPr>
        <p:spPr bwMode="auto">
          <a:xfrm>
            <a:off x="0" y="1772816"/>
            <a:ext cx="9001125" cy="477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    - 4 mm </a:t>
            </a:r>
            <a:r>
              <a:rPr lang="en-GB" altLang="en-US" sz="2000" dirty="0">
                <a:latin typeface="Comic Sans MS" panose="030F0702030302020204" pitchFamily="66" charset="0"/>
              </a:rPr>
              <a:t>medial to the level of the </a:t>
            </a:r>
            <a:br>
              <a:rPr lang="en-GB" altLang="en-US" sz="2000" dirty="0">
                <a:latin typeface="Comic Sans MS" panose="030F0702030302020204" pitchFamily="66" charset="0"/>
              </a:rPr>
            </a:br>
            <a:r>
              <a:rPr lang="en-GB" altLang="en-US" sz="2000" dirty="0">
                <a:latin typeface="Comic Sans MS" panose="030F0702030302020204" pitchFamily="66" charset="0"/>
              </a:rPr>
              <a:t>       posterior pole of eyeball</a:t>
            </a:r>
            <a:br>
              <a:rPr lang="en-US" altLang="en-US" sz="2000" dirty="0">
                <a:latin typeface="Comic Sans MS" panose="030F0702030302020204" pitchFamily="66" charset="0"/>
              </a:rPr>
            </a:br>
            <a:br>
              <a:rPr lang="en-US" altLang="en-US" sz="1000" dirty="0">
                <a:latin typeface="Comic Sans MS" panose="030F0702030302020204" pitchFamily="66" charset="0"/>
              </a:rPr>
            </a:br>
            <a:r>
              <a:rPr lang="en-US" altLang="en-US" sz="2000" dirty="0">
                <a:latin typeface="Comic Sans MS" panose="030F0702030302020204" pitchFamily="66" charset="0"/>
              </a:rPr>
              <a:t>    - </a:t>
            </a:r>
            <a:r>
              <a:rPr lang="en-GB" altLang="en-US" sz="2000" dirty="0">
                <a:latin typeface="Comic Sans MS" panose="030F0702030302020204" pitchFamily="66" charset="0"/>
              </a:rPr>
              <a:t>circular or oval area with diameter</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sr-Cyrl-CS" altLang="en-US" sz="2000" dirty="0">
                <a:latin typeface="Comic Sans MS" panose="030F0702030302020204" pitchFamily="66" charset="0"/>
              </a:rPr>
              <a:t>~</a:t>
            </a:r>
            <a:r>
              <a:rPr lang="en-GB" altLang="en-US" sz="2000" dirty="0">
                <a:latin typeface="Comic Sans MS" panose="030F0702030302020204" pitchFamily="66" charset="0"/>
              </a:rPr>
              <a:t> </a:t>
            </a:r>
            <a:r>
              <a:rPr lang="en-US" altLang="en-US" sz="2000" dirty="0">
                <a:latin typeface="Comic Sans MS" panose="030F0702030302020204" pitchFamily="66" charset="0"/>
              </a:rPr>
              <a:t>1,5</a:t>
            </a:r>
            <a:r>
              <a:rPr lang="en-GB" altLang="en-US" sz="2000" dirty="0">
                <a:latin typeface="Comic Sans MS" panose="030F0702030302020204" pitchFamily="66" charset="0"/>
              </a:rPr>
              <a:t>mm</a:t>
            </a:r>
            <a:r>
              <a:rPr lang="en-US" altLang="en-US" sz="2000" dirty="0">
                <a:latin typeface="Comic Sans MS" panose="030F0702030302020204" pitchFamily="66" charset="0"/>
              </a:rPr>
              <a:t>, lighter than the rest of </a:t>
            </a:r>
            <a:br>
              <a:rPr lang="en-US" altLang="en-US" sz="2000" dirty="0">
                <a:latin typeface="Comic Sans MS" panose="030F0702030302020204" pitchFamily="66" charset="0"/>
              </a:rPr>
            </a:br>
            <a:r>
              <a:rPr lang="en-US" altLang="en-US" sz="2000" dirty="0">
                <a:latin typeface="Comic Sans MS" panose="030F0702030302020204" pitchFamily="66" charset="0"/>
              </a:rPr>
              <a:t>       optic retina</a:t>
            </a:r>
            <a:br>
              <a:rPr lang="en-US" altLang="en-US" sz="2000" dirty="0">
                <a:latin typeface="Comic Sans MS" panose="030F0702030302020204" pitchFamily="66" charset="0"/>
              </a:rPr>
            </a:br>
            <a:br>
              <a:rPr lang="en-US" altLang="en-US" sz="1000" dirty="0">
                <a:latin typeface="Comic Sans MS" panose="030F0702030302020204" pitchFamily="66" charset="0"/>
              </a:rPr>
            </a:br>
            <a:r>
              <a:rPr lang="en-US" altLang="en-US" sz="2000" dirty="0">
                <a:latin typeface="Comic Sans MS" panose="030F0702030302020204" pitchFamily="66" charset="0"/>
              </a:rPr>
              <a:t>    - it is the area </a:t>
            </a:r>
            <a:r>
              <a:rPr lang="en-GB" sz="1800" dirty="0">
                <a:latin typeface="Comic Sans MS" panose="030F0702030302020204" pitchFamily="66" charset="0"/>
              </a:rPr>
              <a:t>where the axons of ganglion</a:t>
            </a:r>
            <a:br>
              <a:rPr lang="en-GB" sz="1800" dirty="0">
                <a:latin typeface="Comic Sans MS" panose="030F0702030302020204" pitchFamily="66" charset="0"/>
              </a:rPr>
            </a:br>
            <a:r>
              <a:rPr lang="en-GB" sz="1800" dirty="0">
                <a:latin typeface="Comic Sans MS" panose="030F0702030302020204" pitchFamily="66" charset="0"/>
              </a:rPr>
              <a:t>       cells of retina converge to exit the eye as </a:t>
            </a:r>
            <a:br>
              <a:rPr lang="en-GB" sz="1800" dirty="0">
                <a:latin typeface="Comic Sans MS" panose="030F0702030302020204" pitchFamily="66" charset="0"/>
              </a:rPr>
            </a:br>
            <a:r>
              <a:rPr lang="en-GB" sz="1800" dirty="0">
                <a:latin typeface="Comic Sans MS" panose="030F0702030302020204" pitchFamily="66" charset="0"/>
              </a:rPr>
              <a:t>       the optic nerve</a:t>
            </a:r>
            <a:r>
              <a:rPr lang="en-US" sz="2000" dirty="0">
                <a:latin typeface="Comic Sans MS" panose="030F0702030302020204" pitchFamily="66" charset="0"/>
              </a:rPr>
              <a:t>; </a:t>
            </a:r>
          </a:p>
          <a:p>
            <a:pPr eaLnBrk="1" hangingPunct="1">
              <a:spcBef>
                <a:spcPct val="0"/>
              </a:spcBef>
              <a:buClrTx/>
              <a:buSzTx/>
              <a:buFont typeface="Arial" panose="020B0604020202020204" pitchFamily="34" charset="0"/>
              <a:buNone/>
            </a:pPr>
            <a:r>
              <a:rPr lang="en-US" sz="2000" dirty="0">
                <a:latin typeface="Comic Sans MS" panose="030F0702030302020204" pitchFamily="66" charset="0"/>
              </a:rPr>
              <a:t>      blood vessels of optic retina</a:t>
            </a:r>
            <a:r>
              <a:rPr lang="en-US" altLang="en-US" sz="2000" dirty="0">
                <a:latin typeface="Comic Sans MS" panose="030F0702030302020204" pitchFamily="66" charset="0"/>
              </a:rPr>
              <a:t> (a. et v. centralis retinae) enter the</a:t>
            </a:r>
            <a:br>
              <a:rPr lang="en-US" altLang="en-US" sz="2000" dirty="0">
                <a:latin typeface="Comic Sans MS" panose="030F0702030302020204" pitchFamily="66" charset="0"/>
              </a:rPr>
            </a:br>
            <a:r>
              <a:rPr lang="en-US" altLang="en-US" sz="2000" dirty="0">
                <a:latin typeface="Comic Sans MS" panose="030F0702030302020204" pitchFamily="66" charset="0"/>
              </a:rPr>
              <a:t>      eyeball through the optic nerve and through the optic disc</a:t>
            </a:r>
            <a:br>
              <a:rPr lang="en-US" altLang="en-US" sz="2000" dirty="0">
                <a:latin typeface="Comic Sans MS" panose="030F0702030302020204" pitchFamily="66" charset="0"/>
              </a:rPr>
            </a:br>
            <a:br>
              <a:rPr lang="en-US" altLang="en-US" sz="1000" dirty="0">
                <a:latin typeface="Comic Sans MS" panose="030F0702030302020204" pitchFamily="66" charset="0"/>
              </a:rPr>
            </a:br>
            <a:r>
              <a:rPr lang="en-US" altLang="en-US" sz="2000" dirty="0">
                <a:latin typeface="Comic Sans MS" panose="030F0702030302020204" pitchFamily="66" charset="0"/>
              </a:rPr>
              <a:t>    - </a:t>
            </a:r>
            <a:r>
              <a:rPr lang="en-GB" sz="1800" dirty="0">
                <a:latin typeface="Comic Sans MS" panose="030F0702030302020204" pitchFamily="66" charset="0"/>
              </a:rPr>
              <a:t>Because it contains no photoreceptors, the optic disc is insensitive to light.</a:t>
            </a:r>
            <a:br>
              <a:rPr lang="en-GB" sz="1800" dirty="0">
                <a:latin typeface="Comic Sans MS" panose="030F0702030302020204" pitchFamily="66" charset="0"/>
              </a:rPr>
            </a:br>
            <a:r>
              <a:rPr lang="en-GB" sz="1800" dirty="0">
                <a:latin typeface="Comic Sans MS" panose="030F0702030302020204" pitchFamily="66" charset="0"/>
              </a:rPr>
              <a:t>       Consequently, this part of the retina is commonly called the blind spot.</a:t>
            </a:r>
            <a:br>
              <a:rPr lang="en-GB" sz="1800" dirty="0">
                <a:latin typeface="Comic Sans MS" panose="030F0702030302020204" pitchFamily="66" charset="0"/>
              </a:rPr>
            </a:br>
            <a:br>
              <a:rPr lang="en-US" altLang="en-US" sz="1800" dirty="0">
                <a:latin typeface="Comic Sans MS" panose="030F0702030302020204" pitchFamily="66" charset="0"/>
              </a:rPr>
            </a:br>
            <a:r>
              <a:rPr lang="en-US" altLang="en-US" sz="2000" dirty="0">
                <a:latin typeface="Comic Sans MS" panose="030F0702030302020204" pitchFamily="66" charset="0"/>
              </a:rPr>
              <a:t>    - </a:t>
            </a:r>
            <a:r>
              <a:rPr lang="en-GB" altLang="en-US" sz="2000" dirty="0">
                <a:latin typeface="Comic Sans MS" panose="030F0702030302020204" pitchFamily="66" charset="0"/>
              </a:rPr>
              <a:t>In the middle part papilla is slightly depressed </a:t>
            </a:r>
            <a:r>
              <a:rPr lang="en-US" altLang="en-US" sz="2000" dirty="0">
                <a:latin typeface="Comic Sans MS" panose="030F0702030302020204" pitchFamily="66" charset="0"/>
              </a:rPr>
              <a:t>- </a:t>
            </a:r>
            <a:r>
              <a:rPr lang="en-US" altLang="en-US" sz="2000" b="1" dirty="0" err="1">
                <a:latin typeface="Comic Sans MS" panose="030F0702030302020204" pitchFamily="66" charset="0"/>
              </a:rPr>
              <a:t>excavatio</a:t>
            </a:r>
            <a:r>
              <a:rPr lang="sr-Cyrl-CS" altLang="en-US" sz="2000" b="1" dirty="0">
                <a:latin typeface="Comic Sans MS" panose="030F0702030302020204" pitchFamily="66" charset="0"/>
              </a:rPr>
              <a:t> </a:t>
            </a:r>
            <a:r>
              <a:rPr lang="en-US" altLang="en-US" sz="2000" b="1" dirty="0" err="1">
                <a:latin typeface="Comic Sans MS" panose="030F0702030302020204" pitchFamily="66" charset="0"/>
              </a:rPr>
              <a:t>papilllae</a:t>
            </a:r>
            <a:endParaRPr lang="en-US" altLang="en-US" sz="2000" dirty="0"/>
          </a:p>
        </p:txBody>
      </p:sp>
      <p:sp>
        <p:nvSpPr>
          <p:cNvPr id="39940" name="TextBox 2">
            <a:extLst>
              <a:ext uri="{FF2B5EF4-FFF2-40B4-BE49-F238E27FC236}">
                <a16:creationId xmlns:a16="http://schemas.microsoft.com/office/drawing/2014/main" id="{7F999E68-A7F2-80EA-CF65-A888C93AD917}"/>
              </a:ext>
            </a:extLst>
          </p:cNvPr>
          <p:cNvSpPr txBox="1">
            <a:spLocks noChangeArrowheads="1"/>
          </p:cNvSpPr>
          <p:nvPr/>
        </p:nvSpPr>
        <p:spPr bwMode="auto">
          <a:xfrm>
            <a:off x="1940262" y="285750"/>
            <a:ext cx="5314275" cy="1077218"/>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Optic disc (optic papilla)</a:t>
            </a:r>
            <a:br>
              <a:rPr lang="en-US" altLang="en-US" sz="3200" b="1" dirty="0">
                <a:solidFill>
                  <a:srgbClr val="9D3232"/>
                </a:solidFill>
                <a:effectLst>
                  <a:outerShdw blurRad="38100" dist="38100" dir="2700000" algn="tl">
                    <a:srgbClr val="000000"/>
                  </a:outerShdw>
                </a:effectLst>
                <a:latin typeface="Comic Sans MS" panose="030F0702030302020204" pitchFamily="66" charset="0"/>
              </a:rPr>
            </a:br>
            <a:r>
              <a:rPr lang="en-US" altLang="en-US" sz="3200" b="1" dirty="0">
                <a:solidFill>
                  <a:srgbClr val="9D3232"/>
                </a:solidFill>
                <a:effectLst>
                  <a:outerShdw blurRad="38100" dist="38100" dir="2700000" algn="tl">
                    <a:srgbClr val="000000"/>
                  </a:outerShdw>
                </a:effectLst>
                <a:latin typeface="Comic Sans MS" panose="030F0702030302020204" pitchFamily="66" charset="0"/>
              </a:rPr>
              <a:t>(papilla or discus </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n.optici</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a:t>
            </a:r>
          </a:p>
        </p:txBody>
      </p:sp>
      <p:pic>
        <p:nvPicPr>
          <p:cNvPr id="3" name="Picture 2">
            <a:extLst>
              <a:ext uri="{FF2B5EF4-FFF2-40B4-BE49-F238E27FC236}">
                <a16:creationId xmlns:a16="http://schemas.microsoft.com/office/drawing/2014/main" id="{5C25AE50-4D94-ABA4-E2C3-EFF4A9DC6CE7}"/>
              </a:ext>
            </a:extLst>
          </p:cNvPr>
          <p:cNvPicPr>
            <a:picLocks noChangeAspect="1"/>
          </p:cNvPicPr>
          <p:nvPr/>
        </p:nvPicPr>
        <p:blipFill>
          <a:blip r:embed="rId2"/>
          <a:stretch>
            <a:fillRect/>
          </a:stretch>
        </p:blipFill>
        <p:spPr>
          <a:xfrm>
            <a:off x="5160853" y="1372880"/>
            <a:ext cx="4018668" cy="277620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
            <a:extLst>
              <a:ext uri="{FF2B5EF4-FFF2-40B4-BE49-F238E27FC236}">
                <a16:creationId xmlns:a16="http://schemas.microsoft.com/office/drawing/2014/main" id="{EF4AB012-EE77-8739-EC27-D5BEE716129C}"/>
              </a:ext>
            </a:extLst>
          </p:cNvPr>
          <p:cNvSpPr>
            <a:spLocks noChangeArrowheads="1"/>
          </p:cNvSpPr>
          <p:nvPr/>
        </p:nvSpPr>
        <p:spPr bwMode="auto">
          <a:xfrm>
            <a:off x="-28912" y="1357313"/>
            <a:ext cx="9001125" cy="4678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    * </a:t>
            </a:r>
            <a:r>
              <a:rPr lang="en-GB" altLang="en-US" sz="2000" dirty="0">
                <a:latin typeface="Comic Sans MS" panose="030F0702030302020204" pitchFamily="66" charset="0"/>
              </a:rPr>
              <a:t>Pathology</a:t>
            </a:r>
            <a:r>
              <a:rPr lang="en-US" altLang="en-US" sz="2000" dirty="0">
                <a:latin typeface="Comic Sans MS" panose="030F0702030302020204" pitchFamily="66" charset="0"/>
              </a:rPr>
              <a:t>:</a:t>
            </a:r>
            <a:br>
              <a:rPr lang="en-US" altLang="en-US" sz="2000" dirty="0">
                <a:latin typeface="Comic Sans MS" panose="030F0702030302020204" pitchFamily="66" charset="0"/>
              </a:rPr>
            </a:br>
            <a:br>
              <a:rPr lang="en-US" altLang="en-US" sz="800" dirty="0">
                <a:latin typeface="Comic Sans MS" panose="030F0702030302020204" pitchFamily="66" charset="0"/>
              </a:rPr>
            </a:br>
            <a:r>
              <a:rPr lang="en-US" altLang="en-US" sz="2000" dirty="0">
                <a:latin typeface="Comic Sans MS" panose="030F0702030302020204" pitchFamily="66" charset="0"/>
              </a:rPr>
              <a:t>   - </a:t>
            </a:r>
            <a:r>
              <a:rPr lang="en-GB" altLang="en-US" sz="2000" b="1" dirty="0">
                <a:latin typeface="Comic Sans MS" panose="030F0702030302020204" pitchFamily="66" charset="0"/>
              </a:rPr>
              <a:t>Optic disc </a:t>
            </a:r>
            <a:r>
              <a:rPr lang="en-GB" altLang="en-US" sz="2000" b="1" dirty="0" err="1">
                <a:latin typeface="Comic Sans MS" panose="030F0702030302020204" pitchFamily="66" charset="0"/>
              </a:rPr>
              <a:t>edema</a:t>
            </a:r>
            <a:r>
              <a:rPr lang="en-US" altLang="en-US" sz="2000" dirty="0">
                <a:latin typeface="Comic Sans MS" panose="030F0702030302020204" pitchFamily="66" charset="0"/>
              </a:rPr>
              <a:t> </a:t>
            </a:r>
            <a:r>
              <a:rPr lang="en-US" altLang="en-US" sz="1800" dirty="0">
                <a:latin typeface="Comic Sans MS" panose="030F0702030302020204" pitchFamily="66" charset="0"/>
              </a:rPr>
              <a:t>– swelling and elevation</a:t>
            </a:r>
            <a:br>
              <a:rPr lang="en-US" altLang="en-US" sz="1800" dirty="0">
                <a:latin typeface="Comic Sans MS" panose="030F0702030302020204" pitchFamily="66" charset="0"/>
              </a:rPr>
            </a:br>
            <a:r>
              <a:rPr lang="en-US" altLang="en-US" sz="1800" dirty="0">
                <a:latin typeface="Comic Sans MS" panose="030F0702030302020204" pitchFamily="66" charset="0"/>
              </a:rPr>
              <a:t>      of optic disc;</a:t>
            </a:r>
            <a:r>
              <a:rPr lang="en-US" altLang="en-US" sz="2000" dirty="0">
                <a:latin typeface="Comic Sans MS" panose="030F0702030302020204" pitchFamily="66" charset="0"/>
              </a:rPr>
              <a:t> </a:t>
            </a:r>
            <a:r>
              <a:rPr lang="en-GB" sz="1800" b="0" i="0" dirty="0">
                <a:solidFill>
                  <a:srgbClr val="212529"/>
                </a:solidFill>
                <a:effectLst/>
                <a:latin typeface="Comic Sans MS" panose="030F0702030302020204" pitchFamily="66" charset="0"/>
              </a:rPr>
              <a:t>the root cause of papilledema </a:t>
            </a:r>
            <a:br>
              <a:rPr lang="en-GB" sz="1800" b="0" i="0" dirty="0">
                <a:solidFill>
                  <a:srgbClr val="212529"/>
                </a:solidFill>
                <a:effectLst/>
                <a:latin typeface="Comic Sans MS" panose="030F0702030302020204" pitchFamily="66" charset="0"/>
              </a:rPr>
            </a:br>
            <a:r>
              <a:rPr lang="en-GB" sz="1800" b="0" i="0" dirty="0">
                <a:solidFill>
                  <a:srgbClr val="212529"/>
                </a:solidFill>
                <a:effectLst/>
                <a:latin typeface="Comic Sans MS" panose="030F0702030302020204" pitchFamily="66" charset="0"/>
              </a:rPr>
              <a:t>      is</a:t>
            </a:r>
            <a:r>
              <a:rPr lang="en-GB" sz="1800" dirty="0">
                <a:solidFill>
                  <a:srgbClr val="212529"/>
                </a:solidFill>
                <a:latin typeface="Comic Sans MS" panose="030F0702030302020204" pitchFamily="66" charset="0"/>
              </a:rPr>
              <a:t> </a:t>
            </a:r>
            <a:r>
              <a:rPr lang="en-GB" sz="1800" b="0" i="0" dirty="0">
                <a:solidFill>
                  <a:srgbClr val="212529"/>
                </a:solidFill>
                <a:effectLst/>
                <a:latin typeface="Comic Sans MS" panose="030F0702030302020204" pitchFamily="66" charset="0"/>
              </a:rPr>
              <a:t>increased intracranial pressure; </a:t>
            </a:r>
            <a:r>
              <a:rPr lang="en-GB" sz="1800" b="0" i="0" dirty="0">
                <a:solidFill>
                  <a:srgbClr val="1F1F1F"/>
                </a:solidFill>
                <a:effectLst/>
                <a:latin typeface="Comic Sans MS" panose="030F0702030302020204" pitchFamily="66" charset="0"/>
              </a:rPr>
              <a:t>The raised</a:t>
            </a:r>
            <a:br>
              <a:rPr lang="en-GB" sz="1800" b="0" i="0" dirty="0">
                <a:solidFill>
                  <a:srgbClr val="1F1F1F"/>
                </a:solidFill>
                <a:effectLst/>
                <a:latin typeface="Comic Sans MS" panose="030F0702030302020204" pitchFamily="66" charset="0"/>
              </a:rPr>
            </a:br>
            <a:r>
              <a:rPr lang="en-GB" sz="1800" b="0" i="0" dirty="0">
                <a:solidFill>
                  <a:srgbClr val="1F1F1F"/>
                </a:solidFill>
                <a:effectLst/>
                <a:latin typeface="Comic Sans MS" panose="030F0702030302020204" pitchFamily="66" charset="0"/>
              </a:rPr>
              <a:t>      cerebrospinal fluid pressure (CSFP) in the </a:t>
            </a:r>
            <a:br>
              <a:rPr lang="en-GB" sz="1800" b="0" i="0" dirty="0">
                <a:solidFill>
                  <a:srgbClr val="1F1F1F"/>
                </a:solidFill>
                <a:effectLst/>
                <a:latin typeface="Comic Sans MS" panose="030F0702030302020204" pitchFamily="66" charset="0"/>
              </a:rPr>
            </a:br>
            <a:r>
              <a:rPr lang="en-GB" sz="1800" b="0" i="0" dirty="0">
                <a:solidFill>
                  <a:srgbClr val="1F1F1F"/>
                </a:solidFill>
                <a:effectLst/>
                <a:latin typeface="Comic Sans MS" panose="030F0702030302020204" pitchFamily="66" charset="0"/>
              </a:rPr>
              <a:t>      sheath of the optic nerve produces </a:t>
            </a:r>
            <a:r>
              <a:rPr lang="en-GB" sz="1800" b="0" i="0" dirty="0">
                <a:solidFill>
                  <a:srgbClr val="040C28"/>
                </a:solidFill>
                <a:effectLst/>
                <a:latin typeface="Comic Sans MS" panose="030F0702030302020204" pitchFamily="66" charset="0"/>
              </a:rPr>
              <a:t>axoplasmic </a:t>
            </a:r>
            <a:br>
              <a:rPr lang="en-GB" sz="1800" b="0" i="0" dirty="0">
                <a:solidFill>
                  <a:srgbClr val="040C28"/>
                </a:solidFill>
                <a:effectLst/>
                <a:latin typeface="Comic Sans MS" panose="030F0702030302020204" pitchFamily="66" charset="0"/>
              </a:rPr>
            </a:br>
            <a:r>
              <a:rPr lang="en-GB" sz="1800" b="0" i="0" dirty="0">
                <a:solidFill>
                  <a:srgbClr val="040C28"/>
                </a:solidFill>
                <a:effectLst/>
                <a:latin typeface="Comic Sans MS" panose="030F0702030302020204" pitchFamily="66" charset="0"/>
              </a:rPr>
              <a:t>      flow stasis in the initial part of optic </a:t>
            </a:r>
            <a:r>
              <a:rPr lang="en-GB" sz="1800" b="0" i="0" dirty="0" err="1">
                <a:solidFill>
                  <a:srgbClr val="040C28"/>
                </a:solidFill>
                <a:effectLst/>
                <a:latin typeface="Comic Sans MS" panose="030F0702030302020204" pitchFamily="66" charset="0"/>
              </a:rPr>
              <a:t>nerv</a:t>
            </a:r>
            <a:r>
              <a:rPr lang="en-GB" sz="1800" b="0" i="0" dirty="0">
                <a:solidFill>
                  <a:srgbClr val="040C28"/>
                </a:solidFill>
                <a:effectLst/>
                <a:latin typeface="Comic Sans MS" panose="030F0702030302020204" pitchFamily="66" charset="0"/>
              </a:rPr>
              <a:t>.</a:t>
            </a:r>
            <a:br>
              <a:rPr lang="en-US" altLang="en-US" sz="1800" dirty="0">
                <a:latin typeface="Comic Sans MS" panose="030F0702030302020204" pitchFamily="66" charset="0"/>
              </a:rPr>
            </a:b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2000" dirty="0">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2000" dirty="0">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2000" dirty="0">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2000" dirty="0">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2000" dirty="0">
              <a:latin typeface="Comic Sans MS" panose="030F0702030302020204" pitchFamily="66" charset="0"/>
            </a:endParaRPr>
          </a:p>
          <a:p>
            <a:pPr eaLnBrk="1" hangingPunct="1">
              <a:spcBef>
                <a:spcPct val="0"/>
              </a:spcBef>
              <a:buClrTx/>
              <a:buSzTx/>
              <a:buFont typeface="Arial" panose="020B0604020202020204" pitchFamily="34" charset="0"/>
              <a:buNone/>
            </a:pPr>
            <a:br>
              <a:rPr lang="en-US" altLang="en-US" sz="2000" dirty="0">
                <a:latin typeface="Comic Sans MS" panose="030F0702030302020204" pitchFamily="66" charset="0"/>
              </a:rPr>
            </a:br>
            <a:r>
              <a:rPr lang="en-US" altLang="en-US" sz="2000" dirty="0">
                <a:latin typeface="Comic Sans MS" panose="030F0702030302020204" pitchFamily="66" charset="0"/>
              </a:rPr>
              <a:t>   </a:t>
            </a:r>
            <a:endParaRPr lang="en-US" altLang="en-US" sz="2000" dirty="0"/>
          </a:p>
        </p:txBody>
      </p:sp>
      <p:sp>
        <p:nvSpPr>
          <p:cNvPr id="40963" name="TextBox 2">
            <a:extLst>
              <a:ext uri="{FF2B5EF4-FFF2-40B4-BE49-F238E27FC236}">
                <a16:creationId xmlns:a16="http://schemas.microsoft.com/office/drawing/2014/main" id="{839F3450-F533-365D-0FE8-11188BBAF0CA}"/>
              </a:ext>
            </a:extLst>
          </p:cNvPr>
          <p:cNvSpPr txBox="1">
            <a:spLocks noChangeArrowheads="1"/>
          </p:cNvSpPr>
          <p:nvPr/>
        </p:nvSpPr>
        <p:spPr bwMode="auto">
          <a:xfrm>
            <a:off x="1940263" y="285750"/>
            <a:ext cx="5314275" cy="1077218"/>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Optic disc (optic papilla)</a:t>
            </a:r>
            <a:br>
              <a:rPr lang="en-US" altLang="en-US" sz="3200" b="1" dirty="0">
                <a:solidFill>
                  <a:srgbClr val="9D3232"/>
                </a:solidFill>
                <a:effectLst>
                  <a:outerShdw blurRad="38100" dist="38100" dir="2700000" algn="tl">
                    <a:srgbClr val="000000"/>
                  </a:outerShdw>
                </a:effectLst>
                <a:latin typeface="Comic Sans MS" panose="030F0702030302020204" pitchFamily="66" charset="0"/>
              </a:rPr>
            </a:br>
            <a:r>
              <a:rPr lang="en-US" altLang="en-US" sz="3200" b="1" dirty="0">
                <a:solidFill>
                  <a:srgbClr val="9D3232"/>
                </a:solidFill>
                <a:effectLst>
                  <a:outerShdw blurRad="38100" dist="38100" dir="2700000" algn="tl">
                    <a:srgbClr val="000000"/>
                  </a:outerShdw>
                </a:effectLst>
                <a:latin typeface="Comic Sans MS" panose="030F0702030302020204" pitchFamily="66" charset="0"/>
              </a:rPr>
              <a:t>(papilla or discus </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n.optici</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a:t>
            </a:r>
          </a:p>
        </p:txBody>
      </p:sp>
      <p:graphicFrame>
        <p:nvGraphicFramePr>
          <p:cNvPr id="49156" name="Object 2">
            <a:extLst>
              <a:ext uri="{FF2B5EF4-FFF2-40B4-BE49-F238E27FC236}">
                <a16:creationId xmlns:a16="http://schemas.microsoft.com/office/drawing/2014/main" id="{7FADF212-4153-3478-414D-BAF316839059}"/>
              </a:ext>
            </a:extLst>
          </p:cNvPr>
          <p:cNvGraphicFramePr>
            <a:graphicFrameLocks noChangeAspect="1"/>
          </p:cNvGraphicFramePr>
          <p:nvPr/>
        </p:nvGraphicFramePr>
        <p:xfrm>
          <a:off x="5429250" y="1357313"/>
          <a:ext cx="3101975" cy="2289175"/>
        </p:xfrm>
        <a:graphic>
          <a:graphicData uri="http://schemas.openxmlformats.org/presentationml/2006/ole">
            <mc:AlternateContent xmlns:mc="http://schemas.openxmlformats.org/markup-compatibility/2006">
              <mc:Choice xmlns:v="urn:schemas-microsoft-com:vml" Requires="v">
                <p:oleObj r:id="rId2" imgW="7695238" imgH="5676190" progId="Paint.Picture">
                  <p:embed/>
                </p:oleObj>
              </mc:Choice>
              <mc:Fallback>
                <p:oleObj r:id="rId2" imgW="7695238" imgH="5676190" progId="Paint.Picture">
                  <p:embed/>
                  <p:pic>
                    <p:nvPicPr>
                      <p:cNvPr id="0"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9250" y="1357313"/>
                        <a:ext cx="3101975"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9157" name="Rectangle 5">
            <a:extLst>
              <a:ext uri="{FF2B5EF4-FFF2-40B4-BE49-F238E27FC236}">
                <a16:creationId xmlns:a16="http://schemas.microsoft.com/office/drawing/2014/main" id="{081733E1-7A6A-60AD-FC2A-3AE50FCD891C}"/>
              </a:ext>
            </a:extLst>
          </p:cNvPr>
          <p:cNvSpPr>
            <a:spLocks noChangeArrowheads="1"/>
          </p:cNvSpPr>
          <p:nvPr/>
        </p:nvSpPr>
        <p:spPr bwMode="auto">
          <a:xfrm>
            <a:off x="5857875" y="3714750"/>
            <a:ext cx="21419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1800" b="1" dirty="0">
                <a:latin typeface="Comic Sans MS" panose="030F0702030302020204" pitchFamily="66" charset="0"/>
              </a:rPr>
              <a:t>Normal optic disc</a:t>
            </a:r>
            <a:endParaRPr lang="en-US" altLang="en-US" sz="1800" dirty="0">
              <a:latin typeface="Comic Sans MS" panose="030F0702030302020204" pitchFamily="66" charset="0"/>
            </a:endParaRPr>
          </a:p>
        </p:txBody>
      </p:sp>
      <p:pic>
        <p:nvPicPr>
          <p:cNvPr id="49160" name="Picture 3">
            <a:extLst>
              <a:ext uri="{FF2B5EF4-FFF2-40B4-BE49-F238E27FC236}">
                <a16:creationId xmlns:a16="http://schemas.microsoft.com/office/drawing/2014/main" id="{98E93EE5-7E7A-5594-8060-CA0B8DFD81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43359" t="26250" r="28516" b="24062"/>
          <a:stretch>
            <a:fillRect/>
          </a:stretch>
        </p:blipFill>
        <p:spPr bwMode="auto">
          <a:xfrm>
            <a:off x="791359" y="3952717"/>
            <a:ext cx="1885950"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5">
            <a:extLst>
              <a:ext uri="{FF2B5EF4-FFF2-40B4-BE49-F238E27FC236}">
                <a16:creationId xmlns:a16="http://schemas.microsoft.com/office/drawing/2014/main" id="{672CC3E3-1EF6-DFEA-0F6D-A8A33A87E1B6}"/>
              </a:ext>
            </a:extLst>
          </p:cNvPr>
          <p:cNvSpPr>
            <a:spLocks noChangeArrowheads="1"/>
          </p:cNvSpPr>
          <p:nvPr/>
        </p:nvSpPr>
        <p:spPr bwMode="auto">
          <a:xfrm>
            <a:off x="2843808" y="4809451"/>
            <a:ext cx="24080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1800" b="1" dirty="0" err="1">
                <a:latin typeface="Comic Sans MS" panose="030F0702030302020204" pitchFamily="66" charset="0"/>
              </a:rPr>
              <a:t>Edema</a:t>
            </a:r>
            <a:r>
              <a:rPr lang="en-GB" altLang="en-US" sz="1800" b="1" dirty="0">
                <a:latin typeface="Comic Sans MS" panose="030F0702030302020204" pitchFamily="66" charset="0"/>
              </a:rPr>
              <a:t> of optic disc</a:t>
            </a:r>
            <a:endParaRPr lang="en-US" altLang="en-US" sz="1800" dirty="0">
              <a:latin typeface="Comic Sans MS" panose="030F0702030302020204" pitchFamily="66"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
            <a:extLst>
              <a:ext uri="{FF2B5EF4-FFF2-40B4-BE49-F238E27FC236}">
                <a16:creationId xmlns:a16="http://schemas.microsoft.com/office/drawing/2014/main" id="{EF4AB012-EE77-8739-EC27-D5BEE716129C}"/>
              </a:ext>
            </a:extLst>
          </p:cNvPr>
          <p:cNvSpPr>
            <a:spLocks noChangeArrowheads="1"/>
          </p:cNvSpPr>
          <p:nvPr/>
        </p:nvSpPr>
        <p:spPr bwMode="auto">
          <a:xfrm>
            <a:off x="142875" y="1779280"/>
            <a:ext cx="900112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    * </a:t>
            </a:r>
            <a:r>
              <a:rPr lang="en-GB" altLang="en-US" sz="2000" dirty="0">
                <a:latin typeface="Comic Sans MS" panose="030F0702030302020204" pitchFamily="66" charset="0"/>
              </a:rPr>
              <a:t>Pathology</a:t>
            </a:r>
            <a:r>
              <a:rPr lang="en-US" altLang="en-US" sz="2000" dirty="0">
                <a:latin typeface="Comic Sans MS" panose="030F0702030302020204" pitchFamily="66" charset="0"/>
              </a:rPr>
              <a:t>:</a:t>
            </a:r>
            <a:br>
              <a:rPr lang="en-US" altLang="en-US" sz="2000" dirty="0">
                <a:latin typeface="Comic Sans MS" panose="030F0702030302020204" pitchFamily="66" charset="0"/>
              </a:rPr>
            </a:br>
            <a:br>
              <a:rPr lang="en-US" altLang="en-US" sz="800" dirty="0">
                <a:latin typeface="Comic Sans MS" panose="030F0702030302020204" pitchFamily="66" charset="0"/>
              </a:rPr>
            </a:br>
            <a:r>
              <a:rPr lang="en-US" altLang="en-US" sz="2000" dirty="0">
                <a:latin typeface="Comic Sans MS" panose="030F0702030302020204" pitchFamily="66" charset="0"/>
              </a:rPr>
              <a:t>   - </a:t>
            </a:r>
            <a:r>
              <a:rPr lang="en-GB" altLang="en-US" sz="2000" b="1" dirty="0">
                <a:latin typeface="Comic Sans MS" panose="030F0702030302020204" pitchFamily="66" charset="0"/>
              </a:rPr>
              <a:t>Pathological (more pronounced)</a:t>
            </a:r>
            <a:br>
              <a:rPr lang="en-GB" altLang="en-US" sz="2000" b="1" dirty="0">
                <a:latin typeface="Comic Sans MS" panose="030F0702030302020204" pitchFamily="66" charset="0"/>
              </a:rPr>
            </a:br>
            <a:r>
              <a:rPr lang="en-GB" altLang="en-US" sz="2000" b="1" dirty="0">
                <a:latin typeface="Comic Sans MS" panose="030F0702030302020204" pitchFamily="66" charset="0"/>
              </a:rPr>
              <a:t>    </a:t>
            </a:r>
            <a:r>
              <a:rPr lang="en-GB" altLang="en-US" sz="2000" b="1" dirty="0" err="1">
                <a:latin typeface="Comic Sans MS" panose="030F0702030302020204" pitchFamily="66" charset="0"/>
              </a:rPr>
              <a:t>exacavatio</a:t>
            </a:r>
            <a:r>
              <a:rPr lang="en-GB" altLang="en-US" sz="2000" b="1" dirty="0">
                <a:latin typeface="Comic Sans MS" panose="030F0702030302020204" pitchFamily="66" charset="0"/>
              </a:rPr>
              <a:t> of optic disc</a:t>
            </a:r>
            <a:br>
              <a:rPr lang="en-GB" altLang="en-US" sz="2000" b="1" dirty="0">
                <a:latin typeface="Comic Sans MS" panose="030F0702030302020204" pitchFamily="66" charset="0"/>
              </a:rPr>
            </a:br>
            <a:r>
              <a:rPr lang="en-GB" altLang="en-US" sz="2000" b="1" dirty="0">
                <a:latin typeface="Comic Sans MS" panose="030F0702030302020204" pitchFamily="66" charset="0"/>
              </a:rPr>
              <a:t>    </a:t>
            </a:r>
            <a:r>
              <a:rPr lang="en-GB" sz="2000" b="0" i="0" dirty="0">
                <a:solidFill>
                  <a:srgbClr val="212529"/>
                </a:solidFill>
                <a:effectLst/>
                <a:latin typeface="Comic Sans MS" panose="030F0702030302020204" pitchFamily="66" charset="0"/>
              </a:rPr>
              <a:t>the root cause is </a:t>
            </a:r>
            <a:r>
              <a:rPr lang="en-GB" sz="2000" dirty="0">
                <a:solidFill>
                  <a:srgbClr val="212529"/>
                </a:solidFill>
                <a:latin typeface="Comic Sans MS" panose="030F0702030302020204" pitchFamily="66" charset="0"/>
              </a:rPr>
              <a:t>raised intraocular </a:t>
            </a:r>
            <a:br>
              <a:rPr lang="en-GB" sz="2000" dirty="0">
                <a:solidFill>
                  <a:srgbClr val="212529"/>
                </a:solidFill>
                <a:latin typeface="Comic Sans MS" panose="030F0702030302020204" pitchFamily="66" charset="0"/>
              </a:rPr>
            </a:br>
            <a:r>
              <a:rPr lang="en-GB" sz="2000" dirty="0">
                <a:solidFill>
                  <a:srgbClr val="212529"/>
                </a:solidFill>
                <a:latin typeface="Comic Sans MS" panose="030F0702030302020204" pitchFamily="66" charset="0"/>
              </a:rPr>
              <a:t>      pressure</a:t>
            </a:r>
            <a:r>
              <a:rPr lang="en-US" altLang="en-US" sz="2000" dirty="0">
                <a:latin typeface="Comic Sans MS" panose="030F0702030302020204" pitchFamily="66" charset="0"/>
              </a:rPr>
              <a:t> (</a:t>
            </a:r>
            <a:r>
              <a:rPr lang="en-GB" altLang="en-US" sz="2000" dirty="0">
                <a:latin typeface="Comic Sans MS" panose="030F0702030302020204" pitchFamily="66" charset="0"/>
              </a:rPr>
              <a:t>glaucoma</a:t>
            </a:r>
            <a:r>
              <a:rPr lang="en-US" altLang="en-US" sz="2000" dirty="0">
                <a:latin typeface="Comic Sans MS" panose="030F0702030302020204" pitchFamily="66" charset="0"/>
              </a:rPr>
              <a:t>)</a:t>
            </a:r>
            <a:endParaRPr lang="en-US" altLang="en-US" sz="2000" dirty="0"/>
          </a:p>
        </p:txBody>
      </p:sp>
      <p:sp>
        <p:nvSpPr>
          <p:cNvPr id="40963" name="TextBox 2">
            <a:extLst>
              <a:ext uri="{FF2B5EF4-FFF2-40B4-BE49-F238E27FC236}">
                <a16:creationId xmlns:a16="http://schemas.microsoft.com/office/drawing/2014/main" id="{839F3450-F533-365D-0FE8-11188BBAF0CA}"/>
              </a:ext>
            </a:extLst>
          </p:cNvPr>
          <p:cNvSpPr txBox="1">
            <a:spLocks noChangeArrowheads="1"/>
          </p:cNvSpPr>
          <p:nvPr/>
        </p:nvSpPr>
        <p:spPr bwMode="auto">
          <a:xfrm>
            <a:off x="1940263" y="285750"/>
            <a:ext cx="5314275" cy="1077218"/>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Optic disc (optic papilla)</a:t>
            </a:r>
            <a:br>
              <a:rPr lang="en-US" altLang="en-US" sz="3200" b="1" dirty="0">
                <a:solidFill>
                  <a:srgbClr val="9D3232"/>
                </a:solidFill>
                <a:effectLst>
                  <a:outerShdw blurRad="38100" dist="38100" dir="2700000" algn="tl">
                    <a:srgbClr val="000000"/>
                  </a:outerShdw>
                </a:effectLst>
                <a:latin typeface="Comic Sans MS" panose="030F0702030302020204" pitchFamily="66" charset="0"/>
              </a:rPr>
            </a:br>
            <a:r>
              <a:rPr lang="en-US" altLang="en-US" sz="3200" b="1" dirty="0">
                <a:solidFill>
                  <a:srgbClr val="9D3232"/>
                </a:solidFill>
                <a:effectLst>
                  <a:outerShdw blurRad="38100" dist="38100" dir="2700000" algn="tl">
                    <a:srgbClr val="000000"/>
                  </a:outerShdw>
                </a:effectLst>
                <a:latin typeface="Comic Sans MS" panose="030F0702030302020204" pitchFamily="66" charset="0"/>
              </a:rPr>
              <a:t>(papilla or discus </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n.optici</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a:t>
            </a:r>
          </a:p>
        </p:txBody>
      </p:sp>
      <p:graphicFrame>
        <p:nvGraphicFramePr>
          <p:cNvPr id="49156" name="Object 2">
            <a:extLst>
              <a:ext uri="{FF2B5EF4-FFF2-40B4-BE49-F238E27FC236}">
                <a16:creationId xmlns:a16="http://schemas.microsoft.com/office/drawing/2014/main" id="{7FADF212-4153-3478-414D-BAF316839059}"/>
              </a:ext>
            </a:extLst>
          </p:cNvPr>
          <p:cNvGraphicFramePr>
            <a:graphicFrameLocks noChangeAspect="1"/>
          </p:cNvGraphicFramePr>
          <p:nvPr>
            <p:extLst>
              <p:ext uri="{D42A27DB-BD31-4B8C-83A1-F6EECF244321}">
                <p14:modId xmlns:p14="http://schemas.microsoft.com/office/powerpoint/2010/main" val="2036723521"/>
              </p:ext>
            </p:extLst>
          </p:nvPr>
        </p:nvGraphicFramePr>
        <p:xfrm>
          <a:off x="5429250" y="1573629"/>
          <a:ext cx="3101975" cy="2289175"/>
        </p:xfrm>
        <a:graphic>
          <a:graphicData uri="http://schemas.openxmlformats.org/presentationml/2006/ole">
            <mc:AlternateContent xmlns:mc="http://schemas.openxmlformats.org/markup-compatibility/2006">
              <mc:Choice xmlns:v="urn:schemas-microsoft-com:vml" Requires="v">
                <p:oleObj r:id="rId2" imgW="7695238" imgH="5676190" progId="Paint.Picture">
                  <p:embed/>
                </p:oleObj>
              </mc:Choice>
              <mc:Fallback>
                <p:oleObj r:id="rId2" imgW="7695238" imgH="5676190" progId="Paint.Picture">
                  <p:embed/>
                  <p:pic>
                    <p:nvPicPr>
                      <p:cNvPr id="49156" name="Object 2">
                        <a:extLst>
                          <a:ext uri="{FF2B5EF4-FFF2-40B4-BE49-F238E27FC236}">
                            <a16:creationId xmlns:a16="http://schemas.microsoft.com/office/drawing/2014/main" id="{7FADF212-4153-3478-414D-BAF3168390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9250" y="1573629"/>
                        <a:ext cx="3101975"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9157" name="Rectangle 5">
            <a:extLst>
              <a:ext uri="{FF2B5EF4-FFF2-40B4-BE49-F238E27FC236}">
                <a16:creationId xmlns:a16="http://schemas.microsoft.com/office/drawing/2014/main" id="{081733E1-7A6A-60AD-FC2A-3AE50FCD891C}"/>
              </a:ext>
            </a:extLst>
          </p:cNvPr>
          <p:cNvSpPr>
            <a:spLocks noChangeArrowheads="1"/>
          </p:cNvSpPr>
          <p:nvPr/>
        </p:nvSpPr>
        <p:spPr bwMode="auto">
          <a:xfrm>
            <a:off x="5860852" y="3923923"/>
            <a:ext cx="21419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1800" b="1" dirty="0">
                <a:latin typeface="Comic Sans MS" panose="030F0702030302020204" pitchFamily="66" charset="0"/>
              </a:rPr>
              <a:t>Normal optic disc</a:t>
            </a:r>
            <a:endParaRPr lang="en-US" altLang="en-US" sz="1800" dirty="0">
              <a:latin typeface="Comic Sans MS" panose="030F0702030302020204" pitchFamily="66" charset="0"/>
            </a:endParaRPr>
          </a:p>
        </p:txBody>
      </p:sp>
      <p:pic>
        <p:nvPicPr>
          <p:cNvPr id="49158" name="Picture 4" descr="glauc_discs">
            <a:extLst>
              <a:ext uri="{FF2B5EF4-FFF2-40B4-BE49-F238E27FC236}">
                <a16:creationId xmlns:a16="http://schemas.microsoft.com/office/drawing/2014/main" id="{8BEFEBD6-4F16-DEBC-15AD-5D24319C89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9250" y="4643438"/>
            <a:ext cx="3292475"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9" name="Rectangle 7">
            <a:extLst>
              <a:ext uri="{FF2B5EF4-FFF2-40B4-BE49-F238E27FC236}">
                <a16:creationId xmlns:a16="http://schemas.microsoft.com/office/drawing/2014/main" id="{7E1DAF70-A0E8-5F14-3901-F6EA469390E0}"/>
              </a:ext>
            </a:extLst>
          </p:cNvPr>
          <p:cNvSpPr>
            <a:spLocks noChangeArrowheads="1"/>
          </p:cNvSpPr>
          <p:nvPr/>
        </p:nvSpPr>
        <p:spPr bwMode="auto">
          <a:xfrm>
            <a:off x="5076825" y="5715000"/>
            <a:ext cx="37099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1800" b="1" dirty="0">
                <a:latin typeface="Comic Sans MS" panose="030F0702030302020204" pitchFamily="66" charset="0"/>
              </a:rPr>
              <a:t>Progressive excavation of optic disc in glaucoma</a:t>
            </a:r>
            <a:endParaRPr lang="en-US" altLang="en-US" sz="1800" b="1" dirty="0">
              <a:latin typeface="Comic Sans MS" panose="030F0702030302020204" pitchFamily="66" charset="0"/>
            </a:endParaRPr>
          </a:p>
        </p:txBody>
      </p:sp>
    </p:spTree>
    <p:extLst>
      <p:ext uri="{BB962C8B-B14F-4D97-AF65-F5344CB8AC3E}">
        <p14:creationId xmlns:p14="http://schemas.microsoft.com/office/powerpoint/2010/main" val="39706926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
            <a:extLst>
              <a:ext uri="{FF2B5EF4-FFF2-40B4-BE49-F238E27FC236}">
                <a16:creationId xmlns:a16="http://schemas.microsoft.com/office/drawing/2014/main" id="{7737D77E-051A-1424-EE36-EC19B4BE52AB}"/>
              </a:ext>
            </a:extLst>
          </p:cNvPr>
          <p:cNvSpPr>
            <a:spLocks noChangeArrowheads="1"/>
          </p:cNvSpPr>
          <p:nvPr/>
        </p:nvSpPr>
        <p:spPr bwMode="auto">
          <a:xfrm>
            <a:off x="294837" y="1031870"/>
            <a:ext cx="8586078" cy="4884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1) </a:t>
            </a:r>
            <a:r>
              <a:rPr lang="en-GB" sz="1800" b="0" i="0" dirty="0">
                <a:solidFill>
                  <a:srgbClr val="484848"/>
                </a:solidFill>
                <a:effectLst/>
                <a:highlight>
                  <a:srgbClr val="FFFFFF"/>
                </a:highlight>
                <a:latin typeface="Comic Sans MS" panose="030F0702030302020204" pitchFamily="66" charset="0"/>
              </a:rPr>
              <a:t>Retinal pigmented epithelium (</a:t>
            </a:r>
            <a:r>
              <a:rPr lang="sr-Latn-CS" altLang="en-US" sz="1800" dirty="0" err="1">
                <a:latin typeface="Comic Sans MS" panose="030F0702030302020204" pitchFamily="66" charset="0"/>
              </a:rPr>
              <a:t>Stratum</a:t>
            </a:r>
            <a:r>
              <a:rPr lang="sr-Latn-CS" altLang="en-US" sz="1800" dirty="0">
                <a:latin typeface="Comic Sans MS" panose="030F0702030302020204" pitchFamily="66" charset="0"/>
              </a:rPr>
              <a:t> pigmenti </a:t>
            </a:r>
            <a:r>
              <a:rPr lang="sr-Latn-CS" altLang="en-US" sz="1800" dirty="0" err="1">
                <a:latin typeface="Comic Sans MS" panose="030F0702030302020204" pitchFamily="66" charset="0"/>
              </a:rPr>
              <a:t>reatinae</a:t>
            </a:r>
            <a:r>
              <a:rPr lang="en-GB" altLang="en-US" sz="1800" dirty="0">
                <a:latin typeface="Comic Sans MS" panose="030F0702030302020204" pitchFamily="66" charset="0"/>
              </a:rPr>
              <a:t>)</a:t>
            </a:r>
            <a:endParaRPr lang="sr-Latn-CS" altLang="en-US" sz="14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2) </a:t>
            </a:r>
            <a:r>
              <a:rPr lang="en-GB" sz="1800" b="0" i="0" dirty="0">
                <a:solidFill>
                  <a:srgbClr val="484848"/>
                </a:solidFill>
                <a:effectLst/>
                <a:highlight>
                  <a:srgbClr val="FFFFFF"/>
                </a:highlight>
                <a:latin typeface="Comic Sans MS" panose="030F0702030302020204" pitchFamily="66" charset="0"/>
              </a:rPr>
              <a:t>Layer of photoreceptors (</a:t>
            </a:r>
            <a:r>
              <a:rPr lang="sr-Latn-CS" altLang="en-US" sz="1800" dirty="0" err="1">
                <a:latin typeface="Comic Sans MS" panose="030F0702030302020204" pitchFamily="66" charset="0"/>
              </a:rPr>
              <a:t>Stratum</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bacillorum</a:t>
            </a:r>
            <a:r>
              <a:rPr lang="sr-Latn-CS" altLang="en-US" sz="1800" dirty="0">
                <a:latin typeface="Comic Sans MS" panose="030F0702030302020204" pitchFamily="66" charset="0"/>
              </a:rPr>
              <a:t> et </a:t>
            </a:r>
            <a:r>
              <a:rPr lang="sr-Latn-CS" altLang="en-US" sz="1800" dirty="0" err="1">
                <a:latin typeface="Comic Sans MS" panose="030F0702030302020204" pitchFamily="66" charset="0"/>
              </a:rPr>
              <a:t>conorum</a:t>
            </a:r>
            <a:r>
              <a:rPr lang="en-GB" altLang="en-US" sz="1800" dirty="0">
                <a:latin typeface="Comic Sans MS" panose="030F0702030302020204" pitchFamily="66" charset="0"/>
              </a:rPr>
              <a:t>)</a:t>
            </a:r>
            <a:br>
              <a:rPr lang="en-GB" altLang="en-US" sz="1800" dirty="0">
                <a:latin typeface="Comic Sans MS" panose="030F0702030302020204" pitchFamily="66" charset="0"/>
              </a:rPr>
            </a:br>
            <a:r>
              <a:rPr lang="sr-Latn-CS" altLang="en-US" sz="1800" dirty="0">
                <a:latin typeface="Comic Sans MS" panose="030F0702030302020204" pitchFamily="66" charset="0"/>
              </a:rPr>
              <a:t>3) </a:t>
            </a:r>
            <a:r>
              <a:rPr lang="en-GB" sz="1800" b="0" i="0" dirty="0">
                <a:solidFill>
                  <a:srgbClr val="484848"/>
                </a:solidFill>
                <a:effectLst/>
                <a:highlight>
                  <a:srgbClr val="FFFFFF"/>
                </a:highlight>
                <a:latin typeface="Comic Sans MS" panose="030F0702030302020204" pitchFamily="66" charset="0"/>
              </a:rPr>
              <a:t>Outer limiting membrane (</a:t>
            </a:r>
            <a:r>
              <a:rPr lang="sr-Latn-CS" altLang="en-US" sz="1800" dirty="0">
                <a:latin typeface="Comic Sans MS" panose="030F0702030302020204" pitchFamily="66" charset="0"/>
              </a:rPr>
              <a:t>Membrana </a:t>
            </a:r>
            <a:r>
              <a:rPr lang="sr-Latn-CS" altLang="en-US" sz="1800" dirty="0" err="1">
                <a:latin typeface="Comic Sans MS" panose="030F0702030302020204" pitchFamily="66" charset="0"/>
              </a:rPr>
              <a:t>limitans</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externa</a:t>
            </a:r>
            <a:r>
              <a:rPr lang="en-GB" altLang="en-US" sz="1800" dirty="0">
                <a:latin typeface="Comic Sans MS" panose="030F0702030302020204" pitchFamily="66" charset="0"/>
              </a:rPr>
              <a:t>)</a:t>
            </a:r>
            <a:br>
              <a:rPr lang="en-GB" altLang="en-US" sz="1800" dirty="0">
                <a:latin typeface="Comic Sans MS" panose="030F0702030302020204" pitchFamily="66" charset="0"/>
              </a:rPr>
            </a:br>
            <a:r>
              <a:rPr lang="sr-Latn-CS" altLang="en-US" sz="1800" dirty="0">
                <a:latin typeface="Comic Sans MS" panose="030F0702030302020204" pitchFamily="66" charset="0"/>
              </a:rPr>
              <a:t>4) </a:t>
            </a:r>
            <a:r>
              <a:rPr lang="en-GB" sz="1800" b="0" i="0" dirty="0">
                <a:solidFill>
                  <a:srgbClr val="484848"/>
                </a:solidFill>
                <a:effectLst/>
                <a:highlight>
                  <a:srgbClr val="FFFFFF"/>
                </a:highlight>
                <a:latin typeface="Comic Sans MS" panose="030F0702030302020204" pitchFamily="66" charset="0"/>
              </a:rPr>
              <a:t>Outer nuclear layer (</a:t>
            </a:r>
            <a:r>
              <a:rPr lang="sr-Latn-CS" altLang="en-US" sz="1800" dirty="0" err="1">
                <a:latin typeface="Comic Sans MS" panose="030F0702030302020204" pitchFamily="66" charset="0"/>
              </a:rPr>
              <a:t>Stratum</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neuroepitheliale</a:t>
            </a:r>
            <a:r>
              <a:rPr lang="en-GB" altLang="en-US" sz="1800" dirty="0">
                <a:latin typeface="Comic Sans MS" panose="030F0702030302020204" pitchFamily="66" charset="0"/>
              </a:rPr>
              <a:t>)</a:t>
            </a:r>
            <a:endParaRPr lang="sr-Latn-CS" altLang="en-US" sz="18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5) </a:t>
            </a:r>
            <a:r>
              <a:rPr lang="en-GB" sz="1800" b="0" i="0" dirty="0">
                <a:solidFill>
                  <a:srgbClr val="484848"/>
                </a:solidFill>
                <a:effectLst/>
                <a:highlight>
                  <a:srgbClr val="FFFFFF"/>
                </a:highlight>
                <a:latin typeface="Comic Sans MS" panose="030F0702030302020204" pitchFamily="66" charset="0"/>
              </a:rPr>
              <a:t>Outer plexiform layer (</a:t>
            </a:r>
            <a:r>
              <a:rPr lang="sr-Latn-CS" altLang="en-US" sz="1800" dirty="0" err="1">
                <a:latin typeface="Comic Sans MS" panose="030F0702030302020204" pitchFamily="66" charset="0"/>
              </a:rPr>
              <a:t>Stratum</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reticularae</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externum</a:t>
            </a:r>
            <a:r>
              <a:rPr lang="en-GB" altLang="en-US" sz="1800" dirty="0">
                <a:latin typeface="Comic Sans MS" panose="030F0702030302020204" pitchFamily="66" charset="0"/>
              </a:rPr>
              <a:t>)</a:t>
            </a:r>
            <a:endParaRPr lang="sr-Latn-CS" altLang="en-US" sz="18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6) </a:t>
            </a:r>
            <a:r>
              <a:rPr lang="en-GB" sz="1800" b="0" i="0" dirty="0">
                <a:solidFill>
                  <a:srgbClr val="484848"/>
                </a:solidFill>
                <a:effectLst/>
                <a:highlight>
                  <a:srgbClr val="FFFFFF"/>
                </a:highlight>
                <a:latin typeface="Comic Sans MS" panose="030F0702030302020204" pitchFamily="66" charset="0"/>
              </a:rPr>
              <a:t>Inner nuclear layer (</a:t>
            </a:r>
            <a:r>
              <a:rPr lang="sr-Latn-CS" altLang="en-US" sz="1800" dirty="0" err="1">
                <a:latin typeface="Comic Sans MS" panose="030F0702030302020204" pitchFamily="66" charset="0"/>
              </a:rPr>
              <a:t>Stratum</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ganglionare</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retinae</a:t>
            </a:r>
            <a:r>
              <a:rPr lang="en-GB" altLang="en-US" sz="1800" dirty="0">
                <a:latin typeface="Comic Sans MS" panose="030F0702030302020204" pitchFamily="66" charset="0"/>
              </a:rPr>
              <a:t>)</a:t>
            </a:r>
            <a:endParaRPr lang="sr-Latn-CS" altLang="en-US" sz="18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7) </a:t>
            </a:r>
            <a:r>
              <a:rPr lang="en-GB" sz="1800" b="0" i="0" dirty="0">
                <a:solidFill>
                  <a:srgbClr val="484848"/>
                </a:solidFill>
                <a:effectLst/>
                <a:highlight>
                  <a:srgbClr val="FFFFFF"/>
                </a:highlight>
                <a:latin typeface="Comic Sans MS" panose="030F0702030302020204" pitchFamily="66" charset="0"/>
              </a:rPr>
              <a:t>Inner plexiform layer (</a:t>
            </a:r>
            <a:r>
              <a:rPr lang="sr-Latn-CS" altLang="en-US" sz="1800" dirty="0" err="1">
                <a:latin typeface="Comic Sans MS" panose="030F0702030302020204" pitchFamily="66" charset="0"/>
              </a:rPr>
              <a:t>Stratum</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reticularae</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internum</a:t>
            </a:r>
            <a:r>
              <a:rPr lang="en-GB" altLang="en-US" sz="1800" dirty="0">
                <a:latin typeface="Comic Sans MS" panose="030F0702030302020204" pitchFamily="66" charset="0"/>
              </a:rPr>
              <a:t>)</a:t>
            </a:r>
            <a:endParaRPr lang="sr-Latn-CS" altLang="en-US" sz="18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8) </a:t>
            </a:r>
            <a:r>
              <a:rPr lang="en-GB" sz="1800" b="0" i="0" dirty="0">
                <a:solidFill>
                  <a:srgbClr val="484848"/>
                </a:solidFill>
                <a:effectLst/>
                <a:highlight>
                  <a:srgbClr val="FFFFFF"/>
                </a:highlight>
                <a:latin typeface="Comic Sans MS" panose="030F0702030302020204" pitchFamily="66" charset="0"/>
              </a:rPr>
              <a:t>Ganglion cell layer (</a:t>
            </a:r>
            <a:r>
              <a:rPr lang="sr-Latn-CS" altLang="en-US" sz="1800" dirty="0" err="1">
                <a:latin typeface="Comic Sans MS" panose="030F0702030302020204" pitchFamily="66" charset="0"/>
              </a:rPr>
              <a:t>Stratum</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ganglionare</a:t>
            </a:r>
            <a:r>
              <a:rPr lang="sr-Latn-CS" altLang="en-US" sz="1800" dirty="0">
                <a:latin typeface="Comic Sans MS" panose="030F0702030302020204" pitchFamily="66" charset="0"/>
              </a:rPr>
              <a:t> n. optici</a:t>
            </a:r>
            <a:r>
              <a:rPr lang="en-GB" altLang="en-US" sz="1800" dirty="0">
                <a:latin typeface="Comic Sans MS" panose="030F0702030302020204" pitchFamily="66" charset="0"/>
              </a:rPr>
              <a:t>)</a:t>
            </a:r>
            <a:endParaRPr lang="sr-Latn-CS" altLang="en-US" sz="18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9) </a:t>
            </a:r>
            <a:r>
              <a:rPr lang="en-GB" sz="1800" b="0" i="0" dirty="0">
                <a:solidFill>
                  <a:srgbClr val="484848"/>
                </a:solidFill>
                <a:effectLst/>
                <a:highlight>
                  <a:srgbClr val="FFFFFF"/>
                </a:highlight>
                <a:latin typeface="Comic Sans MS" panose="030F0702030302020204" pitchFamily="66" charset="0"/>
              </a:rPr>
              <a:t>Nerve </a:t>
            </a:r>
            <a:r>
              <a:rPr lang="en-GB" sz="1800" b="0" i="0" dirty="0" err="1">
                <a:solidFill>
                  <a:srgbClr val="484848"/>
                </a:solidFill>
                <a:effectLst/>
                <a:highlight>
                  <a:srgbClr val="FFFFFF"/>
                </a:highlight>
                <a:latin typeface="Comic Sans MS" panose="030F0702030302020204" pitchFamily="66" charset="0"/>
              </a:rPr>
              <a:t>fiber</a:t>
            </a:r>
            <a:r>
              <a:rPr lang="en-GB" sz="1800" b="0" i="0" dirty="0">
                <a:solidFill>
                  <a:srgbClr val="484848"/>
                </a:solidFill>
                <a:effectLst/>
                <a:highlight>
                  <a:srgbClr val="FFFFFF"/>
                </a:highlight>
                <a:latin typeface="Comic Sans MS" panose="030F0702030302020204" pitchFamily="66" charset="0"/>
              </a:rPr>
              <a:t> layer (</a:t>
            </a:r>
            <a:r>
              <a:rPr lang="sr-Latn-CS" altLang="en-US" sz="1800" dirty="0" err="1">
                <a:latin typeface="Comic Sans MS" panose="030F0702030302020204" pitchFamily="66" charset="0"/>
              </a:rPr>
              <a:t>Stratum</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filorum</a:t>
            </a:r>
            <a:r>
              <a:rPr lang="sr-Latn-CS" altLang="en-US" sz="1800" dirty="0">
                <a:latin typeface="Comic Sans MS" panose="030F0702030302020204" pitchFamily="66" charset="0"/>
              </a:rPr>
              <a:t> n. optici</a:t>
            </a:r>
            <a:r>
              <a:rPr lang="en-GB" altLang="en-US" sz="1800" dirty="0">
                <a:latin typeface="Comic Sans MS" panose="030F0702030302020204" pitchFamily="66" charset="0"/>
              </a:rPr>
              <a:t>)</a:t>
            </a:r>
            <a:endParaRPr lang="sr-Latn-CS" altLang="en-US" sz="18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10) </a:t>
            </a:r>
            <a:r>
              <a:rPr lang="en-GB" sz="1800" b="0" i="0" dirty="0">
                <a:solidFill>
                  <a:srgbClr val="484848"/>
                </a:solidFill>
                <a:effectLst/>
                <a:highlight>
                  <a:srgbClr val="FFFFFF"/>
                </a:highlight>
                <a:latin typeface="Comic Sans MS" panose="030F0702030302020204" pitchFamily="66" charset="0"/>
              </a:rPr>
              <a:t>Inner limiting membrane (</a:t>
            </a:r>
            <a:r>
              <a:rPr lang="sr-Latn-CS" altLang="en-US" sz="1800" dirty="0">
                <a:latin typeface="Comic Sans MS" panose="030F0702030302020204" pitchFamily="66" charset="0"/>
              </a:rPr>
              <a:t>Membrana </a:t>
            </a:r>
            <a:r>
              <a:rPr lang="sr-Latn-CS" altLang="en-US" sz="1800" dirty="0" err="1">
                <a:latin typeface="Comic Sans MS" panose="030F0702030302020204" pitchFamily="66" charset="0"/>
              </a:rPr>
              <a:t>limitans</a:t>
            </a:r>
            <a:r>
              <a:rPr lang="sr-Latn-CS" altLang="en-US" sz="1800" dirty="0">
                <a:latin typeface="Comic Sans MS" panose="030F0702030302020204" pitchFamily="66" charset="0"/>
              </a:rPr>
              <a:t> interna</a:t>
            </a:r>
            <a:r>
              <a:rPr lang="en-GB" altLang="en-US" sz="1800" dirty="0">
                <a:latin typeface="Comic Sans MS" panose="030F0702030302020204" pitchFamily="66" charset="0"/>
              </a:rPr>
              <a:t>)</a:t>
            </a:r>
          </a:p>
          <a:p>
            <a:pPr eaLnBrk="1" hangingPunct="1">
              <a:lnSpc>
                <a:spcPct val="90000"/>
              </a:lnSpc>
              <a:spcBef>
                <a:spcPct val="0"/>
              </a:spcBef>
              <a:buClrTx/>
              <a:buSzTx/>
              <a:buFont typeface="Arial" panose="020B0604020202020204" pitchFamily="34" charset="0"/>
              <a:buNone/>
            </a:pPr>
            <a:endParaRPr lang="en-GB" altLang="en-US" sz="20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br>
              <a:rPr lang="en-GB" sz="1400" dirty="0"/>
            </a:br>
            <a:br>
              <a:rPr lang="en-GB" sz="1400" dirty="0"/>
            </a:br>
            <a:br>
              <a:rPr lang="en-GB" sz="1400" dirty="0"/>
            </a:br>
            <a:br>
              <a:rPr lang="en-GB" sz="1400" dirty="0"/>
            </a:br>
            <a:br>
              <a:rPr lang="en-GB" sz="1400" dirty="0"/>
            </a:br>
            <a:br>
              <a:rPr lang="en-GB" sz="1400" dirty="0"/>
            </a:br>
            <a:br>
              <a:rPr lang="en-GB" sz="1400" dirty="0"/>
            </a:br>
            <a:br>
              <a:rPr lang="en-GB" sz="1400" dirty="0"/>
            </a:br>
            <a:br>
              <a:rPr lang="en-GB" sz="1400" dirty="0"/>
            </a:br>
            <a:endParaRPr lang="sr-Latn-CS" altLang="en-US" sz="2000" dirty="0">
              <a:latin typeface="Comic Sans MS" panose="030F0702030302020204" pitchFamily="66" charset="0"/>
            </a:endParaRPr>
          </a:p>
        </p:txBody>
      </p:sp>
      <p:graphicFrame>
        <p:nvGraphicFramePr>
          <p:cNvPr id="52228" name="Object 2">
            <a:extLst>
              <a:ext uri="{FF2B5EF4-FFF2-40B4-BE49-F238E27FC236}">
                <a16:creationId xmlns:a16="http://schemas.microsoft.com/office/drawing/2014/main" id="{C992103D-5E28-281D-9436-61B97496337B}"/>
              </a:ext>
            </a:extLst>
          </p:cNvPr>
          <p:cNvGraphicFramePr>
            <a:graphicFrameLocks noChangeAspect="1"/>
          </p:cNvGraphicFramePr>
          <p:nvPr/>
        </p:nvGraphicFramePr>
        <p:xfrm>
          <a:off x="4568160" y="3529556"/>
          <a:ext cx="3993456" cy="2995092"/>
        </p:xfrm>
        <a:graphic>
          <a:graphicData uri="http://schemas.openxmlformats.org/presentationml/2006/ole">
            <mc:AlternateContent xmlns:mc="http://schemas.openxmlformats.org/markup-compatibility/2006">
              <mc:Choice xmlns:v="urn:schemas-microsoft-com:vml" Requires="v">
                <p:oleObj r:id="rId2" imgW="8914286" imgH="5380952" progId="Paint.Picture">
                  <p:embed/>
                </p:oleObj>
              </mc:Choice>
              <mc:Fallback>
                <p:oleObj r:id="rId2" imgW="8914286" imgH="5380952" progId="Paint.Picture">
                  <p:embed/>
                  <p:pic>
                    <p:nvPicPr>
                      <p:cNvPr id="52228" name="Object 2">
                        <a:extLst>
                          <a:ext uri="{FF2B5EF4-FFF2-40B4-BE49-F238E27FC236}">
                            <a16:creationId xmlns:a16="http://schemas.microsoft.com/office/drawing/2014/main" id="{C992103D-5E28-281D-9436-61B9749633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8160" y="3529556"/>
                        <a:ext cx="3993456" cy="2995092"/>
                      </a:xfrm>
                      <a:prstGeom prst="rect">
                        <a:avLst/>
                      </a:prstGeom>
                      <a:noFill/>
                      <a:ln>
                        <a:noFill/>
                      </a:ln>
                      <a:effectLst/>
                    </p:spPr>
                  </p:pic>
                </p:oleObj>
              </mc:Fallback>
            </mc:AlternateContent>
          </a:graphicData>
        </a:graphic>
      </p:graphicFrame>
      <p:sp>
        <p:nvSpPr>
          <p:cNvPr id="3" name="TextBox 2">
            <a:extLst>
              <a:ext uri="{FF2B5EF4-FFF2-40B4-BE49-F238E27FC236}">
                <a16:creationId xmlns:a16="http://schemas.microsoft.com/office/drawing/2014/main" id="{E05F8ED0-F67D-AFF3-B322-29967D781702}"/>
              </a:ext>
            </a:extLst>
          </p:cNvPr>
          <p:cNvSpPr txBox="1">
            <a:spLocks noChangeArrowheads="1"/>
          </p:cNvSpPr>
          <p:nvPr/>
        </p:nvSpPr>
        <p:spPr bwMode="auto">
          <a:xfrm>
            <a:off x="338155" y="333352"/>
            <a:ext cx="8499443" cy="584775"/>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Optic part of retina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(pars </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optica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retinae)</a:t>
            </a:r>
          </a:p>
        </p:txBody>
      </p:sp>
    </p:spTree>
    <p:extLst>
      <p:ext uri="{BB962C8B-B14F-4D97-AF65-F5344CB8AC3E}">
        <p14:creationId xmlns:p14="http://schemas.microsoft.com/office/powerpoint/2010/main" val="38212907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
            <a:extLst>
              <a:ext uri="{FF2B5EF4-FFF2-40B4-BE49-F238E27FC236}">
                <a16:creationId xmlns:a16="http://schemas.microsoft.com/office/drawing/2014/main" id="{7737D77E-051A-1424-EE36-EC19B4BE52AB}"/>
              </a:ext>
            </a:extLst>
          </p:cNvPr>
          <p:cNvSpPr>
            <a:spLocks noChangeArrowheads="1"/>
          </p:cNvSpPr>
          <p:nvPr/>
        </p:nvSpPr>
        <p:spPr bwMode="auto">
          <a:xfrm>
            <a:off x="294837" y="1031870"/>
            <a:ext cx="8586078" cy="60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spcBef>
                <a:spcPct val="0"/>
              </a:spcBef>
              <a:buClrTx/>
              <a:buSzTx/>
              <a:buFont typeface="Arial" panose="020B0604020202020204" pitchFamily="34" charset="0"/>
              <a:buNone/>
            </a:pPr>
            <a:r>
              <a:rPr lang="en-GB" altLang="en-US" sz="1800" dirty="0">
                <a:latin typeface="Comic Sans MS" panose="030F0702030302020204" pitchFamily="66" charset="0"/>
              </a:rPr>
              <a:t>LAYERS OF OPTIC RETINA (from outer to inner layer)</a:t>
            </a:r>
            <a:br>
              <a:rPr lang="en-GB" altLang="en-US" sz="1800" dirty="0">
                <a:latin typeface="Comic Sans MS" panose="030F0702030302020204" pitchFamily="66" charset="0"/>
              </a:rPr>
            </a:br>
            <a:endParaRPr lang="en-GB" altLang="en-US" sz="8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1) </a:t>
            </a:r>
            <a:r>
              <a:rPr lang="en-GB" sz="1800" b="0" i="0" dirty="0">
                <a:solidFill>
                  <a:srgbClr val="484848"/>
                </a:solidFill>
                <a:effectLst/>
                <a:highlight>
                  <a:srgbClr val="FFFFFF"/>
                </a:highlight>
                <a:latin typeface="Comic Sans MS" panose="030F0702030302020204" pitchFamily="66" charset="0"/>
              </a:rPr>
              <a:t>Retinal pigmented epithelium (</a:t>
            </a:r>
            <a:r>
              <a:rPr lang="sr-Latn-CS" altLang="en-US" sz="1800" dirty="0" err="1">
                <a:latin typeface="Comic Sans MS" panose="030F0702030302020204" pitchFamily="66" charset="0"/>
              </a:rPr>
              <a:t>Stratum</a:t>
            </a:r>
            <a:r>
              <a:rPr lang="sr-Latn-CS" altLang="en-US" sz="1800" dirty="0">
                <a:latin typeface="Comic Sans MS" panose="030F0702030302020204" pitchFamily="66" charset="0"/>
              </a:rPr>
              <a:t> pigmenti </a:t>
            </a:r>
            <a:r>
              <a:rPr lang="sr-Latn-CS" altLang="en-US" sz="1800" dirty="0" err="1">
                <a:latin typeface="Comic Sans MS" panose="030F0702030302020204" pitchFamily="66" charset="0"/>
              </a:rPr>
              <a:t>reatinae</a:t>
            </a:r>
            <a:r>
              <a:rPr lang="en-GB" altLang="en-US" sz="1800" dirty="0">
                <a:latin typeface="Comic Sans MS" panose="030F0702030302020204" pitchFamily="66" charset="0"/>
              </a:rPr>
              <a:t>)</a:t>
            </a:r>
            <a:br>
              <a:rPr lang="en-GB" altLang="en-US" sz="1800" dirty="0">
                <a:latin typeface="Comic Sans MS" panose="030F0702030302020204" pitchFamily="66" charset="0"/>
              </a:rPr>
            </a:br>
            <a:r>
              <a:rPr lang="en-GB" altLang="en-US" sz="1800" dirty="0">
                <a:latin typeface="Comic Sans MS" panose="030F0702030302020204" pitchFamily="66" charset="0"/>
              </a:rPr>
              <a:t>   - </a:t>
            </a:r>
            <a:r>
              <a:rPr lang="en-GB" sz="1400" b="0" i="0" dirty="0">
                <a:solidFill>
                  <a:srgbClr val="202122"/>
                </a:solidFill>
                <a:effectLst/>
                <a:highlight>
                  <a:srgbClr val="FFFFFF"/>
                </a:highlight>
                <a:latin typeface="Arial" panose="020B0604020202020204" pitchFamily="34" charset="0"/>
              </a:rPr>
              <a:t>single layer of cuboidal epithelial cells. This layer is closest to the choroid, and provides nourishment</a:t>
            </a:r>
            <a:br>
              <a:rPr lang="en-GB" sz="1400" b="0" i="0" dirty="0">
                <a:solidFill>
                  <a:srgbClr val="202122"/>
                </a:solidFill>
                <a:effectLst/>
                <a:highlight>
                  <a:srgbClr val="FFFFFF"/>
                </a:highlight>
                <a:latin typeface="Arial" panose="020B0604020202020204" pitchFamily="34" charset="0"/>
              </a:rPr>
            </a:br>
            <a:r>
              <a:rPr lang="en-GB" sz="1400" b="0" i="0" dirty="0">
                <a:solidFill>
                  <a:srgbClr val="202122"/>
                </a:solidFill>
                <a:effectLst/>
                <a:highlight>
                  <a:srgbClr val="FFFFFF"/>
                </a:highlight>
                <a:latin typeface="Arial" panose="020B0604020202020204" pitchFamily="34" charset="0"/>
              </a:rPr>
              <a:t>        and supportive functions to the neural retina, The black pigment melanin in the pigment layer</a:t>
            </a:r>
            <a:br>
              <a:rPr lang="en-GB" sz="1400" b="0" i="0" dirty="0">
                <a:solidFill>
                  <a:srgbClr val="202122"/>
                </a:solidFill>
                <a:effectLst/>
                <a:highlight>
                  <a:srgbClr val="FFFFFF"/>
                </a:highlight>
                <a:latin typeface="Arial" panose="020B0604020202020204" pitchFamily="34" charset="0"/>
              </a:rPr>
            </a:br>
            <a:r>
              <a:rPr lang="en-GB" sz="1400" b="0" i="0" dirty="0">
                <a:solidFill>
                  <a:srgbClr val="202122"/>
                </a:solidFill>
                <a:effectLst/>
                <a:highlight>
                  <a:srgbClr val="FFFFFF"/>
                </a:highlight>
                <a:latin typeface="Arial" panose="020B0604020202020204" pitchFamily="34" charset="0"/>
              </a:rPr>
              <a:t>        prevents light reflection throughout the globe of the eyeball; this is extremely important for clear vision.</a:t>
            </a:r>
            <a:endParaRPr lang="sr-Latn-CS" altLang="en-US" sz="14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2) </a:t>
            </a:r>
            <a:r>
              <a:rPr lang="en-GB" sz="1800" b="0" i="0" dirty="0">
                <a:solidFill>
                  <a:srgbClr val="484848"/>
                </a:solidFill>
                <a:effectLst/>
                <a:highlight>
                  <a:srgbClr val="FFFFFF"/>
                </a:highlight>
                <a:latin typeface="Comic Sans MS" panose="030F0702030302020204" pitchFamily="66" charset="0"/>
              </a:rPr>
              <a:t>Layer of photoreceptors (</a:t>
            </a:r>
            <a:r>
              <a:rPr lang="sr-Latn-CS" altLang="en-US" sz="1800" dirty="0" err="1">
                <a:latin typeface="Comic Sans MS" panose="030F0702030302020204" pitchFamily="66" charset="0"/>
              </a:rPr>
              <a:t>Stratum</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bacillorum</a:t>
            </a:r>
            <a:r>
              <a:rPr lang="sr-Latn-CS" altLang="en-US" sz="1800" dirty="0">
                <a:latin typeface="Comic Sans MS" panose="030F0702030302020204" pitchFamily="66" charset="0"/>
              </a:rPr>
              <a:t> et </a:t>
            </a:r>
            <a:r>
              <a:rPr lang="sr-Latn-CS" altLang="en-US" sz="1800" dirty="0" err="1">
                <a:latin typeface="Comic Sans MS" panose="030F0702030302020204" pitchFamily="66" charset="0"/>
              </a:rPr>
              <a:t>conorum</a:t>
            </a:r>
            <a:r>
              <a:rPr lang="en-GB" altLang="en-US" sz="1800" dirty="0">
                <a:latin typeface="Comic Sans MS" panose="030F0702030302020204" pitchFamily="66" charset="0"/>
              </a:rPr>
              <a:t>)</a:t>
            </a:r>
            <a:br>
              <a:rPr lang="en-GB" altLang="en-US" sz="1800" dirty="0">
                <a:latin typeface="Comic Sans MS" panose="030F0702030302020204" pitchFamily="66" charset="0"/>
              </a:rPr>
            </a:br>
            <a:r>
              <a:rPr lang="en-GB" altLang="en-US" sz="1800" dirty="0">
                <a:latin typeface="Comic Sans MS" panose="030F0702030302020204" pitchFamily="66" charset="0"/>
              </a:rPr>
              <a:t>    </a:t>
            </a:r>
            <a:r>
              <a:rPr lang="en-GB" altLang="en-US" sz="1400" dirty="0">
                <a:latin typeface="Comic Sans MS" panose="030F0702030302020204" pitchFamily="66" charset="0"/>
              </a:rPr>
              <a:t>- </a:t>
            </a:r>
            <a:r>
              <a:rPr lang="en-GB" sz="1400" b="0" i="0" dirty="0">
                <a:solidFill>
                  <a:srgbClr val="202122"/>
                </a:solidFill>
                <a:effectLst/>
                <a:highlight>
                  <a:srgbClr val="FFFFFF"/>
                </a:highlight>
                <a:latin typeface="Comic Sans MS" panose="030F0702030302020204" pitchFamily="66" charset="0"/>
              </a:rPr>
              <a:t>inner segments and outer segments of rods and cones, the outer segments contain a highly</a:t>
            </a:r>
            <a:br>
              <a:rPr lang="en-GB" sz="1400" b="0" i="0" dirty="0">
                <a:solidFill>
                  <a:srgbClr val="202122"/>
                </a:solidFill>
                <a:effectLst/>
                <a:highlight>
                  <a:srgbClr val="FFFFFF"/>
                </a:highlight>
                <a:latin typeface="Comic Sans MS" panose="030F0702030302020204" pitchFamily="66" charset="0"/>
              </a:rPr>
            </a:br>
            <a:r>
              <a:rPr lang="en-GB" sz="1400" b="0" i="0" dirty="0">
                <a:solidFill>
                  <a:srgbClr val="202122"/>
                </a:solidFill>
                <a:effectLst/>
                <a:highlight>
                  <a:srgbClr val="FFFFFF"/>
                </a:highlight>
                <a:latin typeface="Comic Sans MS" panose="030F0702030302020204" pitchFamily="66" charset="0"/>
              </a:rPr>
              <a:t>        specialized light-sensing apparatus.</a:t>
            </a:r>
            <a:r>
              <a:rPr lang="en-GB" sz="1400" b="0" i="0" u="sng" baseline="30000" dirty="0">
                <a:solidFill>
                  <a:srgbClr val="3366CC"/>
                </a:solidFill>
                <a:effectLst/>
                <a:highlight>
                  <a:srgbClr val="FFFFFF"/>
                </a:highlight>
                <a:latin typeface="Comic Sans MS" panose="030F0702030302020204" pitchFamily="66" charset="0"/>
                <a:hlinkClick r:id="rId2"/>
              </a:rPr>
              <a:t>[</a:t>
            </a:r>
            <a:endParaRPr lang="sr-Latn-CS" altLang="en-US" sz="14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3) </a:t>
            </a:r>
            <a:r>
              <a:rPr lang="en-GB" sz="1800" b="0" i="0" dirty="0">
                <a:solidFill>
                  <a:srgbClr val="484848"/>
                </a:solidFill>
                <a:effectLst/>
                <a:highlight>
                  <a:srgbClr val="FFFFFF"/>
                </a:highlight>
                <a:latin typeface="Comic Sans MS" panose="030F0702030302020204" pitchFamily="66" charset="0"/>
              </a:rPr>
              <a:t>Outer limiting membrane (</a:t>
            </a:r>
            <a:r>
              <a:rPr lang="sr-Latn-CS" altLang="en-US" sz="1800" dirty="0">
                <a:latin typeface="Comic Sans MS" panose="030F0702030302020204" pitchFamily="66" charset="0"/>
              </a:rPr>
              <a:t>Membrana </a:t>
            </a:r>
            <a:r>
              <a:rPr lang="sr-Latn-CS" altLang="en-US" sz="1800" dirty="0" err="1">
                <a:latin typeface="Comic Sans MS" panose="030F0702030302020204" pitchFamily="66" charset="0"/>
              </a:rPr>
              <a:t>limitans</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externa</a:t>
            </a:r>
            <a:r>
              <a:rPr lang="en-GB" altLang="en-US" sz="1800" dirty="0">
                <a:latin typeface="Comic Sans MS" panose="030F0702030302020204" pitchFamily="66" charset="0"/>
              </a:rPr>
              <a:t>)</a:t>
            </a:r>
            <a:br>
              <a:rPr lang="en-GB" altLang="en-US" sz="1800" dirty="0">
                <a:latin typeface="Comic Sans MS" panose="030F0702030302020204" pitchFamily="66" charset="0"/>
              </a:rPr>
            </a:br>
            <a:r>
              <a:rPr lang="en-GB" altLang="en-US" sz="1800" dirty="0">
                <a:latin typeface="Comic Sans MS" panose="030F0702030302020204" pitchFamily="66" charset="0"/>
              </a:rPr>
              <a:t>    </a:t>
            </a:r>
            <a:r>
              <a:rPr lang="en-GB" altLang="en-US" sz="1400" dirty="0">
                <a:latin typeface="Comic Sans MS" panose="030F0702030302020204" pitchFamily="66" charset="0"/>
              </a:rPr>
              <a:t>- l</a:t>
            </a:r>
            <a:r>
              <a:rPr lang="en-GB" sz="1400" b="0" i="0" dirty="0">
                <a:solidFill>
                  <a:srgbClr val="202122"/>
                </a:solidFill>
                <a:effectLst/>
                <a:highlight>
                  <a:srgbClr val="FFFFFF"/>
                </a:highlight>
                <a:latin typeface="Comic Sans MS" panose="030F0702030302020204" pitchFamily="66" charset="0"/>
              </a:rPr>
              <a:t>ayer that separates the inner segment portions of the photoreceptors from their cell nuclei</a:t>
            </a:r>
            <a:endParaRPr lang="sr-Latn-CS" altLang="en-US" sz="14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4) </a:t>
            </a:r>
            <a:r>
              <a:rPr lang="en-GB" sz="1800" b="0" i="0" dirty="0">
                <a:solidFill>
                  <a:srgbClr val="484848"/>
                </a:solidFill>
                <a:effectLst/>
                <a:highlight>
                  <a:srgbClr val="FFFFFF"/>
                </a:highlight>
                <a:latin typeface="Comic Sans MS" panose="030F0702030302020204" pitchFamily="66" charset="0"/>
              </a:rPr>
              <a:t>Outer nuclear layer (</a:t>
            </a:r>
            <a:r>
              <a:rPr lang="sr-Latn-CS" altLang="en-US" sz="1800" dirty="0" err="1">
                <a:latin typeface="Comic Sans MS" panose="030F0702030302020204" pitchFamily="66" charset="0"/>
              </a:rPr>
              <a:t>Stratum</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neuroepitheliale</a:t>
            </a:r>
            <a:r>
              <a:rPr lang="en-GB" altLang="en-US" sz="1800" dirty="0">
                <a:latin typeface="Comic Sans MS" panose="030F0702030302020204" pitchFamily="66" charset="0"/>
              </a:rPr>
              <a:t>)</a:t>
            </a:r>
            <a:br>
              <a:rPr lang="en-GB" altLang="en-US" sz="1800" dirty="0">
                <a:latin typeface="Comic Sans MS" panose="030F0702030302020204" pitchFamily="66" charset="0"/>
              </a:rPr>
            </a:br>
            <a:r>
              <a:rPr lang="en-GB" altLang="en-US" sz="1800" dirty="0">
                <a:latin typeface="Comic Sans MS" panose="030F0702030302020204" pitchFamily="66" charset="0"/>
              </a:rPr>
              <a:t>    - </a:t>
            </a:r>
            <a:r>
              <a:rPr lang="en-GB" sz="1400" b="0" i="0" dirty="0">
                <a:solidFill>
                  <a:srgbClr val="202122"/>
                </a:solidFill>
                <a:effectLst/>
                <a:highlight>
                  <a:srgbClr val="FFFFFF"/>
                </a:highlight>
                <a:latin typeface="Comic Sans MS" panose="030F0702030302020204" pitchFamily="66" charset="0"/>
              </a:rPr>
              <a:t>cell bodies of rods and cones</a:t>
            </a:r>
            <a:endParaRPr lang="sr-Latn-CS" altLang="en-US" sz="14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5) </a:t>
            </a:r>
            <a:r>
              <a:rPr lang="en-GB" sz="1800" b="0" i="0" dirty="0">
                <a:solidFill>
                  <a:srgbClr val="484848"/>
                </a:solidFill>
                <a:effectLst/>
                <a:highlight>
                  <a:srgbClr val="FFFFFF"/>
                </a:highlight>
                <a:latin typeface="Comic Sans MS" panose="030F0702030302020204" pitchFamily="66" charset="0"/>
              </a:rPr>
              <a:t>Outer plexiform layer (</a:t>
            </a:r>
            <a:r>
              <a:rPr lang="sr-Latn-CS" altLang="en-US" sz="1800" dirty="0" err="1">
                <a:latin typeface="Comic Sans MS" panose="030F0702030302020204" pitchFamily="66" charset="0"/>
              </a:rPr>
              <a:t>Stratum</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reticularae</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externum</a:t>
            </a:r>
            <a:r>
              <a:rPr lang="en-GB" altLang="en-US" sz="1800" dirty="0">
                <a:latin typeface="Comic Sans MS" panose="030F0702030302020204" pitchFamily="66" charset="0"/>
              </a:rPr>
              <a:t>)</a:t>
            </a:r>
            <a:br>
              <a:rPr lang="en-GB" altLang="en-US" sz="1800" dirty="0">
                <a:latin typeface="Comic Sans MS" panose="030F0702030302020204" pitchFamily="66" charset="0"/>
              </a:rPr>
            </a:br>
            <a:r>
              <a:rPr lang="en-GB" altLang="en-US" sz="1800" dirty="0">
                <a:latin typeface="Comic Sans MS" panose="030F0702030302020204" pitchFamily="66" charset="0"/>
              </a:rPr>
              <a:t>    - </a:t>
            </a:r>
            <a:r>
              <a:rPr lang="en-GB" sz="1400" b="0" i="0" dirty="0">
                <a:solidFill>
                  <a:srgbClr val="202122"/>
                </a:solidFill>
                <a:effectLst/>
                <a:highlight>
                  <a:srgbClr val="FFFFFF"/>
                </a:highlight>
                <a:latin typeface="Comic Sans MS" panose="030F0702030302020204" pitchFamily="66" charset="0"/>
              </a:rPr>
              <a:t>projections of rods and cones ending in the rod </a:t>
            </a:r>
            <a:br>
              <a:rPr lang="en-GB" sz="1400" b="0" i="0" dirty="0">
                <a:solidFill>
                  <a:srgbClr val="202122"/>
                </a:solidFill>
                <a:effectLst/>
                <a:highlight>
                  <a:srgbClr val="FFFFFF"/>
                </a:highlight>
                <a:latin typeface="Comic Sans MS" panose="030F0702030302020204" pitchFamily="66" charset="0"/>
              </a:rPr>
            </a:br>
            <a:r>
              <a:rPr lang="en-GB" sz="1400" b="0" i="0" dirty="0">
                <a:solidFill>
                  <a:srgbClr val="202122"/>
                </a:solidFill>
                <a:effectLst/>
                <a:highlight>
                  <a:srgbClr val="FFFFFF"/>
                </a:highlight>
                <a:latin typeface="Comic Sans MS" panose="030F0702030302020204" pitchFamily="66" charset="0"/>
              </a:rPr>
              <a:t>        spherule and cone pedicle, respectively, these make</a:t>
            </a:r>
            <a:br>
              <a:rPr lang="en-GB" sz="1400" b="0" i="0" dirty="0">
                <a:solidFill>
                  <a:srgbClr val="202122"/>
                </a:solidFill>
                <a:effectLst/>
                <a:highlight>
                  <a:srgbClr val="FFFFFF"/>
                </a:highlight>
                <a:latin typeface="Comic Sans MS" panose="030F0702030302020204" pitchFamily="66" charset="0"/>
              </a:rPr>
            </a:br>
            <a:r>
              <a:rPr lang="en-GB" sz="1400" b="0" i="0" dirty="0">
                <a:solidFill>
                  <a:srgbClr val="202122"/>
                </a:solidFill>
                <a:effectLst/>
                <a:highlight>
                  <a:srgbClr val="FFFFFF"/>
                </a:highlight>
                <a:latin typeface="Comic Sans MS" panose="030F0702030302020204" pitchFamily="66" charset="0"/>
              </a:rPr>
              <a:t>       synapses with dendrites of bipolar cells and </a:t>
            </a:r>
            <a:br>
              <a:rPr lang="en-GB" sz="1400" b="0" i="0" dirty="0">
                <a:solidFill>
                  <a:srgbClr val="202122"/>
                </a:solidFill>
                <a:effectLst/>
                <a:highlight>
                  <a:srgbClr val="FFFFFF"/>
                </a:highlight>
                <a:latin typeface="Comic Sans MS" panose="030F0702030302020204" pitchFamily="66" charset="0"/>
              </a:rPr>
            </a:br>
            <a:br>
              <a:rPr lang="en-GB" sz="1400" dirty="0"/>
            </a:br>
            <a:br>
              <a:rPr lang="en-GB" sz="1400" dirty="0"/>
            </a:br>
            <a:br>
              <a:rPr lang="en-GB" sz="1400" dirty="0"/>
            </a:br>
            <a:br>
              <a:rPr lang="en-GB" sz="1400" dirty="0"/>
            </a:br>
            <a:br>
              <a:rPr lang="en-GB" sz="1400" dirty="0"/>
            </a:br>
            <a:br>
              <a:rPr lang="en-GB" sz="1400" dirty="0"/>
            </a:br>
            <a:br>
              <a:rPr lang="en-GB" sz="1400" dirty="0"/>
            </a:br>
            <a:br>
              <a:rPr lang="en-GB" sz="1400" dirty="0"/>
            </a:br>
            <a:br>
              <a:rPr lang="en-GB" sz="1400" dirty="0"/>
            </a:br>
            <a:endParaRPr lang="sr-Latn-CS" altLang="en-US" sz="2000" dirty="0">
              <a:latin typeface="Comic Sans MS" panose="030F0702030302020204" pitchFamily="66" charset="0"/>
            </a:endParaRPr>
          </a:p>
        </p:txBody>
      </p:sp>
      <p:graphicFrame>
        <p:nvGraphicFramePr>
          <p:cNvPr id="52228" name="Object 2">
            <a:extLst>
              <a:ext uri="{FF2B5EF4-FFF2-40B4-BE49-F238E27FC236}">
                <a16:creationId xmlns:a16="http://schemas.microsoft.com/office/drawing/2014/main" id="{C992103D-5E28-281D-9436-61B97496337B}"/>
              </a:ext>
            </a:extLst>
          </p:cNvPr>
          <p:cNvGraphicFramePr>
            <a:graphicFrameLocks noChangeAspect="1"/>
          </p:cNvGraphicFramePr>
          <p:nvPr/>
        </p:nvGraphicFramePr>
        <p:xfrm>
          <a:off x="5652120" y="4239918"/>
          <a:ext cx="3489400" cy="2617050"/>
        </p:xfrm>
        <a:graphic>
          <a:graphicData uri="http://schemas.openxmlformats.org/presentationml/2006/ole">
            <mc:AlternateContent xmlns:mc="http://schemas.openxmlformats.org/markup-compatibility/2006">
              <mc:Choice xmlns:v="urn:schemas-microsoft-com:vml" Requires="v">
                <p:oleObj r:id="rId3" imgW="8914286" imgH="5380952" progId="Paint.Picture">
                  <p:embed/>
                </p:oleObj>
              </mc:Choice>
              <mc:Fallback>
                <p:oleObj r:id="rId3" imgW="8914286" imgH="5380952" progId="Paint.Picture">
                  <p:embed/>
                  <p:pic>
                    <p:nvPicPr>
                      <p:cNvPr id="52228" name="Object 2">
                        <a:extLst>
                          <a:ext uri="{FF2B5EF4-FFF2-40B4-BE49-F238E27FC236}">
                            <a16:creationId xmlns:a16="http://schemas.microsoft.com/office/drawing/2014/main" id="{C992103D-5E28-281D-9436-61B9749633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2120" y="4239918"/>
                        <a:ext cx="3489400" cy="2617050"/>
                      </a:xfrm>
                      <a:prstGeom prst="rect">
                        <a:avLst/>
                      </a:prstGeom>
                      <a:noFill/>
                      <a:ln>
                        <a:noFill/>
                      </a:ln>
                      <a:effectLst/>
                    </p:spPr>
                  </p:pic>
                </p:oleObj>
              </mc:Fallback>
            </mc:AlternateContent>
          </a:graphicData>
        </a:graphic>
      </p:graphicFrame>
      <p:sp>
        <p:nvSpPr>
          <p:cNvPr id="3" name="TextBox 2">
            <a:extLst>
              <a:ext uri="{FF2B5EF4-FFF2-40B4-BE49-F238E27FC236}">
                <a16:creationId xmlns:a16="http://schemas.microsoft.com/office/drawing/2014/main" id="{E05F8ED0-F67D-AFF3-B322-29967D781702}"/>
              </a:ext>
            </a:extLst>
          </p:cNvPr>
          <p:cNvSpPr txBox="1">
            <a:spLocks noChangeArrowheads="1"/>
          </p:cNvSpPr>
          <p:nvPr/>
        </p:nvSpPr>
        <p:spPr bwMode="auto">
          <a:xfrm>
            <a:off x="338155" y="333352"/>
            <a:ext cx="8499443" cy="584775"/>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Optic part of retina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(pars </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optica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retinae)</a:t>
            </a:r>
          </a:p>
        </p:txBody>
      </p:sp>
    </p:spTree>
    <p:extLst>
      <p:ext uri="{BB962C8B-B14F-4D97-AF65-F5344CB8AC3E}">
        <p14:creationId xmlns:p14="http://schemas.microsoft.com/office/powerpoint/2010/main" val="33085049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
            <a:extLst>
              <a:ext uri="{FF2B5EF4-FFF2-40B4-BE49-F238E27FC236}">
                <a16:creationId xmlns:a16="http://schemas.microsoft.com/office/drawing/2014/main" id="{7737D77E-051A-1424-EE36-EC19B4BE52AB}"/>
              </a:ext>
            </a:extLst>
          </p:cNvPr>
          <p:cNvSpPr>
            <a:spLocks noChangeArrowheads="1"/>
          </p:cNvSpPr>
          <p:nvPr/>
        </p:nvSpPr>
        <p:spPr bwMode="auto">
          <a:xfrm>
            <a:off x="308355" y="1052736"/>
            <a:ext cx="8586078" cy="582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6) </a:t>
            </a:r>
            <a:r>
              <a:rPr lang="en-GB" sz="1800" b="0" i="0" dirty="0">
                <a:solidFill>
                  <a:srgbClr val="484848"/>
                </a:solidFill>
                <a:effectLst/>
                <a:highlight>
                  <a:srgbClr val="FFFFFF"/>
                </a:highlight>
                <a:latin typeface="Comic Sans MS" panose="030F0702030302020204" pitchFamily="66" charset="0"/>
              </a:rPr>
              <a:t>Inner nuclear layer (</a:t>
            </a:r>
            <a:r>
              <a:rPr lang="sr-Latn-CS" altLang="en-US" sz="1800" dirty="0" err="1">
                <a:latin typeface="Comic Sans MS" panose="030F0702030302020204" pitchFamily="66" charset="0"/>
              </a:rPr>
              <a:t>Stratum</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ganglionare</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retinae</a:t>
            </a:r>
            <a:r>
              <a:rPr lang="en-GB" altLang="en-US" sz="1800" dirty="0">
                <a:latin typeface="Comic Sans MS" panose="030F0702030302020204" pitchFamily="66" charset="0"/>
              </a:rPr>
              <a:t>)</a:t>
            </a:r>
            <a:br>
              <a:rPr lang="en-GB" altLang="en-US" sz="1800" dirty="0">
                <a:latin typeface="Comic Sans MS" panose="030F0702030302020204" pitchFamily="66" charset="0"/>
              </a:rPr>
            </a:br>
            <a:r>
              <a:rPr lang="en-GB" altLang="en-US" sz="1800" dirty="0">
                <a:latin typeface="Comic Sans MS" panose="030F0702030302020204" pitchFamily="66" charset="0"/>
              </a:rPr>
              <a:t>    - </a:t>
            </a:r>
            <a:r>
              <a:rPr lang="en-GB" altLang="en-US" sz="1400" dirty="0">
                <a:latin typeface="Comic Sans MS" panose="030F0702030302020204" pitchFamily="66" charset="0"/>
              </a:rPr>
              <a:t>c</a:t>
            </a:r>
            <a:r>
              <a:rPr lang="en-GB" sz="1400" b="0" i="0" dirty="0">
                <a:solidFill>
                  <a:srgbClr val="202122"/>
                </a:solidFill>
                <a:effectLst/>
                <a:highlight>
                  <a:srgbClr val="FFFFFF"/>
                </a:highlight>
                <a:latin typeface="Comic Sans MS" panose="030F0702030302020204" pitchFamily="66" charset="0"/>
              </a:rPr>
              <a:t>ontains the nuclei and surrounding cell bodies (</a:t>
            </a:r>
            <a:r>
              <a:rPr lang="en-GB" sz="1400" b="0" i="0" dirty="0" err="1">
                <a:solidFill>
                  <a:srgbClr val="202122"/>
                </a:solidFill>
                <a:effectLst/>
                <a:highlight>
                  <a:srgbClr val="FFFFFF"/>
                </a:highlight>
                <a:latin typeface="Comic Sans MS" panose="030F0702030302020204" pitchFamily="66" charset="0"/>
              </a:rPr>
              <a:t>perikarya</a:t>
            </a:r>
            <a:r>
              <a:rPr lang="en-GB" sz="1400" b="0" i="0" dirty="0">
                <a:solidFill>
                  <a:srgbClr val="202122"/>
                </a:solidFill>
                <a:effectLst/>
                <a:highlight>
                  <a:srgbClr val="FFFFFF"/>
                </a:highlight>
                <a:latin typeface="Comic Sans MS" panose="030F0702030302020204" pitchFamily="66" charset="0"/>
              </a:rPr>
              <a:t>) of the </a:t>
            </a:r>
            <a:r>
              <a:rPr lang="en-GB" sz="1400" b="0" i="0" u="none" strike="noStrike" dirty="0">
                <a:effectLst/>
                <a:highlight>
                  <a:srgbClr val="FFFFFF"/>
                </a:highlight>
                <a:latin typeface="Comic Sans MS" panose="030F0702030302020204" pitchFamily="66" charset="0"/>
              </a:rPr>
              <a:t>amacrine cells</a:t>
            </a:r>
            <a:r>
              <a:rPr lang="en-GB" sz="1400" b="0" i="0" dirty="0">
                <a:effectLst/>
                <a:highlight>
                  <a:srgbClr val="FFFFFF"/>
                </a:highlight>
                <a:latin typeface="Comic Sans MS" panose="030F0702030302020204" pitchFamily="66" charset="0"/>
              </a:rPr>
              <a:t>, </a:t>
            </a:r>
            <a:r>
              <a:rPr lang="en-GB" sz="1400" b="0" i="0" u="none" strike="noStrike" dirty="0">
                <a:effectLst/>
                <a:highlight>
                  <a:srgbClr val="FFFFFF"/>
                </a:highlight>
                <a:latin typeface="Comic Sans MS" panose="030F0702030302020204" pitchFamily="66" charset="0"/>
              </a:rPr>
              <a:t>bipolar cells</a:t>
            </a:r>
            <a:r>
              <a:rPr lang="en-GB" sz="1400" b="0" i="0" dirty="0">
                <a:effectLst/>
                <a:highlight>
                  <a:srgbClr val="FFFFFF"/>
                </a:highlight>
                <a:latin typeface="Comic Sans MS" panose="030F0702030302020204" pitchFamily="66" charset="0"/>
              </a:rPr>
              <a:t>,</a:t>
            </a:r>
            <a:br>
              <a:rPr lang="en-GB" sz="1400" b="0" i="0" dirty="0">
                <a:effectLst/>
                <a:highlight>
                  <a:srgbClr val="FFFFFF"/>
                </a:highlight>
                <a:latin typeface="Comic Sans MS" panose="030F0702030302020204" pitchFamily="66" charset="0"/>
              </a:rPr>
            </a:br>
            <a:r>
              <a:rPr lang="en-GB" sz="1400" b="0" i="0" dirty="0">
                <a:effectLst/>
                <a:highlight>
                  <a:srgbClr val="FFFFFF"/>
                </a:highlight>
                <a:latin typeface="Comic Sans MS" panose="030F0702030302020204" pitchFamily="66" charset="0"/>
              </a:rPr>
              <a:t>        and </a:t>
            </a:r>
            <a:r>
              <a:rPr lang="en-GB" sz="1400" b="0" i="0" u="none" strike="noStrike" dirty="0">
                <a:effectLst/>
                <a:highlight>
                  <a:srgbClr val="FFFFFF"/>
                </a:highlight>
                <a:latin typeface="Comic Sans MS" panose="030F0702030302020204" pitchFamily="66" charset="0"/>
              </a:rPr>
              <a:t>horizontal cells</a:t>
            </a:r>
            <a:endParaRPr lang="sr-Latn-CS" altLang="en-US" sz="14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7) </a:t>
            </a:r>
            <a:r>
              <a:rPr lang="en-GB" sz="1800" b="0" i="0" dirty="0">
                <a:solidFill>
                  <a:srgbClr val="484848"/>
                </a:solidFill>
                <a:effectLst/>
                <a:highlight>
                  <a:srgbClr val="FFFFFF"/>
                </a:highlight>
                <a:latin typeface="Comic Sans MS" panose="030F0702030302020204" pitchFamily="66" charset="0"/>
              </a:rPr>
              <a:t>Inner plexiform layer (</a:t>
            </a:r>
            <a:r>
              <a:rPr lang="sr-Latn-CS" altLang="en-US" sz="1800" dirty="0" err="1">
                <a:latin typeface="Comic Sans MS" panose="030F0702030302020204" pitchFamily="66" charset="0"/>
              </a:rPr>
              <a:t>Stratum</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reticularae</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internum</a:t>
            </a:r>
            <a:r>
              <a:rPr lang="en-GB" altLang="en-US" sz="1800" dirty="0">
                <a:latin typeface="Comic Sans MS" panose="030F0702030302020204" pitchFamily="66" charset="0"/>
              </a:rPr>
              <a:t>)</a:t>
            </a:r>
            <a:br>
              <a:rPr lang="en-GB" altLang="en-US" sz="1800" dirty="0">
                <a:latin typeface="Comic Sans MS" panose="030F0702030302020204" pitchFamily="66" charset="0"/>
              </a:rPr>
            </a:br>
            <a:r>
              <a:rPr lang="en-GB" altLang="en-US" sz="1800" dirty="0">
                <a:latin typeface="Comic Sans MS" panose="030F0702030302020204" pitchFamily="66" charset="0"/>
              </a:rPr>
              <a:t>    </a:t>
            </a:r>
            <a:r>
              <a:rPr lang="en-GB" altLang="en-US" sz="1400" dirty="0">
                <a:latin typeface="Comic Sans MS" panose="030F0702030302020204" pitchFamily="66" charset="0"/>
              </a:rPr>
              <a:t>- </a:t>
            </a:r>
            <a:r>
              <a:rPr lang="en-GB" sz="1400" b="0" i="0" dirty="0">
                <a:solidFill>
                  <a:srgbClr val="202122"/>
                </a:solidFill>
                <a:effectLst/>
                <a:highlight>
                  <a:srgbClr val="FFFFFF"/>
                </a:highlight>
                <a:latin typeface="Comic Sans MS" panose="030F0702030302020204" pitchFamily="66" charset="0"/>
              </a:rPr>
              <a:t> contains the synapse between the </a:t>
            </a:r>
            <a:r>
              <a:rPr lang="en-GB" sz="1400" b="0" i="0" u="none" strike="noStrike" dirty="0">
                <a:effectLst/>
                <a:highlight>
                  <a:srgbClr val="FFFFFF"/>
                </a:highlight>
                <a:latin typeface="Comic Sans MS" panose="030F0702030302020204" pitchFamily="66" charset="0"/>
              </a:rPr>
              <a:t>bipolar cell</a:t>
            </a:r>
            <a:r>
              <a:rPr lang="en-GB" sz="1400" b="0" i="0" dirty="0">
                <a:effectLst/>
                <a:highlight>
                  <a:srgbClr val="FFFFFF"/>
                </a:highlight>
                <a:latin typeface="Comic Sans MS" panose="030F0702030302020204" pitchFamily="66" charset="0"/>
              </a:rPr>
              <a:t> </a:t>
            </a:r>
            <a:r>
              <a:rPr lang="en-GB" sz="1400" b="0" i="0" dirty="0">
                <a:solidFill>
                  <a:srgbClr val="202122"/>
                </a:solidFill>
                <a:effectLst/>
                <a:highlight>
                  <a:srgbClr val="FFFFFF"/>
                </a:highlight>
                <a:latin typeface="Comic Sans MS" panose="030F0702030302020204" pitchFamily="66" charset="0"/>
              </a:rPr>
              <a:t>axons and the dendrites of the </a:t>
            </a:r>
            <a:r>
              <a:rPr lang="en-GB" sz="1400" b="0" i="0" u="none" strike="noStrike" dirty="0">
                <a:effectLst/>
                <a:highlight>
                  <a:srgbClr val="FFFFFF"/>
                </a:highlight>
                <a:latin typeface="Comic Sans MS" panose="030F0702030302020204" pitchFamily="66" charset="0"/>
              </a:rPr>
              <a:t>ganglion</a:t>
            </a:r>
            <a:r>
              <a:rPr lang="en-GB" sz="1400" b="0" i="0" dirty="0">
                <a:solidFill>
                  <a:srgbClr val="202122"/>
                </a:solidFill>
                <a:effectLst/>
                <a:highlight>
                  <a:srgbClr val="FFFFFF"/>
                </a:highlight>
                <a:latin typeface="Comic Sans MS" panose="030F0702030302020204" pitchFamily="66" charset="0"/>
              </a:rPr>
              <a:t> and</a:t>
            </a:r>
            <a:br>
              <a:rPr lang="en-GB" sz="1400" b="0" i="0" dirty="0">
                <a:solidFill>
                  <a:srgbClr val="202122"/>
                </a:solidFill>
                <a:effectLst/>
                <a:highlight>
                  <a:srgbClr val="FFFFFF"/>
                </a:highlight>
                <a:latin typeface="Comic Sans MS" panose="030F0702030302020204" pitchFamily="66" charset="0"/>
              </a:rPr>
            </a:br>
            <a:r>
              <a:rPr lang="en-GB" sz="1400" b="0" i="0" dirty="0">
                <a:solidFill>
                  <a:srgbClr val="202122"/>
                </a:solidFill>
                <a:effectLst/>
                <a:highlight>
                  <a:srgbClr val="FFFFFF"/>
                </a:highlight>
                <a:latin typeface="Comic Sans MS" panose="030F0702030302020204" pitchFamily="66" charset="0"/>
              </a:rPr>
              <a:t>         amacrine cells</a:t>
            </a:r>
            <a:endParaRPr lang="sr-Latn-CS" altLang="en-US" sz="14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8) </a:t>
            </a:r>
            <a:r>
              <a:rPr lang="en-GB" sz="1800" b="0" i="0" dirty="0">
                <a:solidFill>
                  <a:srgbClr val="484848"/>
                </a:solidFill>
                <a:effectLst/>
                <a:highlight>
                  <a:srgbClr val="FFFFFF"/>
                </a:highlight>
                <a:latin typeface="Comic Sans MS" panose="030F0702030302020204" pitchFamily="66" charset="0"/>
              </a:rPr>
              <a:t>Ganglion cell layer (</a:t>
            </a:r>
            <a:r>
              <a:rPr lang="sr-Latn-CS" altLang="en-US" sz="1800" dirty="0" err="1">
                <a:latin typeface="Comic Sans MS" panose="030F0702030302020204" pitchFamily="66" charset="0"/>
              </a:rPr>
              <a:t>Stratum</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ganglionare</a:t>
            </a:r>
            <a:r>
              <a:rPr lang="sr-Latn-CS" altLang="en-US" sz="1800" dirty="0">
                <a:latin typeface="Comic Sans MS" panose="030F0702030302020204" pitchFamily="66" charset="0"/>
              </a:rPr>
              <a:t> n. optici</a:t>
            </a:r>
            <a:r>
              <a:rPr lang="en-GB" altLang="en-US" sz="1800" dirty="0">
                <a:latin typeface="Comic Sans MS" panose="030F0702030302020204" pitchFamily="66" charset="0"/>
              </a:rPr>
              <a:t>)</a:t>
            </a:r>
          </a:p>
          <a:p>
            <a:pPr eaLnBrk="1" hangingPunct="1">
              <a:lnSpc>
                <a:spcPct val="90000"/>
              </a:lnSpc>
              <a:spcBef>
                <a:spcPct val="0"/>
              </a:spcBef>
              <a:buClrTx/>
              <a:buSzTx/>
              <a:buFont typeface="Arial" panose="020B0604020202020204" pitchFamily="34" charset="0"/>
              <a:buNone/>
            </a:pPr>
            <a:r>
              <a:rPr lang="en-GB" sz="1400" dirty="0">
                <a:solidFill>
                  <a:srgbClr val="202122"/>
                </a:solidFill>
                <a:highlight>
                  <a:srgbClr val="FFFFFF"/>
                </a:highlight>
                <a:latin typeface="Comic Sans MS" panose="030F0702030302020204" pitchFamily="66" charset="0"/>
              </a:rPr>
              <a:t>     - </a:t>
            </a:r>
            <a:r>
              <a:rPr lang="en-GB" sz="1400" b="0" i="0" dirty="0">
                <a:solidFill>
                  <a:srgbClr val="202122"/>
                </a:solidFill>
                <a:effectLst/>
                <a:highlight>
                  <a:srgbClr val="FFFFFF"/>
                </a:highlight>
                <a:latin typeface="Comic Sans MS" panose="030F0702030302020204" pitchFamily="66" charset="0"/>
              </a:rPr>
              <a:t>contains nuclei of ganglion cells, the axons of which become the optic nerve fibres, and some</a:t>
            </a:r>
            <a:br>
              <a:rPr lang="en-GB" sz="1400" b="0" i="0" dirty="0">
                <a:solidFill>
                  <a:srgbClr val="202122"/>
                </a:solidFill>
                <a:effectLst/>
                <a:highlight>
                  <a:srgbClr val="FFFFFF"/>
                </a:highlight>
                <a:latin typeface="Comic Sans MS" panose="030F0702030302020204" pitchFamily="66" charset="0"/>
              </a:rPr>
            </a:br>
            <a:r>
              <a:rPr lang="en-GB" sz="1400" b="0" i="0" dirty="0">
                <a:solidFill>
                  <a:srgbClr val="202122"/>
                </a:solidFill>
                <a:effectLst/>
                <a:highlight>
                  <a:srgbClr val="FFFFFF"/>
                </a:highlight>
                <a:latin typeface="Comic Sans MS" panose="030F0702030302020204" pitchFamily="66" charset="0"/>
              </a:rPr>
              <a:t>        displaced</a:t>
            </a:r>
            <a:endParaRPr lang="sr-Latn-CS" altLang="en-US" sz="14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9) </a:t>
            </a:r>
            <a:r>
              <a:rPr lang="en-GB" sz="1800" b="0" i="0" dirty="0">
                <a:solidFill>
                  <a:srgbClr val="484848"/>
                </a:solidFill>
                <a:effectLst/>
                <a:highlight>
                  <a:srgbClr val="FFFFFF"/>
                </a:highlight>
                <a:latin typeface="Comic Sans MS" panose="030F0702030302020204" pitchFamily="66" charset="0"/>
              </a:rPr>
              <a:t>Nerve </a:t>
            </a:r>
            <a:r>
              <a:rPr lang="en-GB" sz="1800" b="0" i="0" dirty="0" err="1">
                <a:solidFill>
                  <a:srgbClr val="484848"/>
                </a:solidFill>
                <a:effectLst/>
                <a:highlight>
                  <a:srgbClr val="FFFFFF"/>
                </a:highlight>
                <a:latin typeface="Comic Sans MS" panose="030F0702030302020204" pitchFamily="66" charset="0"/>
              </a:rPr>
              <a:t>fiber</a:t>
            </a:r>
            <a:r>
              <a:rPr lang="en-GB" sz="1800" b="0" i="0" dirty="0">
                <a:solidFill>
                  <a:srgbClr val="484848"/>
                </a:solidFill>
                <a:effectLst/>
                <a:highlight>
                  <a:srgbClr val="FFFFFF"/>
                </a:highlight>
                <a:latin typeface="Comic Sans MS" panose="030F0702030302020204" pitchFamily="66" charset="0"/>
              </a:rPr>
              <a:t> layer (</a:t>
            </a:r>
            <a:r>
              <a:rPr lang="sr-Latn-CS" altLang="en-US" sz="1800" dirty="0" err="1">
                <a:latin typeface="Comic Sans MS" panose="030F0702030302020204" pitchFamily="66" charset="0"/>
              </a:rPr>
              <a:t>Stratum</a:t>
            </a:r>
            <a:r>
              <a:rPr lang="sr-Latn-CS" altLang="en-US" sz="1800" dirty="0">
                <a:latin typeface="Comic Sans MS" panose="030F0702030302020204" pitchFamily="66" charset="0"/>
              </a:rPr>
              <a:t> </a:t>
            </a:r>
            <a:r>
              <a:rPr lang="sr-Latn-CS" altLang="en-US" sz="1800" dirty="0" err="1">
                <a:latin typeface="Comic Sans MS" panose="030F0702030302020204" pitchFamily="66" charset="0"/>
              </a:rPr>
              <a:t>filorum</a:t>
            </a:r>
            <a:r>
              <a:rPr lang="sr-Latn-CS" altLang="en-US" sz="1800" dirty="0">
                <a:latin typeface="Comic Sans MS" panose="030F0702030302020204" pitchFamily="66" charset="0"/>
              </a:rPr>
              <a:t> n. optici</a:t>
            </a:r>
            <a:r>
              <a:rPr lang="en-GB" altLang="en-US" sz="1800" dirty="0">
                <a:latin typeface="Comic Sans MS" panose="030F0702030302020204" pitchFamily="66" charset="0"/>
              </a:rPr>
              <a:t>)</a:t>
            </a:r>
          </a:p>
          <a:p>
            <a:pPr eaLnBrk="1" hangingPunct="1">
              <a:lnSpc>
                <a:spcPct val="90000"/>
              </a:lnSpc>
              <a:spcBef>
                <a:spcPct val="0"/>
              </a:spcBef>
              <a:buClrTx/>
              <a:buSzTx/>
              <a:buFont typeface="Arial" panose="020B0604020202020204" pitchFamily="34" charset="0"/>
              <a:buNone/>
            </a:pPr>
            <a:r>
              <a:rPr lang="en-GB" sz="1400" b="0" i="0" dirty="0">
                <a:solidFill>
                  <a:srgbClr val="202122"/>
                </a:solidFill>
                <a:effectLst/>
                <a:highlight>
                  <a:srgbClr val="FFFFFF"/>
                </a:highlight>
                <a:latin typeface="Comic Sans MS" panose="030F0702030302020204" pitchFamily="66" charset="0"/>
              </a:rPr>
              <a:t>     - axons of the </a:t>
            </a:r>
            <a:r>
              <a:rPr lang="en-GB" sz="1400" b="0" i="0" u="none" strike="noStrike" dirty="0">
                <a:effectLst/>
                <a:highlight>
                  <a:srgbClr val="FFFFFF"/>
                </a:highlight>
                <a:latin typeface="Comic Sans MS" panose="030F0702030302020204" pitchFamily="66" charset="0"/>
              </a:rPr>
              <a:t>ganglion cell</a:t>
            </a:r>
            <a:r>
              <a:rPr lang="en-GB" sz="1400" b="0" i="0" dirty="0">
                <a:effectLst/>
                <a:highlight>
                  <a:srgbClr val="FFFFFF"/>
                </a:highlight>
                <a:latin typeface="Comic Sans MS" panose="030F0702030302020204" pitchFamily="66" charset="0"/>
              </a:rPr>
              <a:t> </a:t>
            </a:r>
            <a:r>
              <a:rPr lang="en-GB" sz="1400" b="0" i="0" dirty="0">
                <a:solidFill>
                  <a:srgbClr val="202122"/>
                </a:solidFill>
                <a:effectLst/>
                <a:highlight>
                  <a:srgbClr val="FFFFFF"/>
                </a:highlight>
                <a:latin typeface="Comic Sans MS" panose="030F0702030302020204" pitchFamily="66" charset="0"/>
              </a:rPr>
              <a:t>bodies (a thin layer of Müller cell footplates exists between this layer</a:t>
            </a:r>
            <a:br>
              <a:rPr lang="en-GB" sz="1400" b="0" i="0" dirty="0">
                <a:solidFill>
                  <a:srgbClr val="202122"/>
                </a:solidFill>
                <a:effectLst/>
                <a:highlight>
                  <a:srgbClr val="FFFFFF"/>
                </a:highlight>
                <a:latin typeface="Comic Sans MS" panose="030F0702030302020204" pitchFamily="66" charset="0"/>
              </a:rPr>
            </a:br>
            <a:r>
              <a:rPr lang="en-GB" sz="1400" b="0" i="0" dirty="0">
                <a:solidFill>
                  <a:srgbClr val="202122"/>
                </a:solidFill>
                <a:effectLst/>
                <a:highlight>
                  <a:srgbClr val="FFFFFF"/>
                </a:highlight>
                <a:latin typeface="Comic Sans MS" panose="030F0702030302020204" pitchFamily="66" charset="0"/>
              </a:rPr>
              <a:t>        and the inner limiting membrane)</a:t>
            </a:r>
            <a:endParaRPr lang="sr-Latn-CS" altLang="en-US" sz="14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sr-Latn-CS" altLang="en-US" sz="1800" dirty="0">
                <a:latin typeface="Comic Sans MS" panose="030F0702030302020204" pitchFamily="66" charset="0"/>
              </a:rPr>
              <a:t>10) </a:t>
            </a:r>
            <a:r>
              <a:rPr lang="en-GB" sz="1800" b="0" i="0" dirty="0">
                <a:solidFill>
                  <a:srgbClr val="484848"/>
                </a:solidFill>
                <a:effectLst/>
                <a:highlight>
                  <a:srgbClr val="FFFFFF"/>
                </a:highlight>
                <a:latin typeface="Comic Sans MS" panose="030F0702030302020204" pitchFamily="66" charset="0"/>
              </a:rPr>
              <a:t>Inner limiting membrane (</a:t>
            </a:r>
            <a:r>
              <a:rPr lang="sr-Latn-CS" altLang="en-US" sz="1800" dirty="0">
                <a:latin typeface="Comic Sans MS" panose="030F0702030302020204" pitchFamily="66" charset="0"/>
              </a:rPr>
              <a:t>Membrana </a:t>
            </a:r>
            <a:r>
              <a:rPr lang="sr-Latn-CS" altLang="en-US" sz="1800" dirty="0" err="1">
                <a:latin typeface="Comic Sans MS" panose="030F0702030302020204" pitchFamily="66" charset="0"/>
              </a:rPr>
              <a:t>limitans</a:t>
            </a:r>
            <a:r>
              <a:rPr lang="sr-Latn-CS" altLang="en-US" sz="1800" dirty="0">
                <a:latin typeface="Comic Sans MS" panose="030F0702030302020204" pitchFamily="66" charset="0"/>
              </a:rPr>
              <a:t> interna</a:t>
            </a:r>
            <a:r>
              <a:rPr lang="en-GB" altLang="en-US" sz="1800" dirty="0">
                <a:latin typeface="Comic Sans MS" panose="030F0702030302020204" pitchFamily="66" charset="0"/>
              </a:rPr>
              <a:t>)</a:t>
            </a:r>
          </a:p>
          <a:p>
            <a:pPr eaLnBrk="1" hangingPunct="1">
              <a:lnSpc>
                <a:spcPct val="90000"/>
              </a:lnSpc>
              <a:spcBef>
                <a:spcPct val="0"/>
              </a:spcBef>
              <a:buClrTx/>
              <a:buSzTx/>
              <a:buFont typeface="Arial" panose="020B0604020202020204" pitchFamily="34" charset="0"/>
              <a:buNone/>
            </a:pPr>
            <a:r>
              <a:rPr lang="en-GB" altLang="en-US" sz="1400" dirty="0">
                <a:latin typeface="Comic Sans MS" panose="030F0702030302020204" pitchFamily="66" charset="0"/>
              </a:rPr>
              <a:t>     - </a:t>
            </a:r>
            <a:r>
              <a:rPr lang="en-GB" sz="1400" b="0" i="0" dirty="0">
                <a:solidFill>
                  <a:srgbClr val="202122"/>
                </a:solidFill>
                <a:effectLst/>
                <a:highlight>
                  <a:srgbClr val="FFFFFF"/>
                </a:highlight>
                <a:latin typeface="Comic Sans MS" panose="030F0702030302020204" pitchFamily="66" charset="0"/>
              </a:rPr>
              <a:t>basement membrane</a:t>
            </a:r>
            <a:br>
              <a:rPr lang="en-GB" sz="1400" b="0" i="0" dirty="0">
                <a:solidFill>
                  <a:srgbClr val="202122"/>
                </a:solidFill>
                <a:effectLst/>
                <a:highlight>
                  <a:srgbClr val="FFFFFF"/>
                </a:highlight>
                <a:latin typeface="Comic Sans MS" panose="030F0702030302020204" pitchFamily="66" charset="0"/>
              </a:rPr>
            </a:br>
            <a:br>
              <a:rPr lang="en-GB" sz="1400" dirty="0"/>
            </a:br>
            <a:r>
              <a:rPr lang="en-GB" sz="1800" b="0" i="0" dirty="0">
                <a:solidFill>
                  <a:srgbClr val="202122"/>
                </a:solidFill>
                <a:effectLst/>
                <a:highlight>
                  <a:srgbClr val="FFFFFF"/>
                </a:highlight>
                <a:latin typeface="Comic Sans MS" panose="030F0702030302020204" pitchFamily="66" charset="0"/>
              </a:rPr>
              <a:t>These layers can be grouped into four main processing stages—photoreception;</a:t>
            </a:r>
          </a:p>
          <a:p>
            <a:pPr eaLnBrk="1" hangingPunct="1">
              <a:lnSpc>
                <a:spcPct val="90000"/>
              </a:lnSpc>
              <a:spcBef>
                <a:spcPct val="0"/>
              </a:spcBef>
              <a:buClrTx/>
              <a:buSzTx/>
              <a:buFont typeface="Arial" panose="020B0604020202020204" pitchFamily="34" charset="0"/>
              <a:buNone/>
            </a:pPr>
            <a:r>
              <a:rPr lang="en-GB" sz="1800" dirty="0">
                <a:solidFill>
                  <a:srgbClr val="202122"/>
                </a:solidFill>
                <a:highlight>
                  <a:srgbClr val="FFFFFF"/>
                </a:highlight>
                <a:latin typeface="Comic Sans MS" panose="030F0702030302020204" pitchFamily="66" charset="0"/>
              </a:rPr>
              <a:t>a) t</a:t>
            </a:r>
            <a:r>
              <a:rPr lang="en-GB" sz="1800" b="0" i="0" dirty="0">
                <a:solidFill>
                  <a:srgbClr val="202122"/>
                </a:solidFill>
                <a:effectLst/>
                <a:highlight>
                  <a:srgbClr val="FFFFFF"/>
                </a:highlight>
                <a:latin typeface="Comic Sans MS" panose="030F0702030302020204" pitchFamily="66" charset="0"/>
              </a:rPr>
              <a:t>ransmission to </a:t>
            </a:r>
            <a:r>
              <a:rPr lang="en-GB" sz="1800" b="0" i="0" u="none" strike="noStrike" dirty="0">
                <a:solidFill>
                  <a:srgbClr val="3366CC"/>
                </a:solidFill>
                <a:effectLst/>
                <a:highlight>
                  <a:srgbClr val="FFFFFF"/>
                </a:highlight>
                <a:latin typeface="Comic Sans MS" panose="030F0702030302020204" pitchFamily="66" charset="0"/>
              </a:rPr>
              <a:t>bipolar cells</a:t>
            </a:r>
            <a:r>
              <a:rPr lang="en-GB" sz="1800" b="0" i="0" dirty="0">
                <a:solidFill>
                  <a:srgbClr val="202122"/>
                </a:solidFill>
                <a:effectLst/>
                <a:highlight>
                  <a:srgbClr val="FFFFFF"/>
                </a:highlight>
                <a:latin typeface="Comic Sans MS" panose="030F0702030302020204" pitchFamily="66" charset="0"/>
              </a:rPr>
              <a:t>;</a:t>
            </a:r>
            <a:br>
              <a:rPr lang="en-GB" sz="1800" b="0" i="0" dirty="0">
                <a:solidFill>
                  <a:srgbClr val="202122"/>
                </a:solidFill>
                <a:effectLst/>
                <a:highlight>
                  <a:srgbClr val="FFFFFF"/>
                </a:highlight>
                <a:latin typeface="Comic Sans MS" panose="030F0702030302020204" pitchFamily="66" charset="0"/>
              </a:rPr>
            </a:br>
            <a:r>
              <a:rPr lang="en-GB" sz="1800" b="0" i="0" dirty="0">
                <a:solidFill>
                  <a:srgbClr val="202122"/>
                </a:solidFill>
                <a:effectLst/>
                <a:highlight>
                  <a:srgbClr val="FFFFFF"/>
                </a:highlight>
                <a:latin typeface="Comic Sans MS" panose="030F0702030302020204" pitchFamily="66" charset="0"/>
              </a:rPr>
              <a:t>b) transmission to </a:t>
            </a:r>
            <a:r>
              <a:rPr lang="en-GB" sz="1800" b="0" i="0" u="none" strike="noStrike" dirty="0">
                <a:solidFill>
                  <a:srgbClr val="3366CC"/>
                </a:solidFill>
                <a:effectLst/>
                <a:highlight>
                  <a:srgbClr val="FFFFFF"/>
                </a:highlight>
                <a:latin typeface="Comic Sans MS" panose="030F0702030302020204" pitchFamily="66" charset="0"/>
              </a:rPr>
              <a:t>ganglion cells</a:t>
            </a:r>
            <a:r>
              <a:rPr lang="en-GB" sz="1800" b="0" i="0" dirty="0">
                <a:solidFill>
                  <a:srgbClr val="202122"/>
                </a:solidFill>
                <a:effectLst/>
                <a:highlight>
                  <a:srgbClr val="FFFFFF"/>
                </a:highlight>
                <a:latin typeface="Comic Sans MS" panose="030F0702030302020204" pitchFamily="66" charset="0"/>
              </a:rPr>
              <a:t>, which also </a:t>
            </a:r>
            <a:br>
              <a:rPr lang="en-GB" sz="1800" b="0" i="0" dirty="0">
                <a:solidFill>
                  <a:srgbClr val="202122"/>
                </a:solidFill>
                <a:effectLst/>
                <a:highlight>
                  <a:srgbClr val="FFFFFF"/>
                </a:highlight>
                <a:latin typeface="Comic Sans MS" panose="030F0702030302020204" pitchFamily="66" charset="0"/>
              </a:rPr>
            </a:br>
            <a:r>
              <a:rPr lang="en-GB" sz="1800" b="0" i="0" dirty="0">
                <a:solidFill>
                  <a:srgbClr val="202122"/>
                </a:solidFill>
                <a:effectLst/>
                <a:highlight>
                  <a:srgbClr val="FFFFFF"/>
                </a:highlight>
                <a:latin typeface="Comic Sans MS" panose="030F0702030302020204" pitchFamily="66" charset="0"/>
              </a:rPr>
              <a:t>    contain photoreceptors, </a:t>
            </a:r>
            <a:br>
              <a:rPr lang="en-GB" sz="1800" b="0" i="0" dirty="0">
                <a:solidFill>
                  <a:srgbClr val="202122"/>
                </a:solidFill>
                <a:effectLst/>
                <a:highlight>
                  <a:srgbClr val="FFFFFF"/>
                </a:highlight>
                <a:latin typeface="Comic Sans MS" panose="030F0702030302020204" pitchFamily="66" charset="0"/>
              </a:rPr>
            </a:br>
            <a:r>
              <a:rPr lang="en-GB" sz="1800" b="0" i="0" dirty="0">
                <a:solidFill>
                  <a:srgbClr val="202122"/>
                </a:solidFill>
                <a:effectLst/>
                <a:highlight>
                  <a:srgbClr val="FFFFFF"/>
                </a:highlight>
                <a:latin typeface="Comic Sans MS" panose="030F0702030302020204" pitchFamily="66" charset="0"/>
              </a:rPr>
              <a:t>c) the </a:t>
            </a:r>
            <a:r>
              <a:rPr lang="en-GB" sz="1800" b="0" i="0" u="none" strike="noStrike" dirty="0">
                <a:solidFill>
                  <a:srgbClr val="3366CC"/>
                </a:solidFill>
                <a:effectLst/>
                <a:highlight>
                  <a:srgbClr val="FFFFFF"/>
                </a:highlight>
                <a:latin typeface="Comic Sans MS" panose="030F0702030302020204" pitchFamily="66" charset="0"/>
              </a:rPr>
              <a:t>photosensitive ganglion cells</a:t>
            </a:r>
            <a:r>
              <a:rPr lang="en-GB" sz="1800" b="0" i="0" dirty="0">
                <a:solidFill>
                  <a:srgbClr val="202122"/>
                </a:solidFill>
                <a:effectLst/>
                <a:highlight>
                  <a:srgbClr val="FFFFFF"/>
                </a:highlight>
                <a:latin typeface="Comic Sans MS" panose="030F0702030302020204" pitchFamily="66" charset="0"/>
              </a:rPr>
              <a:t>; </a:t>
            </a:r>
            <a:br>
              <a:rPr lang="en-GB" sz="1800" b="0" i="0" dirty="0">
                <a:solidFill>
                  <a:srgbClr val="202122"/>
                </a:solidFill>
                <a:effectLst/>
                <a:highlight>
                  <a:srgbClr val="FFFFFF"/>
                </a:highlight>
                <a:latin typeface="Comic Sans MS" panose="030F0702030302020204" pitchFamily="66" charset="0"/>
              </a:rPr>
            </a:br>
            <a:r>
              <a:rPr lang="en-GB" sz="1800" b="0" i="0" dirty="0">
                <a:solidFill>
                  <a:srgbClr val="202122"/>
                </a:solidFill>
                <a:effectLst/>
                <a:highlight>
                  <a:srgbClr val="FFFFFF"/>
                </a:highlight>
                <a:latin typeface="Comic Sans MS" panose="030F0702030302020204" pitchFamily="66" charset="0"/>
              </a:rPr>
              <a:t>d) transmission along the optic nerve. </a:t>
            </a:r>
            <a:br>
              <a:rPr lang="en-GB" sz="1800" b="0" i="0" dirty="0">
                <a:solidFill>
                  <a:srgbClr val="202122"/>
                </a:solidFill>
                <a:effectLst/>
                <a:highlight>
                  <a:srgbClr val="FFFFFF"/>
                </a:highlight>
                <a:latin typeface="Comic Sans MS" panose="030F0702030302020204" pitchFamily="66" charset="0"/>
              </a:rPr>
            </a:br>
            <a:r>
              <a:rPr lang="en-GB" sz="1800" b="0" i="0" dirty="0">
                <a:solidFill>
                  <a:srgbClr val="202122"/>
                </a:solidFill>
                <a:effectLst/>
                <a:highlight>
                  <a:srgbClr val="FFFFFF"/>
                </a:highlight>
                <a:latin typeface="Comic Sans MS" panose="030F0702030302020204" pitchFamily="66" charset="0"/>
              </a:rPr>
              <a:t>At each synaptic stage, </a:t>
            </a:r>
            <a:r>
              <a:rPr lang="en-GB" sz="1800" b="0" i="0" u="none" strike="noStrike" dirty="0">
                <a:solidFill>
                  <a:srgbClr val="3366CC"/>
                </a:solidFill>
                <a:effectLst/>
                <a:highlight>
                  <a:srgbClr val="FFFFFF"/>
                </a:highlight>
                <a:latin typeface="Comic Sans MS" panose="030F0702030302020204" pitchFamily="66" charset="0"/>
              </a:rPr>
              <a:t>horizontal</a:t>
            </a:r>
            <a:r>
              <a:rPr lang="en-GB" sz="1800" b="0" i="0" dirty="0">
                <a:solidFill>
                  <a:srgbClr val="202122"/>
                </a:solidFill>
                <a:effectLst/>
                <a:highlight>
                  <a:srgbClr val="FFFFFF"/>
                </a:highlight>
                <a:latin typeface="Comic Sans MS" panose="030F0702030302020204" pitchFamily="66" charset="0"/>
              </a:rPr>
              <a:t> and </a:t>
            </a:r>
            <a:br>
              <a:rPr lang="en-GB" sz="1800" b="0" i="0" dirty="0">
                <a:solidFill>
                  <a:srgbClr val="202122"/>
                </a:solidFill>
                <a:effectLst/>
                <a:highlight>
                  <a:srgbClr val="FFFFFF"/>
                </a:highlight>
                <a:latin typeface="Comic Sans MS" panose="030F0702030302020204" pitchFamily="66" charset="0"/>
              </a:rPr>
            </a:br>
            <a:r>
              <a:rPr lang="en-GB" sz="1800" b="0" i="0" u="none" strike="noStrike" dirty="0">
                <a:solidFill>
                  <a:srgbClr val="3366CC"/>
                </a:solidFill>
                <a:effectLst/>
                <a:highlight>
                  <a:srgbClr val="FFFFFF"/>
                </a:highlight>
                <a:latin typeface="Comic Sans MS" panose="030F0702030302020204" pitchFamily="66" charset="0"/>
              </a:rPr>
              <a:t>amacrine cells</a:t>
            </a:r>
            <a:r>
              <a:rPr lang="en-GB" sz="1800" b="0" i="0" dirty="0">
                <a:solidFill>
                  <a:srgbClr val="202122"/>
                </a:solidFill>
                <a:effectLst/>
                <a:highlight>
                  <a:srgbClr val="FFFFFF"/>
                </a:highlight>
                <a:latin typeface="Comic Sans MS" panose="030F0702030302020204" pitchFamily="66" charset="0"/>
              </a:rPr>
              <a:t> also are laterally connected</a:t>
            </a:r>
            <a:r>
              <a:rPr lang="en-GB" sz="1050" b="0" i="0" dirty="0">
                <a:solidFill>
                  <a:srgbClr val="202122"/>
                </a:solidFill>
                <a:effectLst/>
                <a:highlight>
                  <a:srgbClr val="FFFFFF"/>
                </a:highlight>
                <a:latin typeface="Arial" panose="020B0604020202020204" pitchFamily="34" charset="0"/>
              </a:rPr>
              <a:t>.</a:t>
            </a:r>
            <a:endParaRPr lang="sr-Latn-CS" altLang="en-US" sz="2000" dirty="0">
              <a:latin typeface="Comic Sans MS" panose="030F0702030302020204" pitchFamily="66" charset="0"/>
            </a:endParaRPr>
          </a:p>
        </p:txBody>
      </p:sp>
      <p:graphicFrame>
        <p:nvGraphicFramePr>
          <p:cNvPr id="52228" name="Object 2">
            <a:extLst>
              <a:ext uri="{FF2B5EF4-FFF2-40B4-BE49-F238E27FC236}">
                <a16:creationId xmlns:a16="http://schemas.microsoft.com/office/drawing/2014/main" id="{C992103D-5E28-281D-9436-61B97496337B}"/>
              </a:ext>
            </a:extLst>
          </p:cNvPr>
          <p:cNvGraphicFramePr>
            <a:graphicFrameLocks noChangeAspect="1"/>
          </p:cNvGraphicFramePr>
          <p:nvPr/>
        </p:nvGraphicFramePr>
        <p:xfrm>
          <a:off x="5220072" y="3915882"/>
          <a:ext cx="3921448" cy="2941086"/>
        </p:xfrm>
        <a:graphic>
          <a:graphicData uri="http://schemas.openxmlformats.org/presentationml/2006/ole">
            <mc:AlternateContent xmlns:mc="http://schemas.openxmlformats.org/markup-compatibility/2006">
              <mc:Choice xmlns:v="urn:schemas-microsoft-com:vml" Requires="v">
                <p:oleObj r:id="rId3" imgW="8914286" imgH="5380952" progId="Paint.Picture">
                  <p:embed/>
                </p:oleObj>
              </mc:Choice>
              <mc:Fallback>
                <p:oleObj r:id="rId3" imgW="8914286" imgH="5380952" progId="Paint.Picture">
                  <p:embed/>
                  <p:pic>
                    <p:nvPicPr>
                      <p:cNvPr id="52228" name="Object 2">
                        <a:extLst>
                          <a:ext uri="{FF2B5EF4-FFF2-40B4-BE49-F238E27FC236}">
                            <a16:creationId xmlns:a16="http://schemas.microsoft.com/office/drawing/2014/main" id="{C992103D-5E28-281D-9436-61B9749633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0072" y="3915882"/>
                        <a:ext cx="3921448" cy="2941086"/>
                      </a:xfrm>
                      <a:prstGeom prst="rect">
                        <a:avLst/>
                      </a:prstGeom>
                      <a:noFill/>
                      <a:ln>
                        <a:noFill/>
                      </a:ln>
                      <a:effectLst/>
                    </p:spPr>
                  </p:pic>
                </p:oleObj>
              </mc:Fallback>
            </mc:AlternateContent>
          </a:graphicData>
        </a:graphic>
      </p:graphicFrame>
      <p:sp>
        <p:nvSpPr>
          <p:cNvPr id="3" name="TextBox 2">
            <a:extLst>
              <a:ext uri="{FF2B5EF4-FFF2-40B4-BE49-F238E27FC236}">
                <a16:creationId xmlns:a16="http://schemas.microsoft.com/office/drawing/2014/main" id="{E05F8ED0-F67D-AFF3-B322-29967D781702}"/>
              </a:ext>
            </a:extLst>
          </p:cNvPr>
          <p:cNvSpPr txBox="1">
            <a:spLocks noChangeArrowheads="1"/>
          </p:cNvSpPr>
          <p:nvPr/>
        </p:nvSpPr>
        <p:spPr bwMode="auto">
          <a:xfrm>
            <a:off x="338155" y="333352"/>
            <a:ext cx="8499443" cy="584775"/>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Optic part of retina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(pars </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optica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retinae)</a:t>
            </a:r>
          </a:p>
        </p:txBody>
      </p:sp>
    </p:spTree>
    <p:extLst>
      <p:ext uri="{BB962C8B-B14F-4D97-AF65-F5344CB8AC3E}">
        <p14:creationId xmlns:p14="http://schemas.microsoft.com/office/powerpoint/2010/main" val="21465810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
            <a:extLst>
              <a:ext uri="{FF2B5EF4-FFF2-40B4-BE49-F238E27FC236}">
                <a16:creationId xmlns:a16="http://schemas.microsoft.com/office/drawing/2014/main" id="{7737D77E-051A-1424-EE36-EC19B4BE52AB}"/>
              </a:ext>
            </a:extLst>
          </p:cNvPr>
          <p:cNvSpPr>
            <a:spLocks noChangeArrowheads="1"/>
          </p:cNvSpPr>
          <p:nvPr/>
        </p:nvSpPr>
        <p:spPr bwMode="auto">
          <a:xfrm>
            <a:off x="294836" y="918127"/>
            <a:ext cx="8741659" cy="3831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90000"/>
              </a:lnSpc>
              <a:spcBef>
                <a:spcPct val="0"/>
              </a:spcBef>
              <a:buClrTx/>
              <a:buSzTx/>
              <a:buFont typeface="Arial" panose="020B0604020202020204" pitchFamily="34" charset="0"/>
              <a:buNone/>
            </a:pPr>
            <a:r>
              <a:rPr lang="en-GB" sz="1800" dirty="0">
                <a:latin typeface="Comic Sans MS" panose="030F0702030302020204" pitchFamily="66" charset="0"/>
              </a:rPr>
              <a:t>* The optic part of retina contains three main types of neurons. From external</a:t>
            </a:r>
            <a:br>
              <a:rPr lang="en-GB" sz="1800" dirty="0">
                <a:latin typeface="Comic Sans MS" panose="030F0702030302020204" pitchFamily="66" charset="0"/>
              </a:rPr>
            </a:br>
            <a:r>
              <a:rPr lang="en-GB" sz="1800" dirty="0">
                <a:latin typeface="Comic Sans MS" panose="030F0702030302020204" pitchFamily="66" charset="0"/>
              </a:rPr>
              <a:t>    to internal, these are:</a:t>
            </a:r>
            <a:br>
              <a:rPr lang="en-GB" sz="1800" dirty="0">
                <a:latin typeface="Comic Sans MS" panose="030F0702030302020204" pitchFamily="66" charset="0"/>
              </a:rPr>
            </a:br>
            <a:r>
              <a:rPr lang="en-GB" sz="1800" dirty="0">
                <a:latin typeface="Comic Sans MS" panose="030F0702030302020204" pitchFamily="66" charset="0"/>
              </a:rPr>
              <a:t>	a) the photoreceptor cells</a:t>
            </a:r>
            <a:br>
              <a:rPr lang="en-GB" sz="1800" dirty="0">
                <a:latin typeface="Comic Sans MS" panose="030F0702030302020204" pitchFamily="66" charset="0"/>
              </a:rPr>
            </a:br>
            <a:r>
              <a:rPr lang="en-GB" sz="1800" dirty="0">
                <a:latin typeface="Comic Sans MS" panose="030F0702030302020204" pitchFamily="66" charset="0"/>
              </a:rPr>
              <a:t>	b) bipolar cells, and</a:t>
            </a:r>
            <a:br>
              <a:rPr lang="en-GB" sz="1800" dirty="0">
                <a:latin typeface="Comic Sans MS" panose="030F0702030302020204" pitchFamily="66" charset="0"/>
              </a:rPr>
            </a:br>
            <a:r>
              <a:rPr lang="en-GB" sz="1800" dirty="0">
                <a:latin typeface="Comic Sans MS" panose="030F0702030302020204" pitchFamily="66" charset="0"/>
              </a:rPr>
              <a:t>	c) ganglion cells </a:t>
            </a:r>
          </a:p>
          <a:p>
            <a:pPr eaLnBrk="1" hangingPunct="1">
              <a:lnSpc>
                <a:spcPct val="90000"/>
              </a:lnSpc>
              <a:spcBef>
                <a:spcPct val="0"/>
              </a:spcBef>
              <a:buClrTx/>
              <a:buSzTx/>
              <a:buFont typeface="Arial" panose="020B0604020202020204" pitchFamily="34" charset="0"/>
              <a:buNone/>
            </a:pPr>
            <a:endParaRPr lang="en-GB" sz="1800" dirty="0">
              <a:latin typeface="Comic Sans MS" panose="030F0702030302020204" pitchFamily="66" charset="0"/>
            </a:endParaRPr>
          </a:p>
          <a:p>
            <a:pPr eaLnBrk="1" hangingPunct="1">
              <a:lnSpc>
                <a:spcPct val="90000"/>
              </a:lnSpc>
              <a:spcBef>
                <a:spcPct val="0"/>
              </a:spcBef>
              <a:buClrTx/>
              <a:buSzTx/>
              <a:buFont typeface="Arial" panose="020B0604020202020204" pitchFamily="34" charset="0"/>
              <a:buNone/>
            </a:pPr>
            <a:r>
              <a:rPr lang="en-GB" sz="1800" dirty="0">
                <a:latin typeface="Comic Sans MS" panose="030F0702030302020204" pitchFamily="66" charset="0"/>
              </a:rPr>
              <a:t>* When stimulated by light, the photoreceptor cells signal the bipolar cells,</a:t>
            </a:r>
            <a:br>
              <a:rPr lang="en-GB" sz="1800" dirty="0">
                <a:latin typeface="Comic Sans MS" panose="030F0702030302020204" pitchFamily="66" charset="0"/>
              </a:rPr>
            </a:br>
            <a:r>
              <a:rPr lang="en-GB" sz="1800" dirty="0">
                <a:latin typeface="Comic Sans MS" panose="030F0702030302020204" pitchFamily="66" charset="0"/>
              </a:rPr>
              <a:t>   which then signal the ganglion cells to generate nerve impulses potentials.</a:t>
            </a:r>
            <a:br>
              <a:rPr lang="en-GB" sz="1800" dirty="0">
                <a:latin typeface="Comic Sans MS" panose="030F0702030302020204" pitchFamily="66" charset="0"/>
              </a:rPr>
            </a:br>
            <a:r>
              <a:rPr lang="en-GB" sz="1800" dirty="0">
                <a:latin typeface="Comic Sans MS" panose="030F0702030302020204" pitchFamily="66" charset="0"/>
              </a:rPr>
              <a:t>   Axons from the ganglion cells run along the internal surface of the retina</a:t>
            </a:r>
            <a:br>
              <a:rPr lang="en-GB" sz="1800" dirty="0">
                <a:latin typeface="Comic Sans MS" panose="030F0702030302020204" pitchFamily="66" charset="0"/>
              </a:rPr>
            </a:br>
            <a:r>
              <a:rPr lang="en-GB" sz="1800" dirty="0">
                <a:latin typeface="Comic Sans MS" panose="030F0702030302020204" pitchFamily="66" charset="0"/>
              </a:rPr>
              <a:t>   and converge posteriorly to form the optic nerve, which runs from the eye</a:t>
            </a:r>
            <a:br>
              <a:rPr lang="en-GB" sz="1800" dirty="0">
                <a:latin typeface="Comic Sans MS" panose="030F0702030302020204" pitchFamily="66" charset="0"/>
              </a:rPr>
            </a:br>
            <a:r>
              <a:rPr lang="en-GB" sz="1800" dirty="0">
                <a:latin typeface="Comic Sans MS" panose="030F0702030302020204" pitchFamily="66" charset="0"/>
              </a:rPr>
              <a:t>   to the brain </a:t>
            </a:r>
          </a:p>
          <a:p>
            <a:pPr eaLnBrk="1" hangingPunct="1">
              <a:lnSpc>
                <a:spcPct val="90000"/>
              </a:lnSpc>
              <a:spcBef>
                <a:spcPct val="0"/>
              </a:spcBef>
              <a:buClrTx/>
              <a:buSzTx/>
              <a:buFont typeface="Arial" panose="020B0604020202020204" pitchFamily="34" charset="0"/>
              <a:buNone/>
            </a:pPr>
            <a:r>
              <a:rPr lang="en-GB" altLang="en-US" sz="1800" dirty="0">
                <a:latin typeface="Comic Sans MS" panose="030F0702030302020204" pitchFamily="66" charset="0"/>
              </a:rPr>
              <a:t>* </a:t>
            </a:r>
            <a:r>
              <a:rPr lang="en-GB" sz="1800" dirty="0">
                <a:latin typeface="Comic Sans MS" panose="030F0702030302020204" pitchFamily="66" charset="0"/>
              </a:rPr>
              <a:t>The retina also contains interneurons—including amacrine cells and horizontal</a:t>
            </a:r>
            <a:br>
              <a:rPr lang="en-GB" sz="1800" dirty="0">
                <a:latin typeface="Comic Sans MS" panose="030F0702030302020204" pitchFamily="66" charset="0"/>
              </a:rPr>
            </a:br>
            <a:r>
              <a:rPr lang="en-GB" sz="1800" dirty="0">
                <a:latin typeface="Comic Sans MS" panose="030F0702030302020204" pitchFamily="66" charset="0"/>
              </a:rPr>
              <a:t>   cells - that process and modify visual information </a:t>
            </a:r>
            <a:br>
              <a:rPr lang="en-GB" sz="1800" dirty="0">
                <a:latin typeface="Comic Sans MS" panose="030F0702030302020204" pitchFamily="66" charset="0"/>
              </a:rPr>
            </a:br>
            <a:r>
              <a:rPr lang="en-GB" sz="1800" dirty="0">
                <a:latin typeface="Comic Sans MS" panose="030F0702030302020204" pitchFamily="66" charset="0"/>
              </a:rPr>
              <a:t>   before it is sent to higher brain </a:t>
            </a:r>
            <a:r>
              <a:rPr lang="en-GB" sz="1800" dirty="0" err="1">
                <a:latin typeface="Comic Sans MS" panose="030F0702030302020204" pitchFamily="66" charset="0"/>
              </a:rPr>
              <a:t>centers</a:t>
            </a:r>
            <a:r>
              <a:rPr lang="en-GB" sz="1800" dirty="0">
                <a:latin typeface="Comic Sans MS" panose="030F0702030302020204" pitchFamily="66" charset="0"/>
              </a:rPr>
              <a:t> for further </a:t>
            </a:r>
            <a:br>
              <a:rPr lang="en-GB" sz="1800" dirty="0">
                <a:latin typeface="Comic Sans MS" panose="030F0702030302020204" pitchFamily="66" charset="0"/>
              </a:rPr>
            </a:br>
            <a:r>
              <a:rPr lang="en-GB" sz="1800" dirty="0">
                <a:latin typeface="Comic Sans MS" panose="030F0702030302020204" pitchFamily="66" charset="0"/>
              </a:rPr>
              <a:t>   processing.</a:t>
            </a:r>
            <a:endParaRPr lang="sr-Latn-CS" altLang="en-US" sz="1800" dirty="0">
              <a:latin typeface="Comic Sans MS" panose="030F0702030302020204" pitchFamily="66" charset="0"/>
            </a:endParaRPr>
          </a:p>
        </p:txBody>
      </p:sp>
      <p:sp>
        <p:nvSpPr>
          <p:cNvPr id="3" name="TextBox 2">
            <a:extLst>
              <a:ext uri="{FF2B5EF4-FFF2-40B4-BE49-F238E27FC236}">
                <a16:creationId xmlns:a16="http://schemas.microsoft.com/office/drawing/2014/main" id="{E05F8ED0-F67D-AFF3-B322-29967D781702}"/>
              </a:ext>
            </a:extLst>
          </p:cNvPr>
          <p:cNvSpPr txBox="1">
            <a:spLocks noChangeArrowheads="1"/>
          </p:cNvSpPr>
          <p:nvPr/>
        </p:nvSpPr>
        <p:spPr bwMode="auto">
          <a:xfrm>
            <a:off x="338155" y="333352"/>
            <a:ext cx="8499443" cy="584775"/>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Optic part of retina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(pars </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optica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retinae)</a:t>
            </a:r>
          </a:p>
        </p:txBody>
      </p:sp>
      <p:pic>
        <p:nvPicPr>
          <p:cNvPr id="4" name="Picture 3">
            <a:extLst>
              <a:ext uri="{FF2B5EF4-FFF2-40B4-BE49-F238E27FC236}">
                <a16:creationId xmlns:a16="http://schemas.microsoft.com/office/drawing/2014/main" id="{0D9ED4A9-5ACA-995B-244C-CA1266DF3206}"/>
              </a:ext>
            </a:extLst>
          </p:cNvPr>
          <p:cNvPicPr>
            <a:picLocks noChangeAspect="1"/>
          </p:cNvPicPr>
          <p:nvPr/>
        </p:nvPicPr>
        <p:blipFill rotWithShape="1">
          <a:blip r:embed="rId3"/>
          <a:srcRect t="3052"/>
          <a:stretch/>
        </p:blipFill>
        <p:spPr>
          <a:xfrm>
            <a:off x="6488661" y="3933056"/>
            <a:ext cx="2655339" cy="2924944"/>
          </a:xfrm>
          <a:prstGeom prst="rect">
            <a:avLst/>
          </a:prstGeom>
        </p:spPr>
      </p:pic>
    </p:spTree>
    <p:extLst>
      <p:ext uri="{BB962C8B-B14F-4D97-AF65-F5344CB8AC3E}">
        <p14:creationId xmlns:p14="http://schemas.microsoft.com/office/powerpoint/2010/main" val="26374246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0BC9AF-1A69-FEA9-5222-24509CA3F28D}"/>
              </a:ext>
            </a:extLst>
          </p:cNvPr>
          <p:cNvSpPr txBox="1"/>
          <p:nvPr/>
        </p:nvSpPr>
        <p:spPr>
          <a:xfrm>
            <a:off x="0" y="0"/>
            <a:ext cx="9036496" cy="7017306"/>
          </a:xfrm>
          <a:prstGeom prst="rect">
            <a:avLst/>
          </a:prstGeom>
          <a:noFill/>
        </p:spPr>
        <p:txBody>
          <a:bodyPr wrap="square">
            <a:spAutoFit/>
          </a:bodyPr>
          <a:lstStyle/>
          <a:p>
            <a:r>
              <a:rPr lang="en-GB" b="1" dirty="0">
                <a:latin typeface="Comic Sans MS" panose="030F0702030302020204" pitchFamily="66" charset="0"/>
              </a:rPr>
              <a:t>Photoreceptors: </a:t>
            </a:r>
            <a:br>
              <a:rPr lang="en-GB" b="1" dirty="0">
                <a:latin typeface="Comic Sans MS" panose="030F0702030302020204" pitchFamily="66" charset="0"/>
              </a:rPr>
            </a:br>
            <a:endParaRPr lang="en-GB" sz="1000" b="1" dirty="0">
              <a:latin typeface="Comic Sans MS" panose="030F0702030302020204" pitchFamily="66" charset="0"/>
            </a:endParaRPr>
          </a:p>
          <a:p>
            <a:r>
              <a:rPr lang="en-GB" dirty="0">
                <a:latin typeface="Comic Sans MS" panose="030F0702030302020204" pitchFamily="66" charset="0"/>
              </a:rPr>
              <a:t>The photoreceptor cells are of two types: </a:t>
            </a:r>
            <a:br>
              <a:rPr lang="en-GB" dirty="0">
                <a:latin typeface="Comic Sans MS" panose="030F0702030302020204" pitchFamily="66" charset="0"/>
              </a:rPr>
            </a:br>
            <a:r>
              <a:rPr lang="en-GB" b="1" dirty="0">
                <a:latin typeface="Comic Sans MS" panose="030F0702030302020204" pitchFamily="66" charset="0"/>
              </a:rPr>
              <a:t>1) rod cells </a:t>
            </a:r>
            <a:br>
              <a:rPr lang="en-GB" b="1" dirty="0">
                <a:latin typeface="Comic Sans MS" panose="030F0702030302020204" pitchFamily="66" charset="0"/>
              </a:rPr>
            </a:br>
            <a:r>
              <a:rPr lang="en-GB" b="1" dirty="0">
                <a:latin typeface="Comic Sans MS" panose="030F0702030302020204" pitchFamily="66" charset="0"/>
              </a:rPr>
              <a:t>2) cone cells</a:t>
            </a:r>
          </a:p>
          <a:p>
            <a:endParaRPr lang="en-GB" sz="1000" dirty="0">
              <a:latin typeface="Comic Sans MS" panose="030F0702030302020204" pitchFamily="66" charset="0"/>
            </a:endParaRPr>
          </a:p>
          <a:p>
            <a:pPr marL="285750" indent="-285750">
              <a:buFontTx/>
              <a:buChar char="-"/>
            </a:pPr>
            <a:r>
              <a:rPr lang="en-GB" dirty="0">
                <a:latin typeface="Comic Sans MS" panose="030F0702030302020204" pitchFamily="66" charset="0"/>
              </a:rPr>
              <a:t>The more numerous rod cells are more sensitive to light and permit vision in dim light. Because rod cells provide neither sharp images nor </a:t>
            </a:r>
            <a:r>
              <a:rPr lang="en-GB" dirty="0" err="1">
                <a:latin typeface="Comic Sans MS" panose="030F0702030302020204" pitchFamily="66" charset="0"/>
              </a:rPr>
              <a:t>color</a:t>
            </a:r>
            <a:r>
              <a:rPr lang="en-GB" dirty="0">
                <a:latin typeface="Comic Sans MS" panose="030F0702030302020204" pitchFamily="66" charset="0"/>
              </a:rPr>
              <a:t> vision, things look </a:t>
            </a:r>
            <a:r>
              <a:rPr lang="en-GB" dirty="0" err="1">
                <a:latin typeface="Comic Sans MS" panose="030F0702030302020204" pitchFamily="66" charset="0"/>
              </a:rPr>
              <a:t>gray</a:t>
            </a:r>
            <a:r>
              <a:rPr lang="en-GB" dirty="0">
                <a:latin typeface="Comic Sans MS" panose="030F0702030302020204" pitchFamily="66" charset="0"/>
              </a:rPr>
              <a:t> and fuzzy when viewed in dim light. </a:t>
            </a:r>
          </a:p>
          <a:p>
            <a:pPr marL="285750" indent="-285750">
              <a:buFontTx/>
              <a:buChar char="-"/>
            </a:pPr>
            <a:r>
              <a:rPr lang="en-GB" dirty="0">
                <a:latin typeface="Comic Sans MS" panose="030F0702030302020204" pitchFamily="66" charset="0"/>
              </a:rPr>
              <a:t>Cone cells, by contrast, operate best in bright light and enable high-acuity </a:t>
            </a:r>
            <a:r>
              <a:rPr lang="en-GB" dirty="0" err="1">
                <a:latin typeface="Comic Sans MS" panose="030F0702030302020204" pitchFamily="66" charset="0"/>
              </a:rPr>
              <a:t>color</a:t>
            </a:r>
            <a:r>
              <a:rPr lang="en-GB" dirty="0">
                <a:latin typeface="Comic Sans MS" panose="030F0702030302020204" pitchFamily="66" charset="0"/>
              </a:rPr>
              <a:t> vision. Three subtypes of cone cells are sensitive to blue, red, and green light, respectively. </a:t>
            </a:r>
          </a:p>
          <a:p>
            <a:pPr marL="285750" indent="-285750">
              <a:buFontTx/>
              <a:buChar char="-"/>
            </a:pPr>
            <a:r>
              <a:rPr lang="en-GB" dirty="0">
                <a:latin typeface="Comic Sans MS" panose="030F0702030302020204" pitchFamily="66" charset="0"/>
              </a:rPr>
              <a:t>Photoreceptor cells are considered neurons, but they also resemble tall epithelial cells turned upside down, with their “tips” immersed in the pigmented layer </a:t>
            </a:r>
          </a:p>
          <a:p>
            <a:pPr marL="285750" indent="-285750">
              <a:buFontTx/>
              <a:buChar char="-"/>
            </a:pPr>
            <a:r>
              <a:rPr lang="en-GB" dirty="0">
                <a:latin typeface="Comic Sans MS" panose="030F0702030302020204" pitchFamily="66" charset="0"/>
              </a:rPr>
              <a:t>In both cell types, the cell body is continuous with an inner </a:t>
            </a:r>
            <a:r>
              <a:rPr lang="en-GB" dirty="0" err="1">
                <a:latin typeface="Comic Sans MS" panose="030F0702030302020204" pitchFamily="66" charset="0"/>
              </a:rPr>
              <a:t>fiber</a:t>
            </a:r>
            <a:r>
              <a:rPr lang="en-GB" dirty="0">
                <a:latin typeface="Comic Sans MS" panose="030F0702030302020204" pitchFamily="66" charset="0"/>
              </a:rPr>
              <a:t> that synapses with the bipolar cell. The outer segments are the receptor regions of the rod and cone cells (“tips”) with light-absorbing visual pigments. When light particles hit the visual pigment, the pigment is modified, and a nerve impulse is generated. The stimulated photoreceptor cells signal the bipolar neurons with which they synapse. This reaction initiates the flow of visual information to the brain. The photoreceptors are highly vulnerable to damage by intense light or heat. These cells cannot regenerate if destroyed, but they continually renew and replace their outer segments (“tips”) - old are removed at the other end by retinal pigment cells phagocytizing the tips of the rods and cones</a:t>
            </a:r>
          </a:p>
        </p:txBody>
      </p:sp>
    </p:spTree>
    <p:extLst>
      <p:ext uri="{BB962C8B-B14F-4D97-AF65-F5344CB8AC3E}">
        <p14:creationId xmlns:p14="http://schemas.microsoft.com/office/powerpoint/2010/main" val="15324965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947447C-78A1-C635-3F33-55A31F70BA6F}"/>
              </a:ext>
            </a:extLst>
          </p:cNvPr>
          <p:cNvPicPr>
            <a:picLocks noChangeAspect="1"/>
          </p:cNvPicPr>
          <p:nvPr/>
        </p:nvPicPr>
        <p:blipFill>
          <a:blip r:embed="rId2"/>
          <a:stretch>
            <a:fillRect/>
          </a:stretch>
        </p:blipFill>
        <p:spPr>
          <a:xfrm>
            <a:off x="5580112" y="281608"/>
            <a:ext cx="3019855" cy="6597352"/>
          </a:xfrm>
          <a:prstGeom prst="rect">
            <a:avLst/>
          </a:prstGeom>
        </p:spPr>
      </p:pic>
      <p:graphicFrame>
        <p:nvGraphicFramePr>
          <p:cNvPr id="4" name="Object 2">
            <a:extLst>
              <a:ext uri="{FF2B5EF4-FFF2-40B4-BE49-F238E27FC236}">
                <a16:creationId xmlns:a16="http://schemas.microsoft.com/office/drawing/2014/main" id="{D3151807-9C48-7295-942F-624AD739266E}"/>
              </a:ext>
            </a:extLst>
          </p:cNvPr>
          <p:cNvGraphicFramePr>
            <a:graphicFrameLocks noChangeAspect="1"/>
          </p:cNvGraphicFramePr>
          <p:nvPr/>
        </p:nvGraphicFramePr>
        <p:xfrm>
          <a:off x="899592" y="2564904"/>
          <a:ext cx="3921448" cy="2941086"/>
        </p:xfrm>
        <a:graphic>
          <a:graphicData uri="http://schemas.openxmlformats.org/presentationml/2006/ole">
            <mc:AlternateContent xmlns:mc="http://schemas.openxmlformats.org/markup-compatibility/2006">
              <mc:Choice xmlns:v="urn:schemas-microsoft-com:vml" Requires="v">
                <p:oleObj r:id="rId3" imgW="8914286" imgH="5380952" progId="Paint.Picture">
                  <p:embed/>
                </p:oleObj>
              </mc:Choice>
              <mc:Fallback>
                <p:oleObj r:id="rId3" imgW="8914286" imgH="5380952" progId="Paint.Picture">
                  <p:embed/>
                  <p:pic>
                    <p:nvPicPr>
                      <p:cNvPr id="4" name="Object 2">
                        <a:extLst>
                          <a:ext uri="{FF2B5EF4-FFF2-40B4-BE49-F238E27FC236}">
                            <a16:creationId xmlns:a16="http://schemas.microsoft.com/office/drawing/2014/main" id="{D3151807-9C48-7295-942F-624AD73926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2564904"/>
                        <a:ext cx="3921448" cy="2941086"/>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40060128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
            <a:extLst>
              <a:ext uri="{FF2B5EF4-FFF2-40B4-BE49-F238E27FC236}">
                <a16:creationId xmlns:a16="http://schemas.microsoft.com/office/drawing/2014/main" id="{15C87E28-C9EE-45CC-3BE8-9441BEADD0C6}"/>
              </a:ext>
            </a:extLst>
          </p:cNvPr>
          <p:cNvSpPr>
            <a:spLocks noChangeArrowheads="1"/>
          </p:cNvSpPr>
          <p:nvPr/>
        </p:nvSpPr>
        <p:spPr bwMode="auto">
          <a:xfrm>
            <a:off x="71437" y="764024"/>
            <a:ext cx="9001125" cy="6093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    </a:t>
            </a:r>
            <a:r>
              <a:rPr lang="en-US" altLang="en-US" sz="1900" dirty="0">
                <a:latin typeface="Comic Sans MS" panose="030F0702030302020204" pitchFamily="66" charset="0"/>
              </a:rPr>
              <a:t>- small oval area 4mm </a:t>
            </a:r>
            <a:r>
              <a:rPr lang="en-GB" altLang="en-US" sz="1900" dirty="0">
                <a:latin typeface="Comic Sans MS" panose="030F0702030302020204" pitchFamily="66" charset="0"/>
              </a:rPr>
              <a:t>lateral to </a:t>
            </a:r>
            <a:r>
              <a:rPr lang="en-US" altLang="en-US" sz="1900" dirty="0">
                <a:latin typeface="Comic Sans MS" panose="030F0702030302020204" pitchFamily="66" charset="0"/>
              </a:rPr>
              <a:t>optic papilla </a:t>
            </a:r>
            <a:br>
              <a:rPr lang="en-US" altLang="en-US" sz="1900" dirty="0">
                <a:latin typeface="Comic Sans MS" panose="030F0702030302020204" pitchFamily="66" charset="0"/>
              </a:rPr>
            </a:br>
            <a:r>
              <a:rPr lang="en-US" altLang="en-US" sz="1900" dirty="0">
                <a:latin typeface="Comic Sans MS" panose="030F0702030302020204" pitchFamily="66" charset="0"/>
              </a:rPr>
              <a:t>     (level of posterior pole of the eyeball)</a:t>
            </a:r>
          </a:p>
          <a:p>
            <a:pPr eaLnBrk="1" hangingPunct="1">
              <a:spcBef>
                <a:spcPct val="0"/>
              </a:spcBef>
              <a:buClrTx/>
              <a:buSzTx/>
              <a:buFont typeface="Arial" panose="020B0604020202020204" pitchFamily="34" charset="0"/>
              <a:buNone/>
            </a:pPr>
            <a:br>
              <a:rPr lang="en-US" altLang="en-US" sz="900" dirty="0">
                <a:latin typeface="Comic Sans MS" panose="030F0702030302020204" pitchFamily="66" charset="0"/>
              </a:rPr>
            </a:br>
            <a:r>
              <a:rPr lang="en-US" altLang="en-US" sz="1900" dirty="0">
                <a:latin typeface="Comic Sans MS" panose="030F0702030302020204" pitchFamily="66" charset="0"/>
              </a:rPr>
              <a:t>    - </a:t>
            </a:r>
            <a:r>
              <a:rPr lang="en-GB" altLang="en-US" sz="1900" dirty="0" err="1">
                <a:latin typeface="Comic Sans MS" panose="030F0702030302020204" pitchFamily="66" charset="0"/>
              </a:rPr>
              <a:t>jellowish</a:t>
            </a:r>
            <a:r>
              <a:rPr lang="en-GB" altLang="en-US" sz="1900" dirty="0">
                <a:latin typeface="Comic Sans MS" panose="030F0702030302020204" pitchFamily="66" charset="0"/>
              </a:rPr>
              <a:t> in colour</a:t>
            </a:r>
            <a:r>
              <a:rPr lang="en-US" altLang="en-US" sz="1900" dirty="0">
                <a:latin typeface="Comic Sans MS" panose="030F0702030302020204" pitchFamily="66" charset="0"/>
              </a:rPr>
              <a:t>; </a:t>
            </a:r>
            <a:r>
              <a:rPr lang="en-GB" sz="1900" dirty="0">
                <a:latin typeface="Comic Sans MS" panose="030F0702030302020204" pitchFamily="66" charset="0"/>
              </a:rPr>
              <a:t>The yellow colour of the </a:t>
            </a:r>
            <a:br>
              <a:rPr lang="en-GB" sz="1900" dirty="0">
                <a:latin typeface="Comic Sans MS" panose="030F0702030302020204" pitchFamily="66" charset="0"/>
              </a:rPr>
            </a:br>
            <a:r>
              <a:rPr lang="en-GB" sz="1900" dirty="0">
                <a:latin typeface="Comic Sans MS" panose="030F0702030302020204" pitchFamily="66" charset="0"/>
              </a:rPr>
              <a:t>       macula is apparent only when the retina is </a:t>
            </a:r>
            <a:br>
              <a:rPr lang="en-GB" sz="1900" dirty="0">
                <a:latin typeface="Comic Sans MS" panose="030F0702030302020204" pitchFamily="66" charset="0"/>
              </a:rPr>
            </a:br>
            <a:r>
              <a:rPr lang="en-GB" sz="1900" dirty="0">
                <a:latin typeface="Comic Sans MS" panose="030F0702030302020204" pitchFamily="66" charset="0"/>
              </a:rPr>
              <a:t>       examined with red-free light. </a:t>
            </a:r>
          </a:p>
          <a:p>
            <a:pPr eaLnBrk="1" hangingPunct="1">
              <a:spcBef>
                <a:spcPct val="0"/>
              </a:spcBef>
              <a:buClrTx/>
              <a:buSzTx/>
              <a:buFont typeface="Arial" panose="020B0604020202020204" pitchFamily="34" charset="0"/>
              <a:buNone/>
            </a:pPr>
            <a:endParaRPr lang="en-GB" sz="9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1900" dirty="0">
                <a:latin typeface="Comic Sans MS" panose="030F0702030302020204" pitchFamily="66" charset="0"/>
              </a:rPr>
              <a:t>     -  in the middle part of macula there are mostly</a:t>
            </a:r>
            <a:br>
              <a:rPr lang="en-GB" altLang="en-US" sz="1900" dirty="0">
                <a:latin typeface="Comic Sans MS" panose="030F0702030302020204" pitchFamily="66" charset="0"/>
              </a:rPr>
            </a:br>
            <a:r>
              <a:rPr lang="en-GB" altLang="en-US" sz="1900" dirty="0">
                <a:latin typeface="Comic Sans MS" panose="030F0702030302020204" pitchFamily="66" charset="0"/>
              </a:rPr>
              <a:t>      </a:t>
            </a:r>
            <a:r>
              <a:rPr lang="en-GB" sz="1900" dirty="0">
                <a:latin typeface="Comic Sans MS" panose="030F0702030302020204" pitchFamily="66" charset="0"/>
              </a:rPr>
              <a:t>special photoreceptors </a:t>
            </a:r>
            <a:r>
              <a:rPr lang="en-GB" sz="1900" b="1" dirty="0">
                <a:latin typeface="Comic Sans MS" panose="030F0702030302020204" pitchFamily="66" charset="0"/>
              </a:rPr>
              <a:t>cones which are </a:t>
            </a:r>
            <a:br>
              <a:rPr lang="en-GB" sz="1900" b="1" dirty="0">
                <a:latin typeface="Comic Sans MS" panose="030F0702030302020204" pitchFamily="66" charset="0"/>
              </a:rPr>
            </a:br>
            <a:r>
              <a:rPr lang="en-GB" sz="1900" b="1" dirty="0">
                <a:latin typeface="Comic Sans MS" panose="030F0702030302020204" pitchFamily="66" charset="0"/>
              </a:rPr>
              <a:t>    sensitive to colour and are specialized for</a:t>
            </a:r>
            <a:br>
              <a:rPr lang="en-GB" sz="1900" b="1" dirty="0">
                <a:latin typeface="Comic Sans MS" panose="030F0702030302020204" pitchFamily="66" charset="0"/>
              </a:rPr>
            </a:br>
            <a:r>
              <a:rPr lang="en-GB" sz="1900" b="1" dirty="0">
                <a:latin typeface="Comic Sans MS" panose="030F0702030302020204" pitchFamily="66" charset="0"/>
              </a:rPr>
              <a:t>    acuity of vision</a:t>
            </a:r>
            <a:r>
              <a:rPr lang="en-GB" sz="1900" dirty="0">
                <a:latin typeface="Comic Sans MS" panose="030F0702030302020204" pitchFamily="66" charset="0"/>
              </a:rPr>
              <a:t>. </a:t>
            </a:r>
            <a:r>
              <a:rPr lang="en-GB" altLang="en-US" sz="1900" dirty="0">
                <a:latin typeface="Comic Sans MS" panose="030F0702030302020204" pitchFamily="66" charset="0"/>
              </a:rPr>
              <a:t>They do not contain</a:t>
            </a:r>
            <a:br>
              <a:rPr lang="en-US" altLang="en-US" sz="1900" dirty="0">
                <a:latin typeface="Comic Sans MS" panose="030F0702030302020204" pitchFamily="66" charset="0"/>
              </a:rPr>
            </a:br>
            <a:r>
              <a:rPr lang="en-US" altLang="en-US" sz="1900" dirty="0">
                <a:latin typeface="Comic Sans MS" panose="030F0702030302020204" pitchFamily="66" charset="0"/>
              </a:rPr>
              <a:t>      </a:t>
            </a:r>
            <a:r>
              <a:rPr lang="en-GB" altLang="en-US" sz="1900" dirty="0">
                <a:latin typeface="Comic Sans MS" panose="030F0702030302020204" pitchFamily="66" charset="0"/>
              </a:rPr>
              <a:t>rhodopsin </a:t>
            </a:r>
            <a:r>
              <a:rPr lang="en-US" altLang="en-US" sz="1900" dirty="0">
                <a:latin typeface="Comic Sans MS" panose="030F0702030302020204" pitchFamily="66" charset="0"/>
              </a:rPr>
              <a:t>(</a:t>
            </a:r>
            <a:r>
              <a:rPr lang="en-GB" altLang="en-US" sz="1900" dirty="0">
                <a:latin typeface="Comic Sans MS" panose="030F0702030302020204" pitchFamily="66" charset="0"/>
              </a:rPr>
              <a:t>visual purple</a:t>
            </a:r>
            <a:r>
              <a:rPr lang="en-US" altLang="en-US" sz="1900" dirty="0">
                <a:latin typeface="Comic Sans MS" panose="030F0702030302020204" pitchFamily="66" charset="0"/>
              </a:rPr>
              <a:t>) so it is</a:t>
            </a:r>
            <a:br>
              <a:rPr lang="en-US" altLang="en-US" sz="1900" dirty="0">
                <a:latin typeface="Comic Sans MS" panose="030F0702030302020204" pitchFamily="66" charset="0"/>
              </a:rPr>
            </a:br>
            <a:r>
              <a:rPr lang="en-US" altLang="en-US" sz="1900" dirty="0">
                <a:latin typeface="Comic Sans MS" panose="030F0702030302020204" pitchFamily="66" charset="0"/>
              </a:rPr>
              <a:t>      </a:t>
            </a:r>
            <a:r>
              <a:rPr lang="en-GB" altLang="en-US" sz="1900" dirty="0">
                <a:latin typeface="Comic Sans MS" panose="030F0702030302020204" pitchFamily="66" charset="0"/>
              </a:rPr>
              <a:t>named</a:t>
            </a:r>
            <a:r>
              <a:rPr lang="en-GB" altLang="en-US" sz="1900" b="1" dirty="0">
                <a:latin typeface="Comic Sans MS" panose="030F0702030302020204" pitchFamily="66" charset="0"/>
              </a:rPr>
              <a:t> </a:t>
            </a:r>
            <a:r>
              <a:rPr lang="en-US" altLang="en-US" sz="1900" b="1" dirty="0">
                <a:latin typeface="Comic Sans MS" panose="030F0702030302020204" pitchFamily="66" charset="0"/>
              </a:rPr>
              <a:t>macula lutea (yellow spot)</a:t>
            </a:r>
            <a:endParaRPr lang="en-US" altLang="en-US" sz="1900" dirty="0">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9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900" dirty="0">
                <a:latin typeface="Comic Sans MS" panose="030F0702030302020204" pitchFamily="66" charset="0"/>
              </a:rPr>
              <a:t>    - </a:t>
            </a:r>
            <a:r>
              <a:rPr lang="en-GB" sz="1900" dirty="0">
                <a:latin typeface="Comic Sans MS" panose="030F0702030302020204" pitchFamily="66" charset="0"/>
              </a:rPr>
              <a:t>At the </a:t>
            </a:r>
            <a:r>
              <a:rPr lang="en-GB" sz="1900" dirty="0" err="1">
                <a:latin typeface="Comic Sans MS" panose="030F0702030302020204" pitchFamily="66" charset="0"/>
              </a:rPr>
              <a:t>center</a:t>
            </a:r>
            <a:r>
              <a:rPr lang="en-GB" sz="1900" dirty="0">
                <a:latin typeface="Comic Sans MS" panose="030F0702030302020204" pitchFamily="66" charset="0"/>
              </a:rPr>
              <a:t> of the macula, a depression,</a:t>
            </a:r>
            <a:br>
              <a:rPr lang="en-GB" sz="1900" dirty="0">
                <a:latin typeface="Comic Sans MS" panose="030F0702030302020204" pitchFamily="66" charset="0"/>
              </a:rPr>
            </a:br>
            <a:r>
              <a:rPr lang="en-GB" sz="1900" dirty="0">
                <a:latin typeface="Comic Sans MS" panose="030F0702030302020204" pitchFamily="66" charset="0"/>
              </a:rPr>
              <a:t>      the </a:t>
            </a:r>
            <a:r>
              <a:rPr lang="en-GB" sz="1900" b="1" dirty="0">
                <a:latin typeface="Comic Sans MS" panose="030F0702030302020204" pitchFamily="66" charset="0"/>
              </a:rPr>
              <a:t>fovea centralis (with</a:t>
            </a:r>
            <a:r>
              <a:rPr lang="en-GB" sz="1900" dirty="0">
                <a:latin typeface="Comic Sans MS" panose="030F0702030302020204" pitchFamily="66" charset="0"/>
              </a:rPr>
              <a:t> </a:t>
            </a:r>
            <a:r>
              <a:rPr lang="en-GB" sz="1900" b="1" dirty="0">
                <a:latin typeface="Comic Sans MS" panose="030F0702030302020204" pitchFamily="66" charset="0"/>
              </a:rPr>
              <a:t>only cones) </a:t>
            </a:r>
            <a:br>
              <a:rPr lang="en-GB" sz="1900" b="1" dirty="0">
                <a:latin typeface="Comic Sans MS" panose="030F0702030302020204" pitchFamily="66" charset="0"/>
              </a:rPr>
            </a:br>
            <a:r>
              <a:rPr lang="en-GB" sz="1900" b="1" dirty="0">
                <a:latin typeface="Comic Sans MS" panose="030F0702030302020204" pitchFamily="66" charset="0"/>
              </a:rPr>
              <a:t>    is the area of most acute vision. </a:t>
            </a:r>
            <a:br>
              <a:rPr lang="en-GB" sz="1900" b="1" dirty="0">
                <a:latin typeface="Comic Sans MS" panose="030F0702030302020204" pitchFamily="66" charset="0"/>
              </a:rPr>
            </a:br>
            <a:r>
              <a:rPr lang="en-GB" sz="1900" b="1" dirty="0">
                <a:latin typeface="Comic Sans MS" panose="030F0702030302020204" pitchFamily="66" charset="0"/>
              </a:rPr>
              <a:t>    </a:t>
            </a:r>
            <a:r>
              <a:rPr lang="en-GB" sz="1900" dirty="0">
                <a:latin typeface="Comic Sans MS" panose="030F0702030302020204" pitchFamily="66" charset="0"/>
              </a:rPr>
              <a:t>The fovea is approximately 1.5 mm in </a:t>
            </a:r>
            <a:br>
              <a:rPr lang="en-GB" sz="1900" dirty="0">
                <a:latin typeface="Comic Sans MS" panose="030F0702030302020204" pitchFamily="66" charset="0"/>
              </a:rPr>
            </a:br>
            <a:r>
              <a:rPr lang="en-GB" sz="1900" dirty="0">
                <a:latin typeface="Comic Sans MS" panose="030F0702030302020204" pitchFamily="66" charset="0"/>
              </a:rPr>
              <a:t>      diameter</a:t>
            </a:r>
            <a:r>
              <a:rPr lang="en-GB" sz="1900" dirty="0"/>
              <a:t>; </a:t>
            </a:r>
            <a:r>
              <a:rPr lang="en-GB" sz="1900" dirty="0">
                <a:latin typeface="Comic Sans MS" panose="030F0702030302020204" pitchFamily="66" charset="0"/>
              </a:rPr>
              <a:t>its </a:t>
            </a:r>
            <a:r>
              <a:rPr lang="en-GB" sz="1900" dirty="0" err="1">
                <a:latin typeface="Comic Sans MS" panose="030F0702030302020204" pitchFamily="66" charset="0"/>
              </a:rPr>
              <a:t>center</a:t>
            </a:r>
            <a:r>
              <a:rPr lang="en-GB" sz="1900" dirty="0">
                <a:latin typeface="Comic Sans MS" panose="030F0702030302020204" pitchFamily="66" charset="0"/>
              </a:rPr>
              <a:t>, the foveola, </a:t>
            </a:r>
          </a:p>
          <a:p>
            <a:pPr eaLnBrk="1" hangingPunct="1">
              <a:spcBef>
                <a:spcPct val="0"/>
              </a:spcBef>
              <a:buClrTx/>
              <a:buSzTx/>
              <a:buFont typeface="Arial" panose="020B0604020202020204" pitchFamily="34" charset="0"/>
              <a:buNone/>
            </a:pPr>
            <a:r>
              <a:rPr lang="en-GB" sz="1900" dirty="0">
                <a:latin typeface="Comic Sans MS" panose="030F0702030302020204" pitchFamily="66" charset="0"/>
              </a:rPr>
              <a:t>      does not have the capillary network </a:t>
            </a:r>
            <a:br>
              <a:rPr lang="en-GB" sz="1900" dirty="0">
                <a:latin typeface="Comic Sans MS" panose="030F0702030302020204" pitchFamily="66" charset="0"/>
              </a:rPr>
            </a:br>
            <a:r>
              <a:rPr lang="en-GB" sz="1900" dirty="0">
                <a:latin typeface="Comic Sans MS" panose="030F0702030302020204" pitchFamily="66" charset="0"/>
              </a:rPr>
              <a:t>      visible elsewhere deep to the retina.</a:t>
            </a:r>
            <a:endParaRPr lang="en-US" altLang="en-US" sz="1900" u="sng" dirty="0">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2000" u="sng" dirty="0">
              <a:latin typeface="Comic Sans MS" panose="030F0702030302020204" pitchFamily="66" charset="0"/>
            </a:endParaRPr>
          </a:p>
        </p:txBody>
      </p:sp>
      <p:sp>
        <p:nvSpPr>
          <p:cNvPr id="41987" name="TextBox 2">
            <a:extLst>
              <a:ext uri="{FF2B5EF4-FFF2-40B4-BE49-F238E27FC236}">
                <a16:creationId xmlns:a16="http://schemas.microsoft.com/office/drawing/2014/main" id="{FDA601D7-443F-1F42-756A-88C6BBB0760E}"/>
              </a:ext>
            </a:extLst>
          </p:cNvPr>
          <p:cNvSpPr txBox="1">
            <a:spLocks noChangeArrowheads="1"/>
          </p:cNvSpPr>
          <p:nvPr/>
        </p:nvSpPr>
        <p:spPr bwMode="auto">
          <a:xfrm>
            <a:off x="459244" y="285750"/>
            <a:ext cx="7427033" cy="584775"/>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Macula (macula lutea - yellow spot</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a:t>
            </a:r>
          </a:p>
        </p:txBody>
      </p:sp>
      <p:graphicFrame>
        <p:nvGraphicFramePr>
          <p:cNvPr id="50180" name="Object 2">
            <a:extLst>
              <a:ext uri="{FF2B5EF4-FFF2-40B4-BE49-F238E27FC236}">
                <a16:creationId xmlns:a16="http://schemas.microsoft.com/office/drawing/2014/main" id="{1E269B72-9EA8-5B3A-6AA0-9AA268A98219}"/>
              </a:ext>
            </a:extLst>
          </p:cNvPr>
          <p:cNvGraphicFramePr>
            <a:graphicFrameLocks noChangeAspect="1"/>
          </p:cNvGraphicFramePr>
          <p:nvPr>
            <p:extLst>
              <p:ext uri="{D42A27DB-BD31-4B8C-83A1-F6EECF244321}">
                <p14:modId xmlns:p14="http://schemas.microsoft.com/office/powerpoint/2010/main" val="626179223"/>
              </p:ext>
            </p:extLst>
          </p:nvPr>
        </p:nvGraphicFramePr>
        <p:xfrm>
          <a:off x="5835650" y="1139825"/>
          <a:ext cx="3101975" cy="2289175"/>
        </p:xfrm>
        <a:graphic>
          <a:graphicData uri="http://schemas.openxmlformats.org/presentationml/2006/ole">
            <mc:AlternateContent xmlns:mc="http://schemas.openxmlformats.org/markup-compatibility/2006">
              <mc:Choice xmlns:v="urn:schemas-microsoft-com:vml" Requires="v">
                <p:oleObj r:id="rId2" imgW="7695238" imgH="5676190" progId="Paint.Picture">
                  <p:embed/>
                </p:oleObj>
              </mc:Choice>
              <mc:Fallback>
                <p:oleObj r:id="rId2" imgW="7695238" imgH="5676190" progId="Paint.Picture">
                  <p:embed/>
                  <p:pic>
                    <p:nvPicPr>
                      <p:cNvPr id="0"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5650" y="1139825"/>
                        <a:ext cx="3101975"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0181" name="Picture 4">
            <a:extLst>
              <a:ext uri="{FF2B5EF4-FFF2-40B4-BE49-F238E27FC236}">
                <a16:creationId xmlns:a16="http://schemas.microsoft.com/office/drawing/2014/main" id="{C2BA6842-5F85-9D19-5598-8C8FF591E0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8267" t="3662" r="41928" b="37746"/>
          <a:stretch>
            <a:fillRect/>
          </a:stretch>
        </p:blipFill>
        <p:spPr bwMode="auto">
          <a:xfrm>
            <a:off x="6600751" y="3907274"/>
            <a:ext cx="2787825" cy="2459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2" name="Picture 2">
            <a:extLst>
              <a:ext uri="{FF2B5EF4-FFF2-40B4-BE49-F238E27FC236}">
                <a16:creationId xmlns:a16="http://schemas.microsoft.com/office/drawing/2014/main" id="{C48A2632-F793-B777-2D9E-344AFE3B84E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54353"/>
          <a:stretch>
            <a:fillRect/>
          </a:stretch>
        </p:blipFill>
        <p:spPr bwMode="auto">
          <a:xfrm>
            <a:off x="5364088" y="3500437"/>
            <a:ext cx="1236663" cy="307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a:extLst>
              <a:ext uri="{FF2B5EF4-FFF2-40B4-BE49-F238E27FC236}">
                <a16:creationId xmlns:a16="http://schemas.microsoft.com/office/drawing/2014/main" id="{67F6DA60-041E-34DC-7C05-8C51A5C0D3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267" r="41928" b="37746"/>
          <a:stretch>
            <a:fillRect/>
          </a:stretch>
        </p:blipFill>
        <p:spPr bwMode="auto">
          <a:xfrm>
            <a:off x="4357688" y="1500188"/>
            <a:ext cx="4468812" cy="418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TextBox 1">
            <a:extLst>
              <a:ext uri="{FF2B5EF4-FFF2-40B4-BE49-F238E27FC236}">
                <a16:creationId xmlns:a16="http://schemas.microsoft.com/office/drawing/2014/main" id="{7BD58480-15E1-DDAE-BEA4-7E96325C10B1}"/>
              </a:ext>
            </a:extLst>
          </p:cNvPr>
          <p:cNvSpPr txBox="1">
            <a:spLocks noChangeArrowheads="1"/>
          </p:cNvSpPr>
          <p:nvPr/>
        </p:nvSpPr>
        <p:spPr bwMode="auto">
          <a:xfrm>
            <a:off x="3000375" y="285750"/>
            <a:ext cx="21955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EYEBALL</a:t>
            </a:r>
            <a:endParaRPr lang="en-US" altLang="en-US" sz="3600" b="1" dirty="0">
              <a:solidFill>
                <a:srgbClr val="9D3232"/>
              </a:solidFill>
              <a:effectLst>
                <a:outerShdw blurRad="38100" dist="38100" dir="2700000" algn="tl">
                  <a:srgbClr val="000000"/>
                </a:outerShdw>
              </a:effectLst>
              <a:latin typeface="Comic Sans MS" panose="030F0702030302020204" pitchFamily="66" charset="0"/>
            </a:endParaRPr>
          </a:p>
        </p:txBody>
      </p:sp>
      <p:sp>
        <p:nvSpPr>
          <p:cNvPr id="12292" name="TextBox 2">
            <a:extLst>
              <a:ext uri="{FF2B5EF4-FFF2-40B4-BE49-F238E27FC236}">
                <a16:creationId xmlns:a16="http://schemas.microsoft.com/office/drawing/2014/main" id="{30159D07-A8B2-79DD-DBB2-D04A76565F86}"/>
              </a:ext>
            </a:extLst>
          </p:cNvPr>
          <p:cNvSpPr txBox="1">
            <a:spLocks noChangeArrowheads="1"/>
          </p:cNvSpPr>
          <p:nvPr/>
        </p:nvSpPr>
        <p:spPr bwMode="auto">
          <a:xfrm>
            <a:off x="214313" y="642938"/>
            <a:ext cx="6869112" cy="575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2000" b="1" dirty="0">
                <a:latin typeface="Comic Sans MS" panose="030F0702030302020204" pitchFamily="66" charset="0"/>
              </a:rPr>
              <a:t>Structure</a:t>
            </a:r>
            <a:r>
              <a:rPr lang="en-US" altLang="en-US" sz="2000" b="1" dirty="0">
                <a:latin typeface="Comic Sans MS" panose="030F0702030302020204" pitchFamily="66" charset="0"/>
              </a:rPr>
              <a:t>:</a:t>
            </a:r>
          </a:p>
          <a:p>
            <a:pPr eaLnBrk="1" hangingPunct="1">
              <a:spcBef>
                <a:spcPct val="0"/>
              </a:spcBef>
              <a:buClrTx/>
              <a:buSzTx/>
              <a:buFont typeface="Arial" panose="020B0604020202020204" pitchFamily="34" charset="0"/>
              <a:buNone/>
            </a:pPr>
            <a:br>
              <a:rPr lang="en-US" altLang="en-US" sz="2000" dirty="0">
                <a:latin typeface="Comic Sans MS" panose="030F0702030302020204" pitchFamily="66" charset="0"/>
              </a:rPr>
            </a:br>
            <a:r>
              <a:rPr lang="en-US" altLang="en-US" sz="2400" b="1" i="1" dirty="0">
                <a:latin typeface="Comic Sans MS" panose="030F0702030302020204" pitchFamily="66" charset="0"/>
              </a:rPr>
              <a:t>I</a:t>
            </a:r>
            <a:r>
              <a:rPr lang="en-US" altLang="en-US" sz="2000" b="1" i="1" dirty="0">
                <a:latin typeface="Comic Sans MS" panose="030F0702030302020204" pitchFamily="66" charset="0"/>
              </a:rPr>
              <a:t> </a:t>
            </a:r>
            <a:r>
              <a:rPr lang="en-GB" altLang="en-US" sz="2000" b="1" i="1" dirty="0">
                <a:latin typeface="Comic Sans MS" panose="030F0702030302020204" pitchFamily="66" charset="0"/>
              </a:rPr>
              <a:t>Layers of eyeball</a:t>
            </a:r>
            <a:r>
              <a:rPr lang="en-US" altLang="en-US" sz="2000" b="1" i="1" dirty="0">
                <a:latin typeface="Comic Sans MS" panose="030F0702030302020204" pitchFamily="66" charset="0"/>
              </a:rPr>
              <a:t>:</a:t>
            </a:r>
            <a:br>
              <a:rPr lang="en-US" altLang="en-US" sz="2000" i="1" dirty="0">
                <a:latin typeface="Comic Sans MS" panose="030F0702030302020204" pitchFamily="66" charset="0"/>
              </a:rPr>
            </a:br>
            <a:br>
              <a:rPr lang="en-US" altLang="en-US" sz="2000" dirty="0">
                <a:latin typeface="Comic Sans MS" panose="030F0702030302020204" pitchFamily="66" charset="0"/>
              </a:rPr>
            </a:br>
            <a:r>
              <a:rPr lang="en-US" altLang="en-US" sz="2000" dirty="0">
                <a:latin typeface="Comic Sans MS" panose="030F0702030302020204" pitchFamily="66" charset="0"/>
              </a:rPr>
              <a:t>1) </a:t>
            </a:r>
            <a:r>
              <a:rPr lang="en-GB" altLang="en-US" sz="2000" dirty="0">
                <a:latin typeface="Comic Sans MS" panose="030F0702030302020204" pitchFamily="66" charset="0"/>
              </a:rPr>
              <a:t>outer</a:t>
            </a:r>
            <a:r>
              <a:rPr lang="en-US" altLang="en-US" sz="2000" dirty="0">
                <a:latin typeface="Comic Sans MS" panose="030F0702030302020204" pitchFamily="66" charset="0"/>
              </a:rPr>
              <a:t> </a:t>
            </a:r>
            <a:r>
              <a:rPr lang="en-GB" altLang="en-US" sz="2000" dirty="0">
                <a:latin typeface="Comic Sans MS" panose="030F0702030302020204" pitchFamily="66" charset="0"/>
              </a:rPr>
              <a:t>or fibrous layer</a:t>
            </a:r>
            <a:br>
              <a:rPr lang="en-US" altLang="en-US" sz="2000" dirty="0">
                <a:latin typeface="Comic Sans MS" panose="030F0702030302020204" pitchFamily="66" charset="0"/>
              </a:rPr>
            </a:br>
            <a:r>
              <a:rPr lang="en-US" altLang="en-US" sz="2000" dirty="0">
                <a:latin typeface="Comic Sans MS" panose="030F0702030302020204" pitchFamily="66" charset="0"/>
              </a:rPr>
              <a:t>    (tunica fibrosa bulbi)</a:t>
            </a:r>
            <a:br>
              <a:rPr lang="en-US" altLang="en-US" sz="2000" dirty="0">
                <a:latin typeface="Comic Sans MS" panose="030F0702030302020204" pitchFamily="66" charset="0"/>
              </a:rPr>
            </a:br>
            <a:r>
              <a:rPr lang="en-US" altLang="en-US" sz="2000" dirty="0">
                <a:latin typeface="Comic Sans MS" panose="030F0702030302020204" pitchFamily="66" charset="0"/>
              </a:rPr>
              <a:t>2) </a:t>
            </a:r>
            <a:r>
              <a:rPr lang="en-GB" altLang="en-US" sz="2000" dirty="0">
                <a:latin typeface="Comic Sans MS" panose="030F0702030302020204" pitchFamily="66" charset="0"/>
              </a:rPr>
              <a:t>middle or vascular layer</a:t>
            </a:r>
            <a:br>
              <a:rPr lang="en-US" altLang="en-US" sz="2000" dirty="0">
                <a:latin typeface="Comic Sans MS" panose="030F0702030302020204" pitchFamily="66" charset="0"/>
              </a:rPr>
            </a:br>
            <a:r>
              <a:rPr lang="en-US" altLang="en-US" sz="2000" dirty="0">
                <a:latin typeface="Comic Sans MS" panose="030F0702030302020204" pitchFamily="66" charset="0"/>
              </a:rPr>
              <a:t>    (tunica </a:t>
            </a:r>
            <a:r>
              <a:rPr lang="en-US" altLang="en-US" sz="2000" dirty="0" err="1">
                <a:latin typeface="Comic Sans MS" panose="030F0702030302020204" pitchFamily="66" charset="0"/>
              </a:rPr>
              <a:t>vasculosa</a:t>
            </a:r>
            <a:r>
              <a:rPr lang="en-US" altLang="en-US" sz="2000" dirty="0">
                <a:latin typeface="Comic Sans MS" panose="030F0702030302020204" pitchFamily="66" charset="0"/>
              </a:rPr>
              <a:t> bulbi)</a:t>
            </a:r>
            <a:br>
              <a:rPr lang="en-US" altLang="en-US" sz="2000" dirty="0">
                <a:latin typeface="Comic Sans MS" panose="030F0702030302020204" pitchFamily="66" charset="0"/>
              </a:rPr>
            </a:br>
            <a:r>
              <a:rPr lang="en-US" altLang="en-US" sz="2000" dirty="0">
                <a:latin typeface="Comic Sans MS" panose="030F0702030302020204" pitchFamily="66" charset="0"/>
              </a:rPr>
              <a:t>3) </a:t>
            </a:r>
            <a:r>
              <a:rPr lang="en-GB" altLang="en-US" sz="2000" dirty="0">
                <a:latin typeface="Comic Sans MS" panose="030F0702030302020204" pitchFamily="66" charset="0"/>
              </a:rPr>
              <a:t>inner layer</a:t>
            </a:r>
            <a:br>
              <a:rPr lang="en-US" altLang="en-US" sz="2000" dirty="0">
                <a:latin typeface="Comic Sans MS" panose="030F0702030302020204" pitchFamily="66" charset="0"/>
              </a:rPr>
            </a:br>
            <a:r>
              <a:rPr lang="en-US" altLang="en-US" sz="2000" dirty="0">
                <a:latin typeface="Comic Sans MS" panose="030F0702030302020204" pitchFamily="66" charset="0"/>
              </a:rPr>
              <a:t>    (tunica interna bulbi)</a:t>
            </a:r>
            <a:br>
              <a:rPr lang="en-US" altLang="en-US" sz="2000" dirty="0">
                <a:latin typeface="Comic Sans MS" panose="030F0702030302020204" pitchFamily="66" charset="0"/>
              </a:rPr>
            </a:br>
            <a:br>
              <a:rPr lang="en-US" altLang="en-US" sz="2000" dirty="0">
                <a:latin typeface="Comic Sans MS" panose="030F0702030302020204" pitchFamily="66" charset="0"/>
              </a:rPr>
            </a:br>
            <a:r>
              <a:rPr lang="en-US" altLang="en-US" sz="2400" b="1" i="1" dirty="0">
                <a:latin typeface="Comic Sans MS" panose="030F0702030302020204" pitchFamily="66" charset="0"/>
              </a:rPr>
              <a:t>II </a:t>
            </a:r>
            <a:r>
              <a:rPr lang="en-US" altLang="en-US" sz="2000" b="1" i="1" dirty="0">
                <a:latin typeface="Comic Sans MS" panose="030F0702030302020204" pitchFamily="66" charset="0"/>
              </a:rPr>
              <a:t>Internal</a:t>
            </a:r>
            <a:r>
              <a:rPr lang="en-US" altLang="en-US" sz="2400" b="1" i="1" dirty="0">
                <a:latin typeface="Comic Sans MS" panose="030F0702030302020204" pitchFamily="66" charset="0"/>
              </a:rPr>
              <a:t> </a:t>
            </a:r>
            <a:r>
              <a:rPr lang="en-GB" altLang="en-US" sz="2000" b="1" i="1" dirty="0">
                <a:latin typeface="Comic Sans MS" panose="030F0702030302020204" pitchFamily="66" charset="0"/>
              </a:rPr>
              <a:t>content of eyeball</a:t>
            </a:r>
            <a:r>
              <a:rPr lang="en-US" altLang="en-US" sz="2000" b="1" i="1" dirty="0">
                <a:latin typeface="Comic Sans MS" panose="030F0702030302020204" pitchFamily="66" charset="0"/>
              </a:rPr>
              <a:t>:</a:t>
            </a:r>
            <a:br>
              <a:rPr lang="en-US" altLang="en-US" sz="2000" dirty="0">
                <a:latin typeface="Comic Sans MS" panose="030F0702030302020204" pitchFamily="66" charset="0"/>
              </a:rPr>
            </a:br>
            <a:endParaRPr lang="en-US" altLang="en-US" sz="20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 </a:t>
            </a:r>
            <a:r>
              <a:rPr lang="en-GB" altLang="en-US" sz="2000" dirty="0">
                <a:latin typeface="Comic Sans MS" panose="030F0702030302020204" pitchFamily="66" charset="0"/>
              </a:rPr>
              <a:t>Aqueous </a:t>
            </a:r>
            <a:r>
              <a:rPr lang="en-GB" altLang="en-US" sz="2000" dirty="0" err="1">
                <a:latin typeface="Comic Sans MS" panose="030F0702030302020204" pitchFamily="66" charset="0"/>
              </a:rPr>
              <a:t>humor</a:t>
            </a:r>
            <a:r>
              <a:rPr lang="en-GB" altLang="en-US" sz="2000" dirty="0">
                <a:latin typeface="Comic Sans MS" panose="030F0702030302020204" pitchFamily="66" charset="0"/>
              </a:rPr>
              <a:t> </a:t>
            </a:r>
            <a:r>
              <a:rPr lang="en-US" altLang="en-US" sz="2000" dirty="0">
                <a:latin typeface="Comic Sans MS" panose="030F0702030302020204" pitchFamily="66" charset="0"/>
              </a:rPr>
              <a:t>(humor </a:t>
            </a:r>
            <a:r>
              <a:rPr lang="en-US" altLang="en-US" sz="2000" dirty="0" err="1">
                <a:latin typeface="Comic Sans MS" panose="030F0702030302020204" pitchFamily="66" charset="0"/>
              </a:rPr>
              <a:t>aquosus</a:t>
            </a:r>
            <a:r>
              <a:rPr lang="en-US" altLang="en-US" sz="2000" dirty="0">
                <a:latin typeface="Comic Sans MS" panose="030F0702030302020204" pitchFamily="66" charset="0"/>
              </a:rPr>
              <a:t>)</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altLang="en-US" sz="2000" dirty="0">
                <a:latin typeface="Comic Sans MS" panose="030F0702030302020204" pitchFamily="66" charset="0"/>
              </a:rPr>
              <a:t>L</a:t>
            </a:r>
            <a:r>
              <a:rPr lang="en-US" altLang="en-US" sz="2000" dirty="0" err="1">
                <a:latin typeface="Comic Sans MS" panose="030F0702030302020204" pitchFamily="66" charset="0"/>
              </a:rPr>
              <a:t>ens</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altLang="en-US" sz="2000" dirty="0">
                <a:latin typeface="Comic Sans MS" panose="030F0702030302020204" pitchFamily="66" charset="0"/>
              </a:rPr>
              <a:t>Vitreous body </a:t>
            </a:r>
            <a:r>
              <a:rPr lang="en-US" altLang="en-US" sz="2000" dirty="0">
                <a:latin typeface="Comic Sans MS" panose="030F0702030302020204" pitchFamily="66" charset="0"/>
              </a:rPr>
              <a:t>(corpus vitreum)</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altLang="en-US" sz="2000" dirty="0">
                <a:latin typeface="Comic Sans MS" panose="030F0702030302020204" pitchFamily="66" charset="0"/>
              </a:rPr>
              <a:t>Anterior chamber of the eye </a:t>
            </a:r>
            <a:r>
              <a:rPr lang="en-US" altLang="en-US" sz="2000" dirty="0">
                <a:latin typeface="Comic Sans MS" panose="030F0702030302020204" pitchFamily="66" charset="0"/>
              </a:rPr>
              <a:t>(camera anterior bulbi)</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altLang="en-US" sz="2000" dirty="0">
                <a:latin typeface="Comic Sans MS" panose="030F0702030302020204" pitchFamily="66" charset="0"/>
              </a:rPr>
              <a:t>Posterior chamber of the eye </a:t>
            </a:r>
            <a:r>
              <a:rPr lang="en-US" altLang="en-US" sz="2000" dirty="0">
                <a:latin typeface="Comic Sans MS" panose="030F0702030302020204" pitchFamily="66" charset="0"/>
              </a:rPr>
              <a:t>(camera posterior bulbi)</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
            <a:extLst>
              <a:ext uri="{FF2B5EF4-FFF2-40B4-BE49-F238E27FC236}">
                <a16:creationId xmlns:a16="http://schemas.microsoft.com/office/drawing/2014/main" id="{15C87E28-C9EE-45CC-3BE8-9441BEADD0C6}"/>
              </a:ext>
            </a:extLst>
          </p:cNvPr>
          <p:cNvSpPr>
            <a:spLocks noChangeArrowheads="1"/>
          </p:cNvSpPr>
          <p:nvPr/>
        </p:nvSpPr>
        <p:spPr bwMode="auto">
          <a:xfrm>
            <a:off x="-63500" y="862827"/>
            <a:ext cx="9001125" cy="569386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 </a:t>
            </a:r>
            <a:r>
              <a:rPr lang="en-GB" sz="1800" dirty="0">
                <a:latin typeface="Comic Sans MS" panose="030F0702030302020204" pitchFamily="66" charset="0"/>
              </a:rPr>
              <a:t>Because the fovea lies directly in the anterior-posterior axis of the eye, we</a:t>
            </a:r>
            <a:br>
              <a:rPr lang="en-GB" sz="1800" dirty="0">
                <a:latin typeface="Comic Sans MS" panose="030F0702030302020204" pitchFamily="66" charset="0"/>
              </a:rPr>
            </a:br>
            <a:r>
              <a:rPr lang="en-GB" sz="1800" dirty="0">
                <a:latin typeface="Comic Sans MS" panose="030F0702030302020204" pitchFamily="66" charset="0"/>
              </a:rPr>
              <a:t>      see things most clearly when we look straight at  them. </a:t>
            </a:r>
            <a:br>
              <a:rPr lang="en-GB" sz="1800" dirty="0">
                <a:latin typeface="Comic Sans MS" panose="030F0702030302020204" pitchFamily="66" charset="0"/>
              </a:rPr>
            </a:br>
            <a:br>
              <a:rPr lang="en-GB" sz="1800" dirty="0">
                <a:latin typeface="Comic Sans MS" panose="030F0702030302020204" pitchFamily="66" charset="0"/>
              </a:rPr>
            </a:br>
            <a:r>
              <a:rPr lang="en-GB" sz="1800" dirty="0">
                <a:latin typeface="Comic Sans MS" panose="030F0702030302020204" pitchFamily="66" charset="0"/>
              </a:rPr>
              <a:t>    - The macula contains mostly cones and the density</a:t>
            </a:r>
            <a:br>
              <a:rPr lang="en-GB" sz="1800" dirty="0">
                <a:latin typeface="Comic Sans MS" panose="030F0702030302020204" pitchFamily="66" charset="0"/>
              </a:rPr>
            </a:br>
            <a:r>
              <a:rPr lang="en-GB" sz="1800" dirty="0">
                <a:latin typeface="Comic Sans MS" panose="030F0702030302020204" pitchFamily="66" charset="0"/>
              </a:rPr>
              <a:t>       of cones declines with increasing distance from </a:t>
            </a:r>
            <a:br>
              <a:rPr lang="en-GB" sz="1800" dirty="0">
                <a:latin typeface="Comic Sans MS" panose="030F0702030302020204" pitchFamily="66" charset="0"/>
              </a:rPr>
            </a:br>
            <a:r>
              <a:rPr lang="en-GB" sz="1800" dirty="0">
                <a:latin typeface="Comic Sans MS" panose="030F0702030302020204" pitchFamily="66" charset="0"/>
              </a:rPr>
              <a:t>       the macula. For this reason, peripheral vision is </a:t>
            </a:r>
            <a:br>
              <a:rPr lang="en-GB" sz="1800" dirty="0">
                <a:latin typeface="Comic Sans MS" panose="030F0702030302020204" pitchFamily="66" charset="0"/>
              </a:rPr>
            </a:br>
            <a:r>
              <a:rPr lang="en-GB" sz="1800" dirty="0">
                <a:latin typeface="Comic Sans MS" panose="030F0702030302020204" pitchFamily="66" charset="0"/>
              </a:rPr>
              <a:t>       not as sharp as central vision. </a:t>
            </a:r>
          </a:p>
          <a:p>
            <a:pPr eaLnBrk="1" hangingPunct="1">
              <a:spcBef>
                <a:spcPct val="0"/>
              </a:spcBef>
              <a:buClrTx/>
              <a:buSzTx/>
              <a:buFont typeface="Arial" panose="020B0604020202020204" pitchFamily="34" charset="0"/>
              <a:buNone/>
            </a:pPr>
            <a:endParaRPr lang="en-GB"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1800" dirty="0">
                <a:latin typeface="Comic Sans MS" panose="030F0702030302020204" pitchFamily="66" charset="0"/>
              </a:rPr>
              <a:t>    - </a:t>
            </a:r>
            <a:r>
              <a:rPr lang="en-GB" altLang="en-US" sz="1800" u="sng" dirty="0">
                <a:latin typeface="Comic Sans MS" panose="030F0702030302020204" pitchFamily="66" charset="0"/>
              </a:rPr>
              <a:t>light is focused on the fovea, where </a:t>
            </a:r>
            <a:br>
              <a:rPr lang="en-GB" altLang="en-US" sz="1800" u="sng" dirty="0">
                <a:latin typeface="Comic Sans MS" panose="030F0702030302020204" pitchFamily="66" charset="0"/>
              </a:rPr>
            </a:br>
            <a:r>
              <a:rPr lang="en-GB" altLang="en-US" sz="1800" dirty="0">
                <a:latin typeface="Comic Sans MS" panose="030F0702030302020204" pitchFamily="66" charset="0"/>
              </a:rPr>
              <a:t>      </a:t>
            </a:r>
            <a:r>
              <a:rPr lang="en-GB" altLang="en-US" sz="1800" u="sng" dirty="0">
                <a:latin typeface="Comic Sans MS" panose="030F0702030302020204" pitchFamily="66" charset="0"/>
              </a:rPr>
              <a:t>there are the most numerous cones and</a:t>
            </a:r>
            <a:br>
              <a:rPr lang="en-GB" altLang="en-US" sz="1800" u="sng" dirty="0">
                <a:latin typeface="Comic Sans MS" panose="030F0702030302020204" pitchFamily="66" charset="0"/>
              </a:rPr>
            </a:br>
            <a:r>
              <a:rPr lang="en-GB" altLang="en-US" sz="1800" dirty="0">
                <a:latin typeface="Comic Sans MS" panose="030F0702030302020204" pitchFamily="66" charset="0"/>
              </a:rPr>
              <a:t>      </a:t>
            </a:r>
            <a:r>
              <a:rPr lang="en-GB" altLang="en-US" sz="1800" u="sng" dirty="0">
                <a:latin typeface="Comic Sans MS" panose="030F0702030302020204" pitchFamily="66" charset="0"/>
              </a:rPr>
              <a:t>the clearest perception of light</a:t>
            </a:r>
          </a:p>
          <a:p>
            <a:pPr eaLnBrk="1" hangingPunct="1">
              <a:spcBef>
                <a:spcPct val="0"/>
              </a:spcBef>
              <a:buClrTx/>
              <a:buSzTx/>
              <a:buFont typeface="Arial" panose="020B0604020202020204" pitchFamily="34" charset="0"/>
              <a:buNone/>
            </a:pPr>
            <a:endParaRPr lang="en-GB" altLang="en-US" sz="2000" u="sng" dirty="0">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2000" dirty="0">
                <a:latin typeface="Comic Sans MS" panose="030F0702030302020204" pitchFamily="66" charset="0"/>
              </a:rPr>
              <a:t>    </a:t>
            </a:r>
            <a:r>
              <a:rPr lang="en-GB" altLang="en-US" sz="1800" b="1" dirty="0">
                <a:latin typeface="Comic Sans MS" panose="030F0702030302020204" pitchFamily="66" charset="0"/>
              </a:rPr>
              <a:t>- </a:t>
            </a:r>
            <a:r>
              <a:rPr lang="en-GB" sz="1800" b="1" i="0" dirty="0">
                <a:solidFill>
                  <a:srgbClr val="495354"/>
                </a:solidFill>
                <a:effectLst/>
                <a:latin typeface="Comic Sans MS" panose="030F0702030302020204" pitchFamily="66" charset="0"/>
              </a:rPr>
              <a:t>A vertical line passing through the fovea</a:t>
            </a:r>
            <a:br>
              <a:rPr lang="en-GB" sz="1800" b="1" i="0" dirty="0">
                <a:solidFill>
                  <a:srgbClr val="495354"/>
                </a:solidFill>
                <a:effectLst/>
                <a:latin typeface="Comic Sans MS" panose="030F0702030302020204" pitchFamily="66" charset="0"/>
              </a:rPr>
            </a:br>
            <a:r>
              <a:rPr lang="en-GB" sz="1800" b="1" i="0" dirty="0">
                <a:solidFill>
                  <a:srgbClr val="495354"/>
                </a:solidFill>
                <a:effectLst/>
                <a:latin typeface="Comic Sans MS" panose="030F0702030302020204" pitchFamily="66" charset="0"/>
              </a:rPr>
              <a:t>       centralis divides the retina into the </a:t>
            </a:r>
            <a:br>
              <a:rPr lang="en-GB" sz="1800" b="1" i="0" dirty="0">
                <a:solidFill>
                  <a:srgbClr val="495354"/>
                </a:solidFill>
                <a:effectLst/>
                <a:latin typeface="Comic Sans MS" panose="030F0702030302020204" pitchFamily="66" charset="0"/>
              </a:rPr>
            </a:br>
            <a:r>
              <a:rPr lang="en-GB" sz="1800" b="1" i="0" dirty="0">
                <a:solidFill>
                  <a:srgbClr val="495354"/>
                </a:solidFill>
                <a:effectLst/>
                <a:latin typeface="Comic Sans MS" panose="030F0702030302020204" pitchFamily="66" charset="0"/>
              </a:rPr>
              <a:t>       nasal and temporal halves. </a:t>
            </a:r>
            <a:br>
              <a:rPr lang="en-GB" sz="1800" b="1" i="0" dirty="0">
                <a:solidFill>
                  <a:srgbClr val="495354"/>
                </a:solidFill>
                <a:effectLst/>
                <a:latin typeface="Comic Sans MS" panose="030F0702030302020204" pitchFamily="66" charset="0"/>
              </a:rPr>
            </a:br>
            <a:r>
              <a:rPr lang="en-GB" sz="1800" b="1" i="0" dirty="0">
                <a:solidFill>
                  <a:srgbClr val="495354"/>
                </a:solidFill>
                <a:effectLst/>
                <a:latin typeface="Comic Sans MS" panose="030F0702030302020204" pitchFamily="66" charset="0"/>
              </a:rPr>
              <a:t>   - A horizontal line passing through the fovea </a:t>
            </a:r>
            <a:br>
              <a:rPr lang="en-GB" sz="1800" b="1" i="0" dirty="0">
                <a:solidFill>
                  <a:srgbClr val="495354"/>
                </a:solidFill>
                <a:effectLst/>
                <a:latin typeface="Comic Sans MS" panose="030F0702030302020204" pitchFamily="66" charset="0"/>
              </a:rPr>
            </a:br>
            <a:r>
              <a:rPr lang="en-GB" sz="1800" b="1" i="0" dirty="0">
                <a:solidFill>
                  <a:srgbClr val="495354"/>
                </a:solidFill>
                <a:effectLst/>
                <a:latin typeface="Comic Sans MS" panose="030F0702030302020204" pitchFamily="66" charset="0"/>
              </a:rPr>
              <a:t>       further divides the halves into the four </a:t>
            </a:r>
            <a:br>
              <a:rPr lang="en-GB" sz="1800" b="1" i="0" dirty="0">
                <a:solidFill>
                  <a:srgbClr val="495354"/>
                </a:solidFill>
                <a:effectLst/>
                <a:latin typeface="Comic Sans MS" panose="030F0702030302020204" pitchFamily="66" charset="0"/>
              </a:rPr>
            </a:br>
            <a:r>
              <a:rPr lang="en-GB" sz="1800" b="1" i="0" dirty="0">
                <a:solidFill>
                  <a:srgbClr val="495354"/>
                </a:solidFill>
                <a:effectLst/>
                <a:latin typeface="Comic Sans MS" panose="030F0702030302020204" pitchFamily="66" charset="0"/>
              </a:rPr>
              <a:t>       quadrants; </a:t>
            </a:r>
            <a:br>
              <a:rPr lang="en-GB" sz="1800" b="1" i="0" dirty="0">
                <a:solidFill>
                  <a:srgbClr val="495354"/>
                </a:solidFill>
                <a:effectLst/>
                <a:latin typeface="Comic Sans MS" panose="030F0702030302020204" pitchFamily="66" charset="0"/>
              </a:rPr>
            </a:br>
            <a:r>
              <a:rPr lang="en-GB" sz="1800" b="1" i="0" dirty="0">
                <a:solidFill>
                  <a:srgbClr val="495354"/>
                </a:solidFill>
                <a:effectLst/>
                <a:latin typeface="Comic Sans MS" panose="030F0702030302020204" pitchFamily="66" charset="0"/>
              </a:rPr>
              <a:t>        the upper temporal, lower temporal,</a:t>
            </a:r>
            <a:br>
              <a:rPr lang="en-GB" sz="1800" b="1" i="0" dirty="0">
                <a:solidFill>
                  <a:srgbClr val="495354"/>
                </a:solidFill>
                <a:effectLst/>
                <a:latin typeface="Comic Sans MS" panose="030F0702030302020204" pitchFamily="66" charset="0"/>
              </a:rPr>
            </a:br>
            <a:r>
              <a:rPr lang="en-GB" sz="1800" b="1" i="0" dirty="0">
                <a:solidFill>
                  <a:srgbClr val="495354"/>
                </a:solidFill>
                <a:effectLst/>
                <a:latin typeface="Comic Sans MS" panose="030F0702030302020204" pitchFamily="66" charset="0"/>
              </a:rPr>
              <a:t>        upper nasal, and lower nasal.</a:t>
            </a:r>
            <a:endParaRPr lang="en-US" altLang="en-US" sz="1800" b="1" u="sng" dirty="0">
              <a:latin typeface="Comic Sans MS" panose="030F0702030302020204" pitchFamily="66" charset="0"/>
            </a:endParaRPr>
          </a:p>
        </p:txBody>
      </p:sp>
      <p:sp>
        <p:nvSpPr>
          <p:cNvPr id="41987" name="TextBox 2">
            <a:extLst>
              <a:ext uri="{FF2B5EF4-FFF2-40B4-BE49-F238E27FC236}">
                <a16:creationId xmlns:a16="http://schemas.microsoft.com/office/drawing/2014/main" id="{FDA601D7-443F-1F42-756A-88C6BBB0760E}"/>
              </a:ext>
            </a:extLst>
          </p:cNvPr>
          <p:cNvSpPr txBox="1">
            <a:spLocks noChangeArrowheads="1"/>
          </p:cNvSpPr>
          <p:nvPr/>
        </p:nvSpPr>
        <p:spPr bwMode="auto">
          <a:xfrm>
            <a:off x="459244" y="285750"/>
            <a:ext cx="7427033" cy="584775"/>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Macula (macula lutea - yellow spot</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a:t>
            </a:r>
          </a:p>
        </p:txBody>
      </p:sp>
      <p:graphicFrame>
        <p:nvGraphicFramePr>
          <p:cNvPr id="50180" name="Object 2">
            <a:extLst>
              <a:ext uri="{FF2B5EF4-FFF2-40B4-BE49-F238E27FC236}">
                <a16:creationId xmlns:a16="http://schemas.microsoft.com/office/drawing/2014/main" id="{1E269B72-9EA8-5B3A-6AA0-9AA268A98219}"/>
              </a:ext>
            </a:extLst>
          </p:cNvPr>
          <p:cNvGraphicFramePr>
            <a:graphicFrameLocks noChangeAspect="1"/>
          </p:cNvGraphicFramePr>
          <p:nvPr>
            <p:extLst>
              <p:ext uri="{D42A27DB-BD31-4B8C-83A1-F6EECF244321}">
                <p14:modId xmlns:p14="http://schemas.microsoft.com/office/powerpoint/2010/main" val="2561329592"/>
              </p:ext>
            </p:extLst>
          </p:nvPr>
        </p:nvGraphicFramePr>
        <p:xfrm>
          <a:off x="5835650" y="1420585"/>
          <a:ext cx="3101975" cy="2289175"/>
        </p:xfrm>
        <a:graphic>
          <a:graphicData uri="http://schemas.openxmlformats.org/presentationml/2006/ole">
            <mc:AlternateContent xmlns:mc="http://schemas.openxmlformats.org/markup-compatibility/2006">
              <mc:Choice xmlns:v="urn:schemas-microsoft-com:vml" Requires="v">
                <p:oleObj r:id="rId2" imgW="7695238" imgH="5676190" progId="Paint.Picture">
                  <p:embed/>
                </p:oleObj>
              </mc:Choice>
              <mc:Fallback>
                <p:oleObj r:id="rId2" imgW="7695238" imgH="5676190" progId="Paint.Picture">
                  <p:embed/>
                  <p:pic>
                    <p:nvPicPr>
                      <p:cNvPr id="50180" name="Object 2">
                        <a:extLst>
                          <a:ext uri="{FF2B5EF4-FFF2-40B4-BE49-F238E27FC236}">
                            <a16:creationId xmlns:a16="http://schemas.microsoft.com/office/drawing/2014/main" id="{1E269B72-9EA8-5B3A-6AA0-9AA268A982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5650" y="1420585"/>
                        <a:ext cx="3101975"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0181" name="Picture 4">
            <a:extLst>
              <a:ext uri="{FF2B5EF4-FFF2-40B4-BE49-F238E27FC236}">
                <a16:creationId xmlns:a16="http://schemas.microsoft.com/office/drawing/2014/main" id="{C2BA6842-5F85-9D19-5598-8C8FF591E0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8267" t="3662" r="41928" b="37746"/>
          <a:stretch>
            <a:fillRect/>
          </a:stretch>
        </p:blipFill>
        <p:spPr bwMode="auto">
          <a:xfrm>
            <a:off x="6415372" y="4450387"/>
            <a:ext cx="2728628" cy="24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2" name="Picture 2">
            <a:extLst>
              <a:ext uri="{FF2B5EF4-FFF2-40B4-BE49-F238E27FC236}">
                <a16:creationId xmlns:a16="http://schemas.microsoft.com/office/drawing/2014/main" id="{C48A2632-F793-B777-2D9E-344AFE3B84E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54353"/>
          <a:stretch>
            <a:fillRect/>
          </a:stretch>
        </p:blipFill>
        <p:spPr bwMode="auto">
          <a:xfrm>
            <a:off x="5436096" y="3717032"/>
            <a:ext cx="1264504" cy="3140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05605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
            <a:extLst>
              <a:ext uri="{FF2B5EF4-FFF2-40B4-BE49-F238E27FC236}">
                <a16:creationId xmlns:a16="http://schemas.microsoft.com/office/drawing/2014/main" id="{16C854B7-E693-172B-69FE-5DF1F50C1AD3}"/>
              </a:ext>
            </a:extLst>
          </p:cNvPr>
          <p:cNvSpPr>
            <a:spLocks noChangeArrowheads="1"/>
          </p:cNvSpPr>
          <p:nvPr/>
        </p:nvSpPr>
        <p:spPr bwMode="auto">
          <a:xfrm>
            <a:off x="0" y="865733"/>
            <a:ext cx="9001125"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 in </a:t>
            </a:r>
            <a:r>
              <a:rPr lang="en-GB" altLang="en-US" sz="1800" dirty="0">
                <a:latin typeface="Comic Sans MS" panose="030F0702030302020204" pitchFamily="66" charset="0"/>
              </a:rPr>
              <a:t>normal</a:t>
            </a:r>
            <a:r>
              <a:rPr lang="en-US" altLang="en-US" sz="1800" dirty="0">
                <a:latin typeface="Comic Sans MS" panose="030F0702030302020204" pitchFamily="66" charset="0"/>
              </a:rPr>
              <a:t>, </a:t>
            </a:r>
            <a:r>
              <a:rPr lang="sr-Cyrl-CS" altLang="en-US" sz="1800" dirty="0">
                <a:latin typeface="Comic Sans MS" panose="030F0702030302020204" pitchFamily="66" charset="0"/>
              </a:rPr>
              <a:t>е</a:t>
            </a:r>
            <a:r>
              <a:rPr lang="en-GB" altLang="en-US" sz="1800" dirty="0" err="1">
                <a:latin typeface="Comic Sans MS" panose="030F0702030302020204" pitchFamily="66" charset="0"/>
              </a:rPr>
              <a:t>mmetropic</a:t>
            </a:r>
            <a:r>
              <a:rPr lang="en-GB" altLang="en-US" sz="1800" dirty="0">
                <a:latin typeface="Comic Sans MS" panose="030F0702030302020204" pitchFamily="66" charset="0"/>
              </a:rPr>
              <a:t> eye</a:t>
            </a:r>
            <a:r>
              <a:rPr lang="en-US" altLang="en-US" sz="1800" dirty="0">
                <a:latin typeface="Comic Sans MS" panose="030F0702030302020204" pitchFamily="66" charset="0"/>
              </a:rPr>
              <a:t> (</a:t>
            </a:r>
            <a:r>
              <a:rPr lang="en-US" altLang="en-US" sz="1800" b="1" dirty="0">
                <a:latin typeface="Comic Sans MS" panose="030F0702030302020204" pitchFamily="66" charset="0"/>
              </a:rPr>
              <a:t>emmetropia</a:t>
            </a:r>
            <a:r>
              <a:rPr lang="en-US" altLang="en-US" sz="1800" dirty="0">
                <a:latin typeface="Comic Sans MS" panose="030F0702030302020204" pitchFamily="66" charset="0"/>
              </a:rPr>
              <a:t>) </a:t>
            </a:r>
            <a:r>
              <a:rPr lang="en-GB" altLang="en-US" sz="1800" dirty="0">
                <a:latin typeface="Comic Sans MS" panose="030F0702030302020204" pitchFamily="66" charset="0"/>
              </a:rPr>
              <a:t>light</a:t>
            </a:r>
          </a:p>
          <a:p>
            <a:pPr eaLnBrk="1" hangingPunct="1">
              <a:spcBef>
                <a:spcPct val="0"/>
              </a:spcBef>
              <a:buClrTx/>
              <a:buSzTx/>
              <a:buFont typeface="Arial" panose="020B0604020202020204" pitchFamily="34" charset="0"/>
              <a:buNone/>
            </a:pPr>
            <a:r>
              <a:rPr lang="en-GB" altLang="en-US" sz="1800" dirty="0">
                <a:latin typeface="Comic Sans MS" panose="030F0702030302020204" pitchFamily="66" charset="0"/>
              </a:rPr>
              <a:t>       is focused on the fovea</a:t>
            </a:r>
            <a:r>
              <a:rPr lang="en-GB" altLang="en-US" sz="1800" u="sng" dirty="0">
                <a:latin typeface="Comic Sans MS" panose="030F0702030302020204" pitchFamily="66" charset="0"/>
              </a:rPr>
              <a:t> </a:t>
            </a:r>
            <a:r>
              <a:rPr lang="en-US" altLang="en-US" sz="1800" dirty="0">
                <a:latin typeface="Comic Sans MS" panose="030F0702030302020204" pitchFamily="66" charset="0"/>
              </a:rPr>
              <a:t>centralis</a:t>
            </a:r>
          </a:p>
          <a:p>
            <a:pPr eaLnBrk="1" hangingPunct="1">
              <a:spcBef>
                <a:spcPct val="0"/>
              </a:spcBef>
              <a:buClrTx/>
              <a:buSzTx/>
              <a:buFont typeface="Arial" panose="020B0604020202020204" pitchFamily="34" charset="0"/>
              <a:buNone/>
            </a:pPr>
            <a:endParaRPr lang="en-US" altLang="en-US" sz="1000" dirty="0">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10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a:t>
            </a:r>
            <a:r>
              <a:rPr lang="en-GB" altLang="en-US" sz="1800" dirty="0">
                <a:latin typeface="Comic Sans MS" panose="030F0702030302020204" pitchFamily="66" charset="0"/>
              </a:rPr>
              <a:t>Refractive Errors (Focusing disorders)</a:t>
            </a:r>
            <a:r>
              <a:rPr lang="en-US" altLang="en-US" sz="1800" dirty="0">
                <a:latin typeface="Comic Sans MS" panose="030F0702030302020204" pitchFamily="66" charset="0"/>
              </a:rPr>
              <a:t>:</a:t>
            </a:r>
            <a:br>
              <a:rPr lang="en-US" altLang="en-US" sz="1800" dirty="0">
                <a:latin typeface="Comic Sans MS" panose="030F0702030302020204" pitchFamily="66" charset="0"/>
              </a:rPr>
            </a:br>
            <a:endParaRPr lang="en-US" altLang="en-US" sz="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 </a:t>
            </a:r>
            <a:r>
              <a:rPr lang="en-GB" altLang="en-US" sz="1800" b="1" dirty="0" err="1">
                <a:latin typeface="Comic Sans MS" panose="030F0702030302020204" pitchFamily="66" charset="0"/>
              </a:rPr>
              <a:t>Nearsightedness</a:t>
            </a:r>
            <a:r>
              <a:rPr lang="en-US" altLang="en-US" sz="1800" b="1" dirty="0">
                <a:latin typeface="Comic Sans MS" panose="030F0702030302020204" pitchFamily="66" charset="0"/>
              </a:rPr>
              <a:t> (myopia)</a:t>
            </a:r>
            <a:br>
              <a:rPr lang="en-US" altLang="en-US" sz="1800" b="1" dirty="0">
                <a:latin typeface="Comic Sans MS" panose="030F0702030302020204" pitchFamily="66" charset="0"/>
              </a:rPr>
            </a:br>
            <a:r>
              <a:rPr lang="en-US" altLang="en-US" sz="1800" b="1" dirty="0">
                <a:latin typeface="Comic Sans MS" panose="030F0702030302020204" pitchFamily="66" charset="0"/>
              </a:rPr>
              <a:t>     </a:t>
            </a:r>
            <a:r>
              <a:rPr lang="en-GB" sz="1800" b="0" i="0" dirty="0">
                <a:solidFill>
                  <a:srgbClr val="555555"/>
                </a:solidFill>
                <a:effectLst/>
                <a:latin typeface="Comic Sans MS" panose="030F0702030302020204" pitchFamily="66" charset="0"/>
              </a:rPr>
              <a:t>People who have </a:t>
            </a:r>
            <a:r>
              <a:rPr lang="en-GB" sz="1800" b="0" i="0" dirty="0" err="1">
                <a:solidFill>
                  <a:srgbClr val="007BC2"/>
                </a:solidFill>
                <a:effectLst/>
                <a:latin typeface="Comic Sans MS" panose="030F0702030302020204" pitchFamily="66" charset="0"/>
              </a:rPr>
              <a:t>nearsightedness</a:t>
            </a:r>
            <a:r>
              <a:rPr lang="en-GB" sz="1800" b="0" i="0" dirty="0">
                <a:solidFill>
                  <a:srgbClr val="007BC2"/>
                </a:solidFill>
                <a:effectLst/>
                <a:latin typeface="Comic Sans MS" panose="030F0702030302020204" pitchFamily="66" charset="0"/>
              </a:rPr>
              <a:t> (myopia) </a:t>
            </a:r>
            <a:r>
              <a:rPr lang="en-GB" sz="1800" b="0" i="0" dirty="0">
                <a:solidFill>
                  <a:srgbClr val="555555"/>
                </a:solidFill>
                <a:effectLst/>
                <a:latin typeface="Comic Sans MS" panose="030F0702030302020204" pitchFamily="66" charset="0"/>
              </a:rPr>
              <a:t>have </a:t>
            </a:r>
            <a:br>
              <a:rPr lang="en-GB" sz="1800" b="0" i="0" dirty="0">
                <a:solidFill>
                  <a:srgbClr val="555555"/>
                </a:solidFill>
                <a:effectLst/>
                <a:latin typeface="Comic Sans MS" panose="030F0702030302020204" pitchFamily="66" charset="0"/>
              </a:rPr>
            </a:br>
            <a:r>
              <a:rPr lang="en-GB" sz="1800" b="0" i="0" dirty="0">
                <a:solidFill>
                  <a:srgbClr val="555555"/>
                </a:solidFill>
                <a:effectLst/>
                <a:latin typeface="Comic Sans MS" panose="030F0702030302020204" pitchFamily="66" charset="0"/>
              </a:rPr>
              <a:t>        difficulty seeing distant objects, but can see </a:t>
            </a:r>
            <a:br>
              <a:rPr lang="en-GB" sz="1800" b="0" i="0" dirty="0">
                <a:solidFill>
                  <a:srgbClr val="555555"/>
                </a:solidFill>
                <a:effectLst/>
                <a:latin typeface="Comic Sans MS" panose="030F0702030302020204" pitchFamily="66" charset="0"/>
              </a:rPr>
            </a:br>
            <a:r>
              <a:rPr lang="en-GB" sz="1800" b="0" i="0" dirty="0">
                <a:solidFill>
                  <a:srgbClr val="555555"/>
                </a:solidFill>
                <a:effectLst/>
                <a:latin typeface="Comic Sans MS" panose="030F0702030302020204" pitchFamily="66" charset="0"/>
              </a:rPr>
              <a:t>        objects that are close to them clearly. </a:t>
            </a:r>
            <a:br>
              <a:rPr lang="en-US" altLang="en-US" sz="1800" dirty="0">
                <a:latin typeface="Comic Sans MS" panose="030F0702030302020204" pitchFamily="66" charset="0"/>
              </a:rPr>
            </a:br>
            <a:r>
              <a:rPr lang="en-US" altLang="en-US" sz="1800" dirty="0">
                <a:latin typeface="Comic Sans MS" panose="030F0702030302020204" pitchFamily="66" charset="0"/>
              </a:rPr>
              <a:t>      - It </a:t>
            </a:r>
            <a:r>
              <a:rPr lang="en-GB" sz="1800" b="0" i="0" dirty="0">
                <a:solidFill>
                  <a:srgbClr val="555555"/>
                </a:solidFill>
                <a:effectLst/>
                <a:latin typeface="Comic Sans MS" panose="030F0702030302020204" pitchFamily="66" charset="0"/>
              </a:rPr>
              <a:t>happens because your eye grows too long from </a:t>
            </a:r>
            <a:br>
              <a:rPr lang="en-GB" sz="1800" b="0" i="0" dirty="0">
                <a:solidFill>
                  <a:srgbClr val="555555"/>
                </a:solidFill>
                <a:effectLst/>
                <a:latin typeface="Comic Sans MS" panose="030F0702030302020204" pitchFamily="66" charset="0"/>
              </a:rPr>
            </a:br>
            <a:r>
              <a:rPr lang="en-GB" sz="1800" b="0" i="0" dirty="0">
                <a:solidFill>
                  <a:srgbClr val="555555"/>
                </a:solidFill>
                <a:effectLst/>
                <a:latin typeface="Comic Sans MS" panose="030F0702030302020204" pitchFamily="66" charset="0"/>
              </a:rPr>
              <a:t>         front to back and </a:t>
            </a:r>
            <a:r>
              <a:rPr lang="en-GB" altLang="en-US" sz="1800" dirty="0">
                <a:latin typeface="Comic Sans MS" panose="030F0702030302020204" pitchFamily="66" charset="0"/>
              </a:rPr>
              <a:t>light is focused in front of </a:t>
            </a:r>
            <a:br>
              <a:rPr lang="en-GB" altLang="en-US" sz="1800" dirty="0">
                <a:latin typeface="Comic Sans MS" panose="030F0702030302020204" pitchFamily="66" charset="0"/>
              </a:rPr>
            </a:br>
            <a:r>
              <a:rPr lang="en-GB" altLang="en-US" sz="1800" dirty="0">
                <a:latin typeface="Comic Sans MS" panose="030F0702030302020204" pitchFamily="66" charset="0"/>
              </a:rPr>
              <a:t>         </a:t>
            </a:r>
            <a:r>
              <a:rPr lang="en-US" altLang="en-US" sz="1800" dirty="0">
                <a:latin typeface="Comic Sans MS" panose="030F0702030302020204" pitchFamily="66" charset="0"/>
              </a:rPr>
              <a:t>foveae centralis</a:t>
            </a:r>
            <a:br>
              <a:rPr lang="en-US" altLang="en-US" sz="1800" dirty="0">
                <a:latin typeface="Comic Sans MS" panose="030F0702030302020204" pitchFamily="66" charset="0"/>
              </a:rPr>
            </a:br>
            <a:br>
              <a:rPr lang="en-US" altLang="en-US" sz="1000" dirty="0">
                <a:latin typeface="Comic Sans MS" panose="030F0702030302020204" pitchFamily="66" charset="0"/>
              </a:rPr>
            </a:br>
            <a:r>
              <a:rPr lang="en-US" altLang="en-US" sz="1800" dirty="0">
                <a:latin typeface="Comic Sans MS" panose="030F0702030302020204" pitchFamily="66" charset="0"/>
              </a:rPr>
              <a:t>    - </a:t>
            </a:r>
            <a:r>
              <a:rPr lang="en-GB" altLang="en-US" sz="1800" b="1" dirty="0">
                <a:latin typeface="Comic Sans MS" panose="030F0702030302020204" pitchFamily="66" charset="0"/>
              </a:rPr>
              <a:t>Farsightedness</a:t>
            </a:r>
            <a:r>
              <a:rPr lang="en-US" altLang="en-US" sz="1800" b="1" dirty="0">
                <a:latin typeface="Comic Sans MS" panose="030F0702030302020204" pitchFamily="66" charset="0"/>
              </a:rPr>
              <a:t> (hypermetropia or hyperopia)</a:t>
            </a:r>
            <a:br>
              <a:rPr lang="en-US" altLang="en-US" sz="1800" b="1" dirty="0">
                <a:latin typeface="Comic Sans MS" panose="030F0702030302020204" pitchFamily="66" charset="0"/>
              </a:rPr>
            </a:br>
            <a:r>
              <a:rPr lang="en-US" altLang="en-US" sz="1800" b="1" dirty="0">
                <a:latin typeface="Comic Sans MS" panose="030F0702030302020204" pitchFamily="66" charset="0"/>
              </a:rPr>
              <a:t>     </a:t>
            </a:r>
            <a:r>
              <a:rPr lang="en-GB" sz="1800" b="0" i="0" dirty="0">
                <a:solidFill>
                  <a:srgbClr val="555555"/>
                </a:solidFill>
                <a:effectLst/>
                <a:latin typeface="Comic Sans MS" panose="030F0702030302020204" pitchFamily="66" charset="0"/>
              </a:rPr>
              <a:t>People who have </a:t>
            </a:r>
            <a:r>
              <a:rPr lang="en-GB" sz="1800" dirty="0">
                <a:solidFill>
                  <a:srgbClr val="007BC2"/>
                </a:solidFill>
                <a:latin typeface="Comic Sans MS" panose="030F0702030302020204" pitchFamily="66" charset="0"/>
              </a:rPr>
              <a:t>fa</a:t>
            </a:r>
            <a:r>
              <a:rPr lang="en-GB" sz="1800" b="0" i="0" dirty="0">
                <a:solidFill>
                  <a:srgbClr val="007BC2"/>
                </a:solidFill>
                <a:effectLst/>
                <a:latin typeface="Comic Sans MS" panose="030F0702030302020204" pitchFamily="66" charset="0"/>
              </a:rPr>
              <a:t>rsightedness </a:t>
            </a:r>
            <a:r>
              <a:rPr lang="en-GB" sz="1800" b="0" i="0" dirty="0">
                <a:solidFill>
                  <a:srgbClr val="555555"/>
                </a:solidFill>
                <a:effectLst/>
                <a:latin typeface="Comic Sans MS" panose="030F0702030302020204" pitchFamily="66" charset="0"/>
              </a:rPr>
              <a:t>have difficulty </a:t>
            </a:r>
            <a:br>
              <a:rPr lang="en-GB" sz="1800" b="0" i="0" dirty="0">
                <a:solidFill>
                  <a:srgbClr val="555555"/>
                </a:solidFill>
                <a:effectLst/>
                <a:latin typeface="Comic Sans MS" panose="030F0702030302020204" pitchFamily="66" charset="0"/>
              </a:rPr>
            </a:br>
            <a:r>
              <a:rPr lang="en-GB" sz="1800" b="0" i="0" dirty="0">
                <a:solidFill>
                  <a:srgbClr val="555555"/>
                </a:solidFill>
                <a:effectLst/>
                <a:latin typeface="Comic Sans MS" panose="030F0702030302020204" pitchFamily="66" charset="0"/>
              </a:rPr>
              <a:t>       seeing objects that are close to them, but can </a:t>
            </a:r>
            <a:br>
              <a:rPr lang="en-GB" sz="1800" b="0" i="0" dirty="0">
                <a:solidFill>
                  <a:srgbClr val="555555"/>
                </a:solidFill>
                <a:effectLst/>
                <a:latin typeface="Comic Sans MS" panose="030F0702030302020204" pitchFamily="66" charset="0"/>
              </a:rPr>
            </a:br>
            <a:r>
              <a:rPr lang="en-GB" sz="1800" b="0" i="0" dirty="0">
                <a:solidFill>
                  <a:srgbClr val="555555"/>
                </a:solidFill>
                <a:effectLst/>
                <a:latin typeface="Comic Sans MS" panose="030F0702030302020204" pitchFamily="66" charset="0"/>
              </a:rPr>
              <a:t>       see far objects</a:t>
            </a:r>
            <a:endParaRPr lang="en-US" altLang="en-US" sz="18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 l</a:t>
            </a:r>
            <a:r>
              <a:rPr lang="en-GB" altLang="en-US" sz="1800" dirty="0" err="1">
                <a:latin typeface="Comic Sans MS" panose="030F0702030302020204" pitchFamily="66" charset="0"/>
              </a:rPr>
              <a:t>ight</a:t>
            </a:r>
            <a:r>
              <a:rPr lang="en-GB" altLang="en-US" sz="1800" dirty="0">
                <a:latin typeface="Comic Sans MS" panose="030F0702030302020204" pitchFamily="66" charset="0"/>
              </a:rPr>
              <a:t> is focused behind the </a:t>
            </a:r>
            <a:r>
              <a:rPr lang="en-US" altLang="en-US" sz="1800" dirty="0">
                <a:latin typeface="Comic Sans MS" panose="030F0702030302020204" pitchFamily="66" charset="0"/>
              </a:rPr>
              <a:t>foveae centralis</a:t>
            </a:r>
            <a:br>
              <a:rPr lang="en-US" altLang="en-US" sz="2000" dirty="0">
                <a:latin typeface="Comic Sans MS" panose="030F0702030302020204" pitchFamily="66" charset="0"/>
              </a:rPr>
            </a:br>
            <a:r>
              <a:rPr lang="en-US" altLang="en-US" sz="2000" dirty="0">
                <a:latin typeface="Comic Sans MS" panose="030F0702030302020204" pitchFamily="66" charset="0"/>
              </a:rPr>
              <a:t>      - </a:t>
            </a:r>
            <a:r>
              <a:rPr lang="en-US" altLang="en-US" sz="1800" dirty="0">
                <a:latin typeface="Comic Sans MS" panose="030F0702030302020204" pitchFamily="66" charset="0"/>
              </a:rPr>
              <a:t>e</a:t>
            </a:r>
            <a:r>
              <a:rPr lang="en-GB" sz="1800" b="0" i="0" dirty="0">
                <a:solidFill>
                  <a:srgbClr val="555555"/>
                </a:solidFill>
                <a:effectLst/>
                <a:latin typeface="Comic Sans MS" panose="030F0702030302020204" pitchFamily="66" charset="0"/>
              </a:rPr>
              <a:t>ye growing too short from front to back causes </a:t>
            </a:r>
            <a:br>
              <a:rPr lang="en-GB" sz="1800" b="0" i="0" dirty="0">
                <a:solidFill>
                  <a:srgbClr val="555555"/>
                </a:solidFill>
                <a:effectLst/>
                <a:latin typeface="Comic Sans MS" panose="030F0702030302020204" pitchFamily="66" charset="0"/>
              </a:rPr>
            </a:br>
            <a:r>
              <a:rPr lang="en-GB" sz="1800" b="0" i="0" dirty="0">
                <a:solidFill>
                  <a:srgbClr val="555555"/>
                </a:solidFill>
                <a:effectLst/>
                <a:latin typeface="Comic Sans MS" panose="030F0702030302020204" pitchFamily="66" charset="0"/>
              </a:rPr>
              <a:t>        farsightedness. </a:t>
            </a:r>
            <a:br>
              <a:rPr lang="en-GB" sz="1800" b="0" i="0" dirty="0">
                <a:solidFill>
                  <a:srgbClr val="555555"/>
                </a:solidFill>
                <a:effectLst/>
                <a:latin typeface="Comic Sans MS" panose="030F0702030302020204" pitchFamily="66" charset="0"/>
              </a:rPr>
            </a:br>
            <a:r>
              <a:rPr lang="en-GB" sz="1800" b="0" i="0" dirty="0">
                <a:solidFill>
                  <a:srgbClr val="555555"/>
                </a:solidFill>
                <a:effectLst/>
                <a:latin typeface="Comic Sans MS" panose="030F0702030302020204" pitchFamily="66" charset="0"/>
              </a:rPr>
              <a:t>        Another cause is cornea or lens being too flat (not being curved enough).</a:t>
            </a:r>
            <a:br>
              <a:rPr lang="en-US" altLang="en-US" sz="2000" dirty="0">
                <a:latin typeface="Comic Sans MS" panose="030F0702030302020204" pitchFamily="66" charset="0"/>
              </a:rPr>
            </a:br>
            <a:endParaRPr lang="en-US" altLang="en-US" sz="2000" dirty="0"/>
          </a:p>
        </p:txBody>
      </p:sp>
      <p:sp>
        <p:nvSpPr>
          <p:cNvPr id="43011" name="TextBox 2">
            <a:extLst>
              <a:ext uri="{FF2B5EF4-FFF2-40B4-BE49-F238E27FC236}">
                <a16:creationId xmlns:a16="http://schemas.microsoft.com/office/drawing/2014/main" id="{F14BC9EE-AF29-F70F-5E66-C4D3953D034A}"/>
              </a:ext>
            </a:extLst>
          </p:cNvPr>
          <p:cNvSpPr txBox="1">
            <a:spLocks noChangeArrowheads="1"/>
          </p:cNvSpPr>
          <p:nvPr/>
        </p:nvSpPr>
        <p:spPr bwMode="auto">
          <a:xfrm>
            <a:off x="534568" y="285750"/>
            <a:ext cx="7276352" cy="584775"/>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Macula (macula lutea - yellow spot</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a:t>
            </a:r>
          </a:p>
        </p:txBody>
      </p:sp>
      <p:pic>
        <p:nvPicPr>
          <p:cNvPr id="51204" name="Picture 3">
            <a:extLst>
              <a:ext uri="{FF2B5EF4-FFF2-40B4-BE49-F238E27FC236}">
                <a16:creationId xmlns:a16="http://schemas.microsoft.com/office/drawing/2014/main" id="{FADE6A78-AE54-4C04-9E83-6898FD97D8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3440" y="4348523"/>
            <a:ext cx="2724150"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5" name="Picture 4">
            <a:extLst>
              <a:ext uri="{FF2B5EF4-FFF2-40B4-BE49-F238E27FC236}">
                <a16:creationId xmlns:a16="http://schemas.microsoft.com/office/drawing/2014/main" id="{E2A7EDE1-80B7-2B34-FD0E-6C73BA5B53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1065" y="2575053"/>
            <a:ext cx="2628900"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Picture 2">
            <a:extLst>
              <a:ext uri="{FF2B5EF4-FFF2-40B4-BE49-F238E27FC236}">
                <a16:creationId xmlns:a16="http://schemas.microsoft.com/office/drawing/2014/main" id="{856DFFE8-D029-1EAD-0173-7A4445A082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3769" t="35544" r="44131" b="17989"/>
          <a:stretch>
            <a:fillRect/>
          </a:stretch>
        </p:blipFill>
        <p:spPr bwMode="auto">
          <a:xfrm>
            <a:off x="7043737" y="804991"/>
            <a:ext cx="1957388"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
            <a:extLst>
              <a:ext uri="{FF2B5EF4-FFF2-40B4-BE49-F238E27FC236}">
                <a16:creationId xmlns:a16="http://schemas.microsoft.com/office/drawing/2014/main" id="{16C854B7-E693-172B-69FE-5DF1F50C1AD3}"/>
              </a:ext>
            </a:extLst>
          </p:cNvPr>
          <p:cNvSpPr>
            <a:spLocks noChangeArrowheads="1"/>
          </p:cNvSpPr>
          <p:nvPr/>
        </p:nvSpPr>
        <p:spPr bwMode="auto">
          <a:xfrm>
            <a:off x="0" y="865733"/>
            <a:ext cx="9001125" cy="5232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a:t>
            </a:r>
            <a:endParaRPr lang="en-US" altLang="en-US" sz="10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a:t>
            </a:r>
            <a:r>
              <a:rPr lang="en-GB" altLang="en-US" sz="1800" dirty="0">
                <a:latin typeface="Comic Sans MS" panose="030F0702030302020204" pitchFamily="66" charset="0"/>
              </a:rPr>
              <a:t>Refractive Errors</a:t>
            </a:r>
            <a:r>
              <a:rPr lang="en-US" altLang="en-US" sz="1800" dirty="0">
                <a:latin typeface="Comic Sans MS" panose="030F0702030302020204" pitchFamily="66" charset="0"/>
              </a:rPr>
              <a:t>:</a:t>
            </a:r>
            <a:br>
              <a:rPr lang="en-US" altLang="en-US" sz="1800" dirty="0">
                <a:latin typeface="Comic Sans MS" panose="030F0702030302020204" pitchFamily="66" charset="0"/>
              </a:rPr>
            </a:br>
            <a:br>
              <a:rPr lang="en-US" altLang="en-US" sz="1800" dirty="0">
                <a:latin typeface="Comic Sans MS" panose="030F0702030302020204" pitchFamily="66" charset="0"/>
              </a:rPr>
            </a:br>
            <a:br>
              <a:rPr lang="en-US" altLang="en-US" sz="1000" dirty="0">
                <a:latin typeface="Comic Sans MS" panose="030F0702030302020204" pitchFamily="66" charset="0"/>
              </a:rPr>
            </a:br>
            <a:r>
              <a:rPr lang="en-US" altLang="en-US" sz="1800" dirty="0">
                <a:latin typeface="Comic Sans MS" panose="030F0702030302020204" pitchFamily="66" charset="0"/>
              </a:rPr>
              <a:t>    - </a:t>
            </a:r>
            <a:r>
              <a:rPr lang="en-US" altLang="en-US" sz="1800" b="1" dirty="0">
                <a:latin typeface="Comic Sans MS" panose="030F0702030302020204" pitchFamily="66" charset="0"/>
              </a:rPr>
              <a:t>Age –related </a:t>
            </a:r>
            <a:r>
              <a:rPr lang="en-GB" altLang="en-US" sz="1800" b="1" dirty="0" err="1">
                <a:latin typeface="Comic Sans MS" panose="030F0702030302020204" pitchFamily="66" charset="0"/>
              </a:rPr>
              <a:t>farsightednes</a:t>
            </a:r>
            <a:r>
              <a:rPr lang="en-US" altLang="en-US" sz="1800" b="1" dirty="0">
                <a:latin typeface="Comic Sans MS" panose="030F0702030302020204" pitchFamily="66" charset="0"/>
              </a:rPr>
              <a:t> (presbyopia)</a:t>
            </a:r>
            <a:br>
              <a:rPr lang="en-US" altLang="en-US" sz="1800" b="1" dirty="0">
                <a:latin typeface="Comic Sans MS" panose="030F0702030302020204" pitchFamily="66" charset="0"/>
              </a:rPr>
            </a:br>
            <a:r>
              <a:rPr lang="en-US" altLang="en-US" sz="1800" b="1" dirty="0">
                <a:latin typeface="Comic Sans MS" panose="030F0702030302020204" pitchFamily="66" charset="0"/>
              </a:rPr>
              <a:t>     </a:t>
            </a:r>
            <a:r>
              <a:rPr lang="en-US" altLang="en-US" sz="1800" dirty="0">
                <a:latin typeface="Comic Sans MS" panose="030F0702030302020204" pitchFamily="66" charset="0"/>
              </a:rPr>
              <a:t>it is </a:t>
            </a:r>
            <a:r>
              <a:rPr lang="en-GB" sz="1800" i="0" dirty="0">
                <a:solidFill>
                  <a:srgbClr val="555555"/>
                </a:solidFill>
                <a:effectLst/>
                <a:latin typeface="Comic Sans MS" panose="030F0702030302020204" pitchFamily="66" charset="0"/>
              </a:rPr>
              <a:t>s a specific type of farsightedness that develops</a:t>
            </a:r>
            <a:br>
              <a:rPr lang="en-GB" sz="1800" i="0" dirty="0">
                <a:solidFill>
                  <a:srgbClr val="555555"/>
                </a:solidFill>
                <a:effectLst/>
                <a:latin typeface="Comic Sans MS" panose="030F0702030302020204" pitchFamily="66" charset="0"/>
              </a:rPr>
            </a:br>
            <a:r>
              <a:rPr lang="en-GB" sz="1800" i="0" dirty="0">
                <a:solidFill>
                  <a:srgbClr val="555555"/>
                </a:solidFill>
                <a:effectLst/>
                <a:latin typeface="Comic Sans MS" panose="030F0702030302020204" pitchFamily="66" charset="0"/>
              </a:rPr>
              <a:t>       as people get older; presbyopia makes it hard to see</a:t>
            </a:r>
            <a:br>
              <a:rPr lang="en-GB" sz="1800" i="0" dirty="0">
                <a:solidFill>
                  <a:srgbClr val="555555"/>
                </a:solidFill>
                <a:effectLst/>
                <a:latin typeface="Comic Sans MS" panose="030F0702030302020204" pitchFamily="66" charset="0"/>
              </a:rPr>
            </a:br>
            <a:r>
              <a:rPr lang="en-GB" sz="1800" i="0" dirty="0">
                <a:solidFill>
                  <a:srgbClr val="555555"/>
                </a:solidFill>
                <a:effectLst/>
                <a:latin typeface="Comic Sans MS" panose="030F0702030302020204" pitchFamily="66" charset="0"/>
              </a:rPr>
              <a:t>       things up close. It’s usually the reason people need</a:t>
            </a:r>
            <a:br>
              <a:rPr lang="en-GB" sz="1800" i="0" dirty="0">
                <a:solidFill>
                  <a:srgbClr val="555555"/>
                </a:solidFill>
                <a:effectLst/>
                <a:latin typeface="Comic Sans MS" panose="030F0702030302020204" pitchFamily="66" charset="0"/>
              </a:rPr>
            </a:br>
            <a:r>
              <a:rPr lang="en-GB" sz="1800" i="0" dirty="0">
                <a:solidFill>
                  <a:srgbClr val="555555"/>
                </a:solidFill>
                <a:effectLst/>
                <a:latin typeface="Comic Sans MS" panose="030F0702030302020204" pitchFamily="66" charset="0"/>
              </a:rPr>
              <a:t>       reading glasses as they age.</a:t>
            </a:r>
            <a:br>
              <a:rPr lang="en-GB" sz="1800" i="0" dirty="0">
                <a:solidFill>
                  <a:srgbClr val="555555"/>
                </a:solidFill>
                <a:effectLst/>
                <a:latin typeface="Comic Sans MS" panose="030F0702030302020204" pitchFamily="66" charset="0"/>
              </a:rPr>
            </a:br>
            <a:r>
              <a:rPr lang="en-GB" sz="1800" i="0" dirty="0">
                <a:solidFill>
                  <a:srgbClr val="555555"/>
                </a:solidFill>
                <a:effectLst/>
                <a:latin typeface="Comic Sans MS" panose="030F0702030302020204" pitchFamily="66" charset="0"/>
              </a:rPr>
              <a:t>       Presbyopia develops when the lens of eye becomes less flexible and </a:t>
            </a:r>
            <a:br>
              <a:rPr lang="en-GB" sz="1800" i="0" dirty="0">
                <a:solidFill>
                  <a:srgbClr val="555555"/>
                </a:solidFill>
                <a:effectLst/>
                <a:latin typeface="Comic Sans MS" panose="030F0702030302020204" pitchFamily="66" charset="0"/>
              </a:rPr>
            </a:br>
            <a:r>
              <a:rPr lang="en-GB" sz="1800" i="0" dirty="0">
                <a:solidFill>
                  <a:srgbClr val="555555"/>
                </a:solidFill>
                <a:effectLst/>
                <a:latin typeface="Comic Sans MS" panose="030F0702030302020204" pitchFamily="66" charset="0"/>
              </a:rPr>
              <a:t>       can’t focus on objects as well as it used to. </a:t>
            </a:r>
            <a:br>
              <a:rPr lang="en-GB" sz="1800" i="0" dirty="0">
                <a:solidFill>
                  <a:srgbClr val="555555"/>
                </a:solidFill>
                <a:effectLst/>
                <a:latin typeface="Comic Sans MS" panose="030F0702030302020204" pitchFamily="66" charset="0"/>
              </a:rPr>
            </a:br>
            <a:r>
              <a:rPr lang="en-GB" sz="1800" i="0" dirty="0">
                <a:solidFill>
                  <a:srgbClr val="555555"/>
                </a:solidFill>
                <a:effectLst/>
                <a:latin typeface="Comic Sans MS" panose="030F0702030302020204" pitchFamily="66" charset="0"/>
              </a:rPr>
              <a:t>       It usually develops in people older</a:t>
            </a:r>
            <a:r>
              <a:rPr lang="en-GB" sz="1800" dirty="0">
                <a:solidFill>
                  <a:srgbClr val="555555"/>
                </a:solidFill>
                <a:latin typeface="Comic Sans MS" panose="030F0702030302020204" pitchFamily="66" charset="0"/>
              </a:rPr>
              <a:t> </a:t>
            </a:r>
            <a:r>
              <a:rPr lang="en-GB" sz="1800" i="0" dirty="0">
                <a:solidFill>
                  <a:srgbClr val="555555"/>
                </a:solidFill>
                <a:effectLst/>
                <a:latin typeface="Comic Sans MS" panose="030F0702030302020204" pitchFamily="66" charset="0"/>
              </a:rPr>
              <a:t>than 40.</a:t>
            </a:r>
          </a:p>
          <a:p>
            <a:pPr eaLnBrk="1" hangingPunct="1">
              <a:spcBef>
                <a:spcPct val="0"/>
              </a:spcBef>
              <a:buClrTx/>
              <a:buSzTx/>
              <a:buFont typeface="Arial" panose="020B0604020202020204" pitchFamily="34" charset="0"/>
              <a:buNone/>
            </a:pPr>
            <a:endParaRPr lang="en-GB" sz="1800" dirty="0">
              <a:solidFill>
                <a:srgbClr val="555555"/>
              </a:solidFill>
              <a:latin typeface="Comic Sans MS" panose="030F0702030302020204" pitchFamily="66" charset="0"/>
            </a:endParaRPr>
          </a:p>
          <a:p>
            <a:pPr eaLnBrk="1" hangingPunct="1">
              <a:spcBef>
                <a:spcPct val="0"/>
              </a:spcBef>
              <a:buClrTx/>
              <a:buSzTx/>
              <a:buFont typeface="Arial" panose="020B0604020202020204" pitchFamily="34" charset="0"/>
              <a:buNone/>
            </a:pPr>
            <a:r>
              <a:rPr lang="en-GB" sz="1800" i="0" dirty="0">
                <a:solidFill>
                  <a:srgbClr val="555555"/>
                </a:solidFill>
                <a:effectLst/>
                <a:latin typeface="Comic Sans MS" panose="030F0702030302020204" pitchFamily="66" charset="0"/>
              </a:rPr>
              <a:t>    - </a:t>
            </a:r>
            <a:r>
              <a:rPr lang="en-GB" altLang="en-US" sz="1800" b="1" dirty="0">
                <a:latin typeface="Comic Sans MS" panose="030F0702030302020204" pitchFamily="66" charset="0"/>
              </a:rPr>
              <a:t>Astigmatism</a:t>
            </a:r>
          </a:p>
          <a:p>
            <a:pPr eaLnBrk="1" hangingPunct="1">
              <a:spcBef>
                <a:spcPct val="0"/>
              </a:spcBef>
              <a:buClrTx/>
              <a:buSzTx/>
              <a:buNone/>
            </a:pPr>
            <a:r>
              <a:rPr lang="en-GB" sz="1800" b="0" i="0" dirty="0">
                <a:solidFill>
                  <a:srgbClr val="1F1F1F"/>
                </a:solidFill>
                <a:effectLst/>
                <a:latin typeface="Comic Sans MS" panose="030F0702030302020204" pitchFamily="66" charset="0"/>
              </a:rPr>
              <a:t>      Astigmatism is </a:t>
            </a:r>
            <a:r>
              <a:rPr lang="en-GB" sz="1800" b="0" i="0" dirty="0">
                <a:solidFill>
                  <a:srgbClr val="040C28"/>
                </a:solidFill>
                <a:effectLst/>
                <a:latin typeface="Comic Sans MS" panose="030F0702030302020204" pitchFamily="66" charset="0"/>
              </a:rPr>
              <a:t>a common and generally treatable imperfection in the</a:t>
            </a:r>
            <a:br>
              <a:rPr lang="en-GB" sz="1800" b="0" i="0" dirty="0">
                <a:solidFill>
                  <a:srgbClr val="040C28"/>
                </a:solidFill>
                <a:effectLst/>
                <a:latin typeface="Comic Sans MS" panose="030F0702030302020204" pitchFamily="66" charset="0"/>
              </a:rPr>
            </a:br>
            <a:r>
              <a:rPr lang="en-GB" sz="1800" b="0" i="0" dirty="0">
                <a:solidFill>
                  <a:srgbClr val="040C28"/>
                </a:solidFill>
                <a:effectLst/>
                <a:latin typeface="Comic Sans MS" panose="030F0702030302020204" pitchFamily="66" charset="0"/>
              </a:rPr>
              <a:t>      curvature of the eye that causes blurred distance and near vision</a:t>
            </a:r>
            <a:r>
              <a:rPr lang="en-GB" sz="1800" b="0" i="0" dirty="0">
                <a:solidFill>
                  <a:srgbClr val="1F1F1F"/>
                </a:solidFill>
                <a:effectLst/>
                <a:latin typeface="Comic Sans MS" panose="030F0702030302020204" pitchFamily="66" charset="0"/>
              </a:rPr>
              <a:t>.</a:t>
            </a:r>
            <a:br>
              <a:rPr lang="en-GB" sz="1800" b="0" i="0" dirty="0">
                <a:solidFill>
                  <a:srgbClr val="1F1F1F"/>
                </a:solidFill>
                <a:effectLst/>
                <a:latin typeface="Comic Sans MS" panose="030F0702030302020204" pitchFamily="66" charset="0"/>
              </a:rPr>
            </a:br>
            <a:r>
              <a:rPr lang="en-GB" sz="1800" b="0" i="0" dirty="0">
                <a:solidFill>
                  <a:srgbClr val="1F1F1F"/>
                </a:solidFill>
                <a:effectLst/>
                <a:latin typeface="Comic Sans MS" panose="030F0702030302020204" pitchFamily="66" charset="0"/>
              </a:rPr>
              <a:t>      Astigmatism occurs when either the front surface of the eye (cornea) or the</a:t>
            </a:r>
            <a:br>
              <a:rPr lang="en-GB" sz="1800" b="0" i="0" dirty="0">
                <a:solidFill>
                  <a:srgbClr val="1F1F1F"/>
                </a:solidFill>
                <a:effectLst/>
                <a:latin typeface="Comic Sans MS" panose="030F0702030302020204" pitchFamily="66" charset="0"/>
              </a:rPr>
            </a:br>
            <a:r>
              <a:rPr lang="en-GB" sz="1800" b="0" i="0" dirty="0">
                <a:solidFill>
                  <a:srgbClr val="1F1F1F"/>
                </a:solidFill>
                <a:effectLst/>
                <a:latin typeface="Comic Sans MS" panose="030F0702030302020204" pitchFamily="66" charset="0"/>
              </a:rPr>
              <a:t>      lens inside the eye has mismatched curves. </a:t>
            </a:r>
            <a:r>
              <a:rPr lang="en-GB" sz="1800" b="0" i="0" dirty="0">
                <a:solidFill>
                  <a:srgbClr val="555555"/>
                </a:solidFill>
                <a:effectLst/>
                <a:latin typeface="Comic Sans MS" panose="030F0702030302020204" pitchFamily="66" charset="0"/>
              </a:rPr>
              <a:t>This makes light that enters eyes</a:t>
            </a:r>
            <a:br>
              <a:rPr lang="en-GB" sz="1800" b="0" i="0" dirty="0">
                <a:solidFill>
                  <a:srgbClr val="555555"/>
                </a:solidFill>
                <a:effectLst/>
                <a:latin typeface="Comic Sans MS" panose="030F0702030302020204" pitchFamily="66" charset="0"/>
              </a:rPr>
            </a:br>
            <a:r>
              <a:rPr lang="en-GB" sz="1800" b="0" i="0" dirty="0">
                <a:solidFill>
                  <a:srgbClr val="555555"/>
                </a:solidFill>
                <a:effectLst/>
                <a:latin typeface="Comic Sans MS" panose="030F0702030302020204" pitchFamily="66" charset="0"/>
              </a:rPr>
              <a:t>       bend and distort more than it should.</a:t>
            </a:r>
            <a:endParaRPr lang="en-GB" sz="1800" i="0" dirty="0">
              <a:solidFill>
                <a:srgbClr val="555555"/>
              </a:solidFill>
              <a:effectLst/>
              <a:latin typeface="Comic Sans MS" panose="030F0702030302020204" pitchFamily="66" charset="0"/>
            </a:endParaRPr>
          </a:p>
        </p:txBody>
      </p:sp>
      <p:sp>
        <p:nvSpPr>
          <p:cNvPr id="43011" name="TextBox 2">
            <a:extLst>
              <a:ext uri="{FF2B5EF4-FFF2-40B4-BE49-F238E27FC236}">
                <a16:creationId xmlns:a16="http://schemas.microsoft.com/office/drawing/2014/main" id="{F14BC9EE-AF29-F70F-5E66-C4D3953D034A}"/>
              </a:ext>
            </a:extLst>
          </p:cNvPr>
          <p:cNvSpPr txBox="1">
            <a:spLocks noChangeArrowheads="1"/>
          </p:cNvSpPr>
          <p:nvPr/>
        </p:nvSpPr>
        <p:spPr bwMode="auto">
          <a:xfrm>
            <a:off x="534568" y="285750"/>
            <a:ext cx="7276352" cy="584775"/>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Macula (macula lutea - yellow spot</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a:t>
            </a:r>
          </a:p>
        </p:txBody>
      </p:sp>
      <p:pic>
        <p:nvPicPr>
          <p:cNvPr id="51204" name="Picture 3">
            <a:extLst>
              <a:ext uri="{FF2B5EF4-FFF2-40B4-BE49-F238E27FC236}">
                <a16:creationId xmlns:a16="http://schemas.microsoft.com/office/drawing/2014/main" id="{FADE6A78-AE54-4C04-9E83-6898FD97D8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9850" y="1268760"/>
            <a:ext cx="2724150"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81224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stigmatism">
            <a:extLst>
              <a:ext uri="{FF2B5EF4-FFF2-40B4-BE49-F238E27FC236}">
                <a16:creationId xmlns:a16="http://schemas.microsoft.com/office/drawing/2014/main" id="{D9F5B8D3-8D39-FD99-C1E7-B405EBCCB8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882382"/>
            <a:ext cx="4104456" cy="3515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E47D6A0-F185-1D16-4C4F-E508D304BF06}"/>
              </a:ext>
            </a:extLst>
          </p:cNvPr>
          <p:cNvSpPr txBox="1"/>
          <p:nvPr/>
        </p:nvSpPr>
        <p:spPr>
          <a:xfrm>
            <a:off x="0" y="476672"/>
            <a:ext cx="8928992" cy="2308324"/>
          </a:xfrm>
          <a:prstGeom prst="rect">
            <a:avLst/>
          </a:prstGeom>
          <a:noFill/>
        </p:spPr>
        <p:txBody>
          <a:bodyPr wrap="square">
            <a:spAutoFit/>
          </a:bodyPr>
          <a:lstStyle/>
          <a:p>
            <a:pPr eaLnBrk="1" hangingPunct="1">
              <a:spcBef>
                <a:spcPct val="0"/>
              </a:spcBef>
              <a:buClrTx/>
              <a:buSzTx/>
              <a:buFont typeface="Arial" panose="020B0604020202020204" pitchFamily="34" charset="0"/>
              <a:buNone/>
            </a:pPr>
            <a:r>
              <a:rPr lang="en-GB" sz="1800" i="0" dirty="0">
                <a:solidFill>
                  <a:srgbClr val="555555"/>
                </a:solidFill>
                <a:effectLst/>
                <a:latin typeface="Comic Sans MS" panose="030F0702030302020204" pitchFamily="66" charset="0"/>
              </a:rPr>
              <a:t>     - </a:t>
            </a:r>
            <a:r>
              <a:rPr lang="en-GB" altLang="en-US" sz="1800" b="1" dirty="0">
                <a:latin typeface="Comic Sans MS" panose="030F0702030302020204" pitchFamily="66" charset="0"/>
              </a:rPr>
              <a:t>Astigmatism</a:t>
            </a:r>
            <a:br>
              <a:rPr lang="en-GB" altLang="en-US" sz="1800" b="1" dirty="0">
                <a:latin typeface="Comic Sans MS" panose="030F0702030302020204" pitchFamily="66" charset="0"/>
              </a:rPr>
            </a:br>
            <a:endParaRPr lang="en-GB" altLang="en-US" sz="1800" b="1" dirty="0">
              <a:latin typeface="Comic Sans MS" panose="030F0702030302020204" pitchFamily="66" charset="0"/>
            </a:endParaRPr>
          </a:p>
          <a:p>
            <a:pPr eaLnBrk="1" hangingPunct="1">
              <a:spcBef>
                <a:spcPct val="0"/>
              </a:spcBef>
              <a:buClrTx/>
              <a:buSzTx/>
              <a:buNone/>
            </a:pPr>
            <a:r>
              <a:rPr lang="en-GB" sz="1800" b="0" i="0" dirty="0">
                <a:solidFill>
                  <a:srgbClr val="1F1F1F"/>
                </a:solidFill>
                <a:effectLst/>
                <a:latin typeface="Comic Sans MS" panose="030F0702030302020204" pitchFamily="66" charset="0"/>
              </a:rPr>
              <a:t>      Astigmatism is </a:t>
            </a:r>
            <a:r>
              <a:rPr lang="en-GB" sz="1800" b="0" i="0" dirty="0">
                <a:solidFill>
                  <a:srgbClr val="040C28"/>
                </a:solidFill>
                <a:effectLst/>
                <a:latin typeface="Comic Sans MS" panose="030F0702030302020204" pitchFamily="66" charset="0"/>
              </a:rPr>
              <a:t>a common and generally treatable imperfection in the</a:t>
            </a:r>
            <a:br>
              <a:rPr lang="en-GB" sz="1800" b="0" i="0" dirty="0">
                <a:solidFill>
                  <a:srgbClr val="040C28"/>
                </a:solidFill>
                <a:effectLst/>
                <a:latin typeface="Comic Sans MS" panose="030F0702030302020204" pitchFamily="66" charset="0"/>
              </a:rPr>
            </a:br>
            <a:r>
              <a:rPr lang="en-GB" sz="1800" b="0" i="0" dirty="0">
                <a:solidFill>
                  <a:srgbClr val="040C28"/>
                </a:solidFill>
                <a:effectLst/>
                <a:latin typeface="Comic Sans MS" panose="030F0702030302020204" pitchFamily="66" charset="0"/>
              </a:rPr>
              <a:t>      curvature of the eye that causes blurred distance and near vision</a:t>
            </a:r>
            <a:r>
              <a:rPr lang="en-GB" sz="1800" b="0" i="0" dirty="0">
                <a:solidFill>
                  <a:srgbClr val="1F1F1F"/>
                </a:solidFill>
                <a:effectLst/>
                <a:latin typeface="Comic Sans MS" panose="030F0702030302020204" pitchFamily="66" charset="0"/>
              </a:rPr>
              <a:t>.</a:t>
            </a:r>
            <a:br>
              <a:rPr lang="en-GB" sz="1800" b="0" i="0" dirty="0">
                <a:solidFill>
                  <a:srgbClr val="1F1F1F"/>
                </a:solidFill>
                <a:effectLst/>
                <a:latin typeface="Comic Sans MS" panose="030F0702030302020204" pitchFamily="66" charset="0"/>
              </a:rPr>
            </a:br>
            <a:br>
              <a:rPr lang="en-GB" sz="1800" b="0" i="0" dirty="0">
                <a:solidFill>
                  <a:srgbClr val="1F1F1F"/>
                </a:solidFill>
                <a:effectLst/>
                <a:latin typeface="Comic Sans MS" panose="030F0702030302020204" pitchFamily="66" charset="0"/>
              </a:rPr>
            </a:br>
            <a:r>
              <a:rPr lang="en-GB" sz="1800" b="0" i="0" dirty="0">
                <a:solidFill>
                  <a:srgbClr val="1F1F1F"/>
                </a:solidFill>
                <a:effectLst/>
                <a:latin typeface="Comic Sans MS" panose="030F0702030302020204" pitchFamily="66" charset="0"/>
              </a:rPr>
              <a:t>      Astigmatism occurs when either the front surface of the eye (cornea) or the</a:t>
            </a:r>
            <a:br>
              <a:rPr lang="en-GB" sz="1800" b="0" i="0" dirty="0">
                <a:solidFill>
                  <a:srgbClr val="1F1F1F"/>
                </a:solidFill>
                <a:effectLst/>
                <a:latin typeface="Comic Sans MS" panose="030F0702030302020204" pitchFamily="66" charset="0"/>
              </a:rPr>
            </a:br>
            <a:r>
              <a:rPr lang="en-GB" sz="1800" b="0" i="0" dirty="0">
                <a:solidFill>
                  <a:srgbClr val="1F1F1F"/>
                </a:solidFill>
                <a:effectLst/>
                <a:latin typeface="Comic Sans MS" panose="030F0702030302020204" pitchFamily="66" charset="0"/>
              </a:rPr>
              <a:t>      lens inside the eye has mismatched curves. </a:t>
            </a:r>
            <a:r>
              <a:rPr lang="en-GB" sz="1800" b="0" i="0" dirty="0">
                <a:solidFill>
                  <a:srgbClr val="555555"/>
                </a:solidFill>
                <a:effectLst/>
                <a:latin typeface="Comic Sans MS" panose="030F0702030302020204" pitchFamily="66" charset="0"/>
              </a:rPr>
              <a:t>This makes light that enters eyes</a:t>
            </a:r>
            <a:br>
              <a:rPr lang="en-GB" sz="1800" b="0" i="0" dirty="0">
                <a:solidFill>
                  <a:srgbClr val="555555"/>
                </a:solidFill>
                <a:effectLst/>
                <a:latin typeface="Comic Sans MS" panose="030F0702030302020204" pitchFamily="66" charset="0"/>
              </a:rPr>
            </a:br>
            <a:r>
              <a:rPr lang="en-GB" sz="1800" b="0" i="0" dirty="0">
                <a:solidFill>
                  <a:srgbClr val="555555"/>
                </a:solidFill>
                <a:effectLst/>
                <a:latin typeface="Comic Sans MS" panose="030F0702030302020204" pitchFamily="66" charset="0"/>
              </a:rPr>
              <a:t>       bend and distort more than it should.</a:t>
            </a:r>
            <a:endParaRPr lang="en-GB" sz="1800" i="0" dirty="0">
              <a:solidFill>
                <a:srgbClr val="555555"/>
              </a:solidFill>
              <a:effectLst/>
              <a:latin typeface="Comic Sans MS" panose="030F0702030302020204" pitchFamily="66" charset="0"/>
            </a:endParaRPr>
          </a:p>
        </p:txBody>
      </p:sp>
      <p:pic>
        <p:nvPicPr>
          <p:cNvPr id="5" name="Picture 3">
            <a:extLst>
              <a:ext uri="{FF2B5EF4-FFF2-40B4-BE49-F238E27FC236}">
                <a16:creationId xmlns:a16="http://schemas.microsoft.com/office/drawing/2014/main" id="{F24835B8-8FDD-CAA3-E8CB-561DD6A8D50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7486"/>
          <a:stretch/>
        </p:blipFill>
        <p:spPr bwMode="auto">
          <a:xfrm>
            <a:off x="4657885" y="3525739"/>
            <a:ext cx="4097177" cy="213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537868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
            <a:extLst>
              <a:ext uri="{FF2B5EF4-FFF2-40B4-BE49-F238E27FC236}">
                <a16:creationId xmlns:a16="http://schemas.microsoft.com/office/drawing/2014/main" id="{09F779F6-E7DE-D736-F031-5EA896073221}"/>
              </a:ext>
            </a:extLst>
          </p:cNvPr>
          <p:cNvSpPr>
            <a:spLocks noChangeArrowheads="1"/>
          </p:cNvSpPr>
          <p:nvPr/>
        </p:nvSpPr>
        <p:spPr bwMode="auto">
          <a:xfrm>
            <a:off x="285750" y="1071563"/>
            <a:ext cx="8390706"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endParaRPr lang="en-US" altLang="en-US" sz="18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1800" dirty="0">
                <a:latin typeface="Comic Sans MS" panose="030F0702030302020204" pitchFamily="66" charset="0"/>
              </a:rPr>
              <a:t>Arteries:</a:t>
            </a: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solidFill>
                  <a:srgbClr val="9D3232"/>
                </a:solidFill>
                <a:latin typeface="Comic Sans MS" panose="030F0702030302020204" pitchFamily="66" charset="0"/>
              </a:rPr>
              <a:t>1. BLIND PART OF RETINA (PARS CAECA RETINAE) </a:t>
            </a:r>
            <a:r>
              <a:rPr lang="en-US" altLang="en-US" sz="1800" dirty="0">
                <a:latin typeface="Comic Sans MS" panose="030F0702030302020204" pitchFamily="66" charset="0"/>
              </a:rPr>
              <a:t>–</a:t>
            </a:r>
            <a:r>
              <a:rPr lang="en-GB" altLang="en-US" sz="1800" dirty="0">
                <a:latin typeface="Comic Sans MS" panose="030F0702030302020204" pitchFamily="66" charset="0"/>
              </a:rPr>
              <a:t>perfusion via</a:t>
            </a:r>
            <a:r>
              <a:rPr lang="en-US" altLang="en-US" sz="1800" dirty="0">
                <a:latin typeface="Comic Sans MS" panose="030F0702030302020204" pitchFamily="66" charset="0"/>
              </a:rPr>
              <a:t> </a:t>
            </a:r>
            <a:r>
              <a:rPr lang="en-US" altLang="en-US" sz="1800" dirty="0" err="1">
                <a:latin typeface="Comic Sans MS" panose="030F0702030302020204" pitchFamily="66" charset="0"/>
              </a:rPr>
              <a:t>choroidea</a:t>
            </a:r>
            <a:r>
              <a:rPr lang="en-US" altLang="en-US" sz="1800" dirty="0">
                <a:latin typeface="Comic Sans MS" panose="030F0702030302020204" pitchFamily="66" charset="0"/>
              </a:rPr>
              <a:t> and </a:t>
            </a:r>
            <a:r>
              <a:rPr lang="en-GB" altLang="en-US" sz="1800" dirty="0">
                <a:solidFill>
                  <a:srgbClr val="484848"/>
                </a:solidFill>
                <a:highlight>
                  <a:srgbClr val="FFFFFF"/>
                </a:highlight>
                <a:latin typeface="Comic Sans MS" panose="030F0702030302020204" pitchFamily="66" charset="0"/>
              </a:rPr>
              <a:t>r</a:t>
            </a:r>
            <a:r>
              <a:rPr lang="en-GB" sz="1800" b="0" i="0" dirty="0">
                <a:solidFill>
                  <a:srgbClr val="484848"/>
                </a:solidFill>
                <a:effectLst/>
                <a:highlight>
                  <a:srgbClr val="FFFFFF"/>
                </a:highlight>
                <a:latin typeface="Comic Sans MS" panose="030F0702030302020204" pitchFamily="66" charset="0"/>
              </a:rPr>
              <a:t>etinal pigmented epithelium (</a:t>
            </a:r>
            <a:r>
              <a:rPr lang="en-US" altLang="en-US" sz="1800" dirty="0">
                <a:latin typeface="Comic Sans MS" panose="030F0702030302020204" pitchFamily="66" charset="0"/>
              </a:rPr>
              <a:t>stratum </a:t>
            </a:r>
            <a:r>
              <a:rPr lang="en-US" altLang="en-US" sz="1800" dirty="0" err="1">
                <a:latin typeface="Comic Sans MS" panose="030F0702030302020204" pitchFamily="66" charset="0"/>
              </a:rPr>
              <a:t>pigmenti</a:t>
            </a:r>
            <a:r>
              <a:rPr lang="en-US" altLang="en-US" sz="1800" dirty="0">
                <a:latin typeface="Comic Sans MS" panose="030F0702030302020204" pitchFamily="66" charset="0"/>
              </a:rPr>
              <a:t> retinae)</a:t>
            </a:r>
          </a:p>
          <a:p>
            <a:pPr eaLnBrk="1" hangingPunct="1">
              <a:spcBef>
                <a:spcPct val="0"/>
              </a:spcBef>
              <a:buClrTx/>
              <a:buSzTx/>
              <a:buFont typeface="Arial" panose="020B0604020202020204" pitchFamily="34" charset="0"/>
              <a:buNone/>
            </a:pP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solidFill>
                  <a:srgbClr val="9D3232"/>
                </a:solidFill>
                <a:latin typeface="Comic Sans MS" panose="030F0702030302020204" pitchFamily="66" charset="0"/>
              </a:rPr>
              <a:t>2. OPTIC PART OF RETINA (PARS OPTICA)</a:t>
            </a:r>
          </a:p>
          <a:p>
            <a:pPr eaLnBrk="1" hangingPunct="1">
              <a:spcBef>
                <a:spcPct val="0"/>
              </a:spcBef>
              <a:buClrTx/>
              <a:buSzTx/>
              <a:buFont typeface="Arial" panose="020B0604020202020204" pitchFamily="34" charset="0"/>
              <a:buNone/>
            </a:pPr>
            <a:r>
              <a:rPr lang="en-US" altLang="en-US" sz="1800" b="1" dirty="0">
                <a:latin typeface="Comic Sans MS" panose="030F0702030302020204" pitchFamily="66" charset="0"/>
              </a:rPr>
              <a:t>Central artery of retina - a. centralis retinae (branch of a. </a:t>
            </a:r>
            <a:r>
              <a:rPr lang="en-US" altLang="en-US" sz="1800" b="1" dirty="0" err="1">
                <a:latin typeface="Comic Sans MS" panose="030F0702030302020204" pitchFamily="66" charset="0"/>
              </a:rPr>
              <a:t>ophtalmica</a:t>
            </a:r>
            <a:r>
              <a:rPr lang="en-US" altLang="en-US" sz="1800" b="1" dirty="0">
                <a:latin typeface="Comic Sans MS" panose="030F0702030302020204" pitchFamily="66" charset="0"/>
              </a:rPr>
              <a:t>)</a:t>
            </a:r>
          </a:p>
          <a:p>
            <a:pPr eaLnBrk="1" hangingPunct="1">
              <a:spcBef>
                <a:spcPct val="0"/>
              </a:spcBef>
              <a:buClrTx/>
              <a:buSzTx/>
              <a:buFont typeface="Arial" panose="020B0604020202020204" pitchFamily="34" charset="0"/>
              <a:buNone/>
            </a:pPr>
            <a:r>
              <a:rPr lang="pt-BR" altLang="en-US" sz="1800" dirty="0">
                <a:latin typeface="Comic Sans MS" panose="030F0702030302020204" pitchFamily="66" charset="0"/>
              </a:rPr>
              <a:t>- </a:t>
            </a:r>
            <a:r>
              <a:rPr lang="en-GB" altLang="en-US" sz="1800" dirty="0">
                <a:latin typeface="Comic Sans MS" panose="030F0702030302020204" pitchFamily="66" charset="0"/>
              </a:rPr>
              <a:t>enters</a:t>
            </a:r>
            <a:r>
              <a:rPr lang="pt-BR" altLang="en-US" sz="1800" dirty="0">
                <a:latin typeface="Comic Sans MS" panose="030F0702030302020204" pitchFamily="66" charset="0"/>
              </a:rPr>
              <a:t> </a:t>
            </a:r>
            <a:r>
              <a:rPr lang="en-US" altLang="en-US" sz="1800" dirty="0">
                <a:latin typeface="Comic Sans MS" panose="030F0702030302020204" pitchFamily="66" charset="0"/>
              </a:rPr>
              <a:t>n.</a:t>
            </a:r>
            <a:r>
              <a:rPr lang="pt-BR" altLang="en-US" sz="1800" dirty="0">
                <a:latin typeface="Comic Sans MS" panose="030F0702030302020204" pitchFamily="66" charset="0"/>
              </a:rPr>
              <a:t>opticus 10-15 </a:t>
            </a:r>
            <a:r>
              <a:rPr lang="en-GB" altLang="en-US" sz="1800" dirty="0">
                <a:latin typeface="Comic Sans MS" panose="030F0702030302020204" pitchFamily="66" charset="0"/>
              </a:rPr>
              <a:t>mm</a:t>
            </a:r>
            <a:r>
              <a:rPr lang="pt-BR" altLang="en-US" sz="1800" dirty="0">
                <a:latin typeface="Comic Sans MS" panose="030F0702030302020204" pitchFamily="66" charset="0"/>
              </a:rPr>
              <a:t> </a:t>
            </a:r>
            <a:r>
              <a:rPr lang="en-GB" altLang="en-US" sz="1800" dirty="0">
                <a:latin typeface="Comic Sans MS" panose="030F0702030302020204" pitchFamily="66" charset="0"/>
              </a:rPr>
              <a:t>behind the </a:t>
            </a:r>
            <a:br>
              <a:rPr lang="en-GB" altLang="en-US" sz="1800" dirty="0">
                <a:latin typeface="Comic Sans MS" panose="030F0702030302020204" pitchFamily="66" charset="0"/>
              </a:rPr>
            </a:br>
            <a:r>
              <a:rPr lang="en-GB" altLang="en-US" sz="1800" dirty="0">
                <a:latin typeface="Comic Sans MS" panose="030F0702030302020204" pitchFamily="66" charset="0"/>
              </a:rPr>
              <a:t>  eyeball</a:t>
            </a:r>
            <a:endParaRPr lang="pt-BR"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it-IT" altLang="en-US" sz="1800" dirty="0">
                <a:latin typeface="Comic Sans MS" panose="030F0702030302020204" pitchFamily="66" charset="0"/>
              </a:rPr>
              <a:t>- </a:t>
            </a:r>
            <a:r>
              <a:rPr lang="en-GB" altLang="en-US" sz="1800" dirty="0">
                <a:latin typeface="Comic Sans MS" panose="030F0702030302020204" pitchFamily="66" charset="0"/>
              </a:rPr>
              <a:t>it passes through the middle of the </a:t>
            </a:r>
            <a:br>
              <a:rPr lang="en-GB" altLang="en-US" sz="1800" dirty="0">
                <a:latin typeface="Comic Sans MS" panose="030F0702030302020204" pitchFamily="66" charset="0"/>
              </a:rPr>
            </a:br>
            <a:r>
              <a:rPr lang="en-GB" altLang="en-US" sz="1800" dirty="0">
                <a:latin typeface="Comic Sans MS" panose="030F0702030302020204" pitchFamily="66" charset="0"/>
              </a:rPr>
              <a:t> optic nerve and </a:t>
            </a:r>
            <a:r>
              <a:rPr lang="en-GB" altLang="en-US" sz="1800" dirty="0" err="1">
                <a:latin typeface="Comic Sans MS" panose="030F0702030302020204" pitchFamily="66" charset="0"/>
              </a:rPr>
              <a:t>pierses</a:t>
            </a:r>
            <a:r>
              <a:rPr lang="en-GB" altLang="en-US" sz="1800" dirty="0">
                <a:latin typeface="Comic Sans MS" panose="030F0702030302020204" pitchFamily="66" charset="0"/>
              </a:rPr>
              <a:t> optic disc (papilla)</a:t>
            </a:r>
            <a:br>
              <a:rPr lang="sr-Cyrl-CS" altLang="en-US" sz="1800" dirty="0">
                <a:latin typeface="Comic Sans MS" panose="030F0702030302020204" pitchFamily="66" charset="0"/>
              </a:rPr>
            </a:br>
            <a:r>
              <a:rPr lang="pt-BR" altLang="en-US" sz="1800" dirty="0">
                <a:latin typeface="Comic Sans MS" panose="030F0702030302020204" pitchFamily="66" charset="0"/>
              </a:rPr>
              <a:t>- </a:t>
            </a:r>
            <a:r>
              <a:rPr lang="en-GB" altLang="en-US" sz="1800" dirty="0">
                <a:latin typeface="Comic Sans MS" panose="030F0702030302020204" pitchFamily="66" charset="0"/>
              </a:rPr>
              <a:t>it branches into 2 branches </a:t>
            </a:r>
            <a:r>
              <a:rPr lang="pt-BR" altLang="en-US" sz="1800" dirty="0">
                <a:latin typeface="Comic Sans MS" panose="030F0702030302020204" pitchFamily="66" charset="0"/>
              </a:rPr>
              <a:t>(</a:t>
            </a:r>
            <a:r>
              <a:rPr lang="en-GB" altLang="en-US" sz="1800" dirty="0">
                <a:latin typeface="Comic Sans MS" panose="030F0702030302020204" pitchFamily="66" charset="0"/>
              </a:rPr>
              <a:t>superior and</a:t>
            </a:r>
            <a:br>
              <a:rPr lang="en-GB" altLang="en-US" sz="1800" dirty="0">
                <a:latin typeface="Comic Sans MS" panose="030F0702030302020204" pitchFamily="66" charset="0"/>
              </a:rPr>
            </a:br>
            <a:r>
              <a:rPr lang="en-GB" altLang="en-US" sz="1800" dirty="0">
                <a:latin typeface="Comic Sans MS" panose="030F0702030302020204" pitchFamily="66" charset="0"/>
              </a:rPr>
              <a:t> </a:t>
            </a:r>
            <a:r>
              <a:rPr lang="pt-BR" altLang="en-US" sz="1800" dirty="0">
                <a:latin typeface="Comic Sans MS" panose="030F0702030302020204" pitchFamily="66" charset="0"/>
              </a:rPr>
              <a:t> </a:t>
            </a:r>
            <a:r>
              <a:rPr lang="en-GB" altLang="en-US" sz="1800" dirty="0">
                <a:latin typeface="Comic Sans MS" panose="030F0702030302020204" pitchFamily="66" charset="0"/>
              </a:rPr>
              <a:t>inferior</a:t>
            </a:r>
            <a:r>
              <a:rPr lang="pt-BR" altLang="en-US" sz="1800" dirty="0">
                <a:latin typeface="Comic Sans MS" panose="030F0702030302020204" pitchFamily="66" charset="0"/>
              </a:rPr>
              <a:t>)</a:t>
            </a: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- 6-7 </a:t>
            </a:r>
            <a:r>
              <a:rPr lang="en-GB" altLang="en-US" sz="1800" dirty="0">
                <a:latin typeface="Comic Sans MS" panose="030F0702030302020204" pitchFamily="66" charset="0"/>
              </a:rPr>
              <a:t>terminal branches</a:t>
            </a:r>
            <a:endParaRPr lang="en-US" altLang="en-US" sz="1800" dirty="0">
              <a:latin typeface="Comic Sans MS" panose="030F0702030302020204" pitchFamily="66" charset="0"/>
            </a:endParaRPr>
          </a:p>
        </p:txBody>
      </p:sp>
      <p:sp>
        <p:nvSpPr>
          <p:cNvPr id="45059" name="Rectangle 2">
            <a:extLst>
              <a:ext uri="{FF2B5EF4-FFF2-40B4-BE49-F238E27FC236}">
                <a16:creationId xmlns:a16="http://schemas.microsoft.com/office/drawing/2014/main" id="{DCBB5CA3-375D-D355-AF69-E2060E46BB17}"/>
              </a:ext>
            </a:extLst>
          </p:cNvPr>
          <p:cNvSpPr>
            <a:spLocks noChangeArrowheads="1"/>
          </p:cNvSpPr>
          <p:nvPr/>
        </p:nvSpPr>
        <p:spPr bwMode="auto">
          <a:xfrm>
            <a:off x="1428750" y="214313"/>
            <a:ext cx="7000875" cy="1077912"/>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BLOOD VESSELS OF RETINA</a:t>
            </a:r>
            <a:endParaRPr lang="en-US" altLang="en-US" sz="3200" b="1" dirty="0">
              <a:solidFill>
                <a:srgbClr val="9D3232"/>
              </a:solidFill>
              <a:effectLst>
                <a:outerShdw blurRad="38100" dist="38100" dir="2700000" algn="tl">
                  <a:srgbClr val="000000"/>
                </a:outerShdw>
              </a:effectLst>
              <a:latin typeface="Comic Sans MS" panose="030F0702030302020204" pitchFamily="66" charset="0"/>
            </a:endParaRPr>
          </a:p>
          <a:p>
            <a:pPr eaLnBrk="1" hangingPunct="1">
              <a:buFont typeface="Arial" panose="020B0604020202020204" pitchFamily="34" charset="0"/>
              <a:buNone/>
              <a:defRPr/>
            </a:pPr>
            <a:r>
              <a:rPr lang="en-US" altLang="en-US" sz="3200" b="1" dirty="0">
                <a:solidFill>
                  <a:srgbClr val="9D3232"/>
                </a:solidFill>
                <a:effectLst>
                  <a:outerShdw blurRad="38100" dist="38100" dir="2700000" algn="tl">
                    <a:srgbClr val="000000"/>
                  </a:outerShdw>
                </a:effectLst>
                <a:latin typeface="Comic Sans MS" panose="030F0702030302020204" pitchFamily="66" charset="0"/>
              </a:rPr>
              <a:t>(vasa </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sanguinea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retinae)</a:t>
            </a:r>
            <a:endParaRPr lang="en-US" altLang="en-US" sz="3200" b="1" dirty="0">
              <a:solidFill>
                <a:srgbClr val="9D3232"/>
              </a:solidFill>
              <a:effectLst>
                <a:outerShdw blurRad="38100" dist="38100" dir="2700000" algn="tl">
                  <a:srgbClr val="000000"/>
                </a:outerShdw>
              </a:effectLst>
              <a:latin typeface="Verdana" panose="020B0604030504040204" pitchFamily="34" charset="0"/>
            </a:endParaRPr>
          </a:p>
        </p:txBody>
      </p:sp>
      <p:pic>
        <p:nvPicPr>
          <p:cNvPr id="53252" name="Picture 4">
            <a:extLst>
              <a:ext uri="{FF2B5EF4-FFF2-40B4-BE49-F238E27FC236}">
                <a16:creationId xmlns:a16="http://schemas.microsoft.com/office/drawing/2014/main" id="{D0DBB940-1F5C-6E82-F1B1-C764A00FC7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88" r="39700" b="37746"/>
          <a:stretch>
            <a:fillRect/>
          </a:stretch>
        </p:blipFill>
        <p:spPr bwMode="auto">
          <a:xfrm>
            <a:off x="4949130" y="3000375"/>
            <a:ext cx="3943350" cy="350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1">
            <a:extLst>
              <a:ext uri="{FF2B5EF4-FFF2-40B4-BE49-F238E27FC236}">
                <a16:creationId xmlns:a16="http://schemas.microsoft.com/office/drawing/2014/main" id="{E3B1C5B6-5CFA-7140-6E4A-CA1211E213C3}"/>
              </a:ext>
            </a:extLst>
          </p:cNvPr>
          <p:cNvSpPr>
            <a:spLocks noChangeArrowheads="1"/>
          </p:cNvSpPr>
          <p:nvPr/>
        </p:nvSpPr>
        <p:spPr bwMode="auto">
          <a:xfrm>
            <a:off x="285750" y="1071563"/>
            <a:ext cx="6929438" cy="3508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endParaRPr lang="en-US" altLang="en-US" sz="18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b="1" dirty="0">
                <a:latin typeface="Comic Sans MS" panose="030F0702030302020204" pitchFamily="66" charset="0"/>
              </a:rPr>
              <a:t>A.CENTRALIS RETINAE – </a:t>
            </a:r>
            <a:r>
              <a:rPr lang="en-GB" altLang="en-US" sz="1800" b="1" dirty="0">
                <a:latin typeface="Comic Sans MS" panose="030F0702030302020204" pitchFamily="66" charset="0"/>
              </a:rPr>
              <a:t>terminal branches</a:t>
            </a:r>
            <a:endParaRPr lang="en-US" altLang="en-US" sz="1800" b="1" dirty="0">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18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1.arteriola temporalis retinae superior and inferior</a:t>
            </a: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2.arteriola nasalis retinae superior and inferior</a:t>
            </a: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3.arteriola </a:t>
            </a:r>
            <a:r>
              <a:rPr lang="en-US" altLang="en-US" sz="2000" dirty="0" err="1">
                <a:latin typeface="Comic Sans MS" panose="030F0702030302020204" pitchFamily="66" charset="0"/>
              </a:rPr>
              <a:t>macularis</a:t>
            </a:r>
            <a:r>
              <a:rPr lang="en-US" altLang="en-US" sz="2000" dirty="0">
                <a:latin typeface="Comic Sans MS" panose="030F0702030302020204" pitchFamily="66" charset="0"/>
              </a:rPr>
              <a:t> superior and inferior</a:t>
            </a:r>
          </a:p>
          <a:p>
            <a:pPr eaLnBrk="1" hangingPunct="1">
              <a:spcBef>
                <a:spcPct val="0"/>
              </a:spcBef>
              <a:buClrTx/>
              <a:buSzTx/>
              <a:buFont typeface="Arial" panose="020B0604020202020204" pitchFamily="34" charset="0"/>
              <a:buNone/>
            </a:pP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a:t>
            </a:r>
            <a:r>
              <a:rPr lang="en-GB" altLang="en-US" sz="1800" dirty="0">
                <a:latin typeface="Comic Sans MS" panose="030F0702030302020204" pitchFamily="66" charset="0"/>
              </a:rPr>
              <a:t>terminal branches</a:t>
            </a: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a:t>
            </a:r>
            <a:r>
              <a:rPr lang="en-GB" altLang="en-US" sz="1800" dirty="0">
                <a:latin typeface="Comic Sans MS" panose="030F0702030302020204" pitchFamily="66" charset="0"/>
              </a:rPr>
              <a:t>obstruction of these arteries</a:t>
            </a:r>
          </a:p>
          <a:p>
            <a:pPr eaLnBrk="1" hangingPunct="1">
              <a:spcBef>
                <a:spcPct val="0"/>
              </a:spcBef>
              <a:buClrTx/>
              <a:buSzTx/>
              <a:buFont typeface="Arial" panose="020B0604020202020204" pitchFamily="34" charset="0"/>
              <a:buNone/>
            </a:pPr>
            <a:r>
              <a:rPr lang="en-GB" altLang="en-US" sz="1800" dirty="0">
                <a:latin typeface="Comic Sans MS" panose="030F0702030302020204" pitchFamily="66" charset="0"/>
              </a:rPr>
              <a:t>  results in blindness for corresponding</a:t>
            </a:r>
            <a:br>
              <a:rPr lang="en-GB" altLang="en-US" sz="1800" dirty="0">
                <a:latin typeface="Comic Sans MS" panose="030F0702030302020204" pitchFamily="66" charset="0"/>
              </a:rPr>
            </a:br>
            <a:r>
              <a:rPr lang="en-GB" altLang="en-US" sz="1800" dirty="0">
                <a:latin typeface="Comic Sans MS" panose="030F0702030302020204" pitchFamily="66" charset="0"/>
              </a:rPr>
              <a:t>  part of visual field</a:t>
            </a:r>
            <a:endParaRPr lang="en-US" altLang="en-US" sz="1800" dirty="0">
              <a:latin typeface="Comic Sans MS" panose="030F0702030302020204" pitchFamily="66" charset="0"/>
            </a:endParaRPr>
          </a:p>
        </p:txBody>
      </p:sp>
      <p:sp>
        <p:nvSpPr>
          <p:cNvPr id="46083" name="Rectangle 2">
            <a:extLst>
              <a:ext uri="{FF2B5EF4-FFF2-40B4-BE49-F238E27FC236}">
                <a16:creationId xmlns:a16="http://schemas.microsoft.com/office/drawing/2014/main" id="{F078A3DC-48D9-E296-981B-1CD276855B14}"/>
              </a:ext>
            </a:extLst>
          </p:cNvPr>
          <p:cNvSpPr>
            <a:spLocks noChangeArrowheads="1"/>
          </p:cNvSpPr>
          <p:nvPr/>
        </p:nvSpPr>
        <p:spPr bwMode="auto">
          <a:xfrm>
            <a:off x="1428750" y="214313"/>
            <a:ext cx="7000875" cy="1077912"/>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BLOOD VESSELS OF RETINA</a:t>
            </a:r>
            <a:endParaRPr lang="en-US" altLang="en-US" sz="3200" b="1" dirty="0">
              <a:solidFill>
                <a:srgbClr val="9D3232"/>
              </a:solidFill>
              <a:effectLst>
                <a:outerShdw blurRad="38100" dist="38100" dir="2700000" algn="tl">
                  <a:srgbClr val="000000"/>
                </a:outerShdw>
              </a:effectLst>
              <a:latin typeface="Comic Sans MS" panose="030F0702030302020204" pitchFamily="66" charset="0"/>
            </a:endParaRPr>
          </a:p>
          <a:p>
            <a:pPr eaLnBrk="1" hangingPunct="1">
              <a:buFont typeface="Arial" panose="020B0604020202020204" pitchFamily="34" charset="0"/>
              <a:buNone/>
              <a:defRPr/>
            </a:pPr>
            <a:r>
              <a:rPr lang="en-US" altLang="en-US" sz="3200" b="1" dirty="0">
                <a:solidFill>
                  <a:srgbClr val="9D3232"/>
                </a:solidFill>
                <a:effectLst>
                  <a:outerShdw blurRad="38100" dist="38100" dir="2700000" algn="tl">
                    <a:srgbClr val="000000"/>
                  </a:outerShdw>
                </a:effectLst>
                <a:latin typeface="Comic Sans MS" panose="030F0702030302020204" pitchFamily="66" charset="0"/>
              </a:rPr>
              <a:t>(vasa </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sanguinea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retinae)</a:t>
            </a:r>
            <a:endParaRPr lang="en-US" altLang="en-US" sz="3200" b="1" dirty="0">
              <a:solidFill>
                <a:srgbClr val="9D3232"/>
              </a:solidFill>
              <a:effectLst>
                <a:outerShdw blurRad="38100" dist="38100" dir="2700000" algn="tl">
                  <a:srgbClr val="000000"/>
                </a:outerShdw>
              </a:effectLst>
              <a:latin typeface="Verdana" panose="020B0604030504040204" pitchFamily="34" charset="0"/>
            </a:endParaRPr>
          </a:p>
        </p:txBody>
      </p:sp>
      <p:pic>
        <p:nvPicPr>
          <p:cNvPr id="54276" name="Picture 4">
            <a:extLst>
              <a:ext uri="{FF2B5EF4-FFF2-40B4-BE49-F238E27FC236}">
                <a16:creationId xmlns:a16="http://schemas.microsoft.com/office/drawing/2014/main" id="{25623E3D-C8CD-972A-A391-BD3248B8D4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982" r="37537" b="37746"/>
          <a:stretch>
            <a:fillRect/>
          </a:stretch>
        </p:blipFill>
        <p:spPr bwMode="auto">
          <a:xfrm>
            <a:off x="4636725" y="2780928"/>
            <a:ext cx="4251325" cy="364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1">
            <a:extLst>
              <a:ext uri="{FF2B5EF4-FFF2-40B4-BE49-F238E27FC236}">
                <a16:creationId xmlns:a16="http://schemas.microsoft.com/office/drawing/2014/main" id="{22651A58-2D4F-27F5-8E8C-3B8FA14676BB}"/>
              </a:ext>
            </a:extLst>
          </p:cNvPr>
          <p:cNvSpPr>
            <a:spLocks noChangeArrowheads="1"/>
          </p:cNvSpPr>
          <p:nvPr/>
        </p:nvSpPr>
        <p:spPr bwMode="auto">
          <a:xfrm>
            <a:off x="285750" y="1357313"/>
            <a:ext cx="6929438"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endParaRPr lang="en-US" altLang="en-US" sz="18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1800" b="1" dirty="0">
                <a:latin typeface="Comic Sans MS" panose="030F0702030302020204" pitchFamily="66" charset="0"/>
              </a:rPr>
              <a:t>VEINS OF RETINA</a:t>
            </a:r>
            <a:endParaRPr lang="en-US" altLang="en-US" sz="1800" b="1" dirty="0">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18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a:t>
            </a:r>
            <a:r>
              <a:rPr lang="en-GB" altLang="en-US" sz="1800" dirty="0">
                <a:latin typeface="Comic Sans MS" panose="030F0702030302020204" pitchFamily="66" charset="0"/>
              </a:rPr>
              <a:t>veins accompany arteries</a:t>
            </a: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nn-NO" altLang="en-US" sz="1800" dirty="0">
                <a:latin typeface="Comic Sans MS" panose="030F0702030302020204" pitchFamily="66" charset="0"/>
              </a:rPr>
              <a:t>-</a:t>
            </a:r>
            <a:r>
              <a:rPr lang="en-GB" altLang="en-US" sz="1800" dirty="0">
                <a:latin typeface="Comic Sans MS" panose="030F0702030302020204" pitchFamily="66" charset="0"/>
              </a:rPr>
              <a:t>with tortuous course and wide diameter</a:t>
            </a:r>
            <a:endParaRPr lang="nn-NO"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a:t>
            </a:r>
            <a:r>
              <a:rPr lang="en-GB" altLang="en-US" sz="1800" dirty="0">
                <a:latin typeface="Comic Sans MS" panose="030F0702030302020204" pitchFamily="66" charset="0"/>
              </a:rPr>
              <a:t>drain into </a:t>
            </a:r>
            <a:r>
              <a:rPr lang="en-US" altLang="en-US" sz="1800" b="1" dirty="0">
                <a:latin typeface="Comic Sans MS" panose="030F0702030302020204" pitchFamily="66" charset="0"/>
              </a:rPr>
              <a:t>V.CENTRALIS RETINAE that</a:t>
            </a:r>
            <a:br>
              <a:rPr lang="en-US" altLang="en-US" sz="1800" b="1" dirty="0">
                <a:latin typeface="Comic Sans MS" panose="030F0702030302020204" pitchFamily="66" charset="0"/>
              </a:rPr>
            </a:br>
            <a:r>
              <a:rPr lang="en-US" altLang="en-US" sz="1800" b="1" dirty="0">
                <a:latin typeface="Comic Sans MS" panose="030F0702030302020204" pitchFamily="66" charset="0"/>
              </a:rPr>
              <a:t>drains into V.OPHTALMICA SUPERIOR</a:t>
            </a:r>
            <a:endParaRPr lang="en-US" altLang="en-US" sz="1800" dirty="0">
              <a:latin typeface="Comic Sans MS" panose="030F0702030302020204" pitchFamily="66" charset="0"/>
            </a:endParaRPr>
          </a:p>
        </p:txBody>
      </p:sp>
      <p:sp>
        <p:nvSpPr>
          <p:cNvPr id="47107" name="Rectangle 2">
            <a:extLst>
              <a:ext uri="{FF2B5EF4-FFF2-40B4-BE49-F238E27FC236}">
                <a16:creationId xmlns:a16="http://schemas.microsoft.com/office/drawing/2014/main" id="{4D34B469-E211-C0EF-352B-033667B77A13}"/>
              </a:ext>
            </a:extLst>
          </p:cNvPr>
          <p:cNvSpPr>
            <a:spLocks noChangeArrowheads="1"/>
          </p:cNvSpPr>
          <p:nvPr/>
        </p:nvSpPr>
        <p:spPr bwMode="auto">
          <a:xfrm>
            <a:off x="1428750" y="214313"/>
            <a:ext cx="7000875" cy="1077912"/>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BLOOD VESSELS OF RETINA</a:t>
            </a:r>
          </a:p>
          <a:p>
            <a:pPr eaLnBrk="1" hangingPunct="1">
              <a:buFont typeface="Arial" panose="020B0604020202020204" pitchFamily="34" charset="0"/>
              <a:buNone/>
              <a:defRPr/>
            </a:pPr>
            <a:r>
              <a:rPr lang="en-US" altLang="en-US" sz="3200" b="1" dirty="0">
                <a:solidFill>
                  <a:srgbClr val="9D3232"/>
                </a:solidFill>
                <a:effectLst>
                  <a:outerShdw blurRad="38100" dist="38100" dir="2700000" algn="tl">
                    <a:srgbClr val="000000"/>
                  </a:outerShdw>
                </a:effectLst>
                <a:latin typeface="Comic Sans MS" panose="030F0702030302020204" pitchFamily="66" charset="0"/>
              </a:rPr>
              <a:t>(vasa </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sanguinea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retinae)</a:t>
            </a:r>
            <a:endParaRPr lang="en-US" altLang="en-US" sz="3200" b="1" dirty="0">
              <a:solidFill>
                <a:srgbClr val="9D3232"/>
              </a:solidFill>
              <a:effectLst>
                <a:outerShdw blurRad="38100" dist="38100" dir="2700000" algn="tl">
                  <a:srgbClr val="000000"/>
                </a:outerShdw>
              </a:effectLst>
              <a:latin typeface="Verdana" panose="020B0604030504040204" pitchFamily="34" charset="0"/>
            </a:endParaRPr>
          </a:p>
        </p:txBody>
      </p:sp>
      <p:pic>
        <p:nvPicPr>
          <p:cNvPr id="55300" name="Picture 2">
            <a:extLst>
              <a:ext uri="{FF2B5EF4-FFF2-40B4-BE49-F238E27FC236}">
                <a16:creationId xmlns:a16="http://schemas.microsoft.com/office/drawing/2014/main" id="{54B4765F-21F7-E852-690C-DB4CE6A865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8586" y="1556791"/>
            <a:ext cx="3804252" cy="315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1" name="Picture 4">
            <a:extLst>
              <a:ext uri="{FF2B5EF4-FFF2-40B4-BE49-F238E27FC236}">
                <a16:creationId xmlns:a16="http://schemas.microsoft.com/office/drawing/2014/main" id="{A76849AB-9B68-5F04-3A4C-5ECA905C54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640" t="9520" r="39626" b="37746"/>
          <a:stretch>
            <a:fillRect/>
          </a:stretch>
        </p:blipFill>
        <p:spPr bwMode="auto">
          <a:xfrm>
            <a:off x="500063" y="3643313"/>
            <a:ext cx="3857625"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4">
            <a:extLst>
              <a:ext uri="{FF2B5EF4-FFF2-40B4-BE49-F238E27FC236}">
                <a16:creationId xmlns:a16="http://schemas.microsoft.com/office/drawing/2014/main" id="{3F6FF414-4B9A-AD5D-AD42-F6B1A5B422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267" r="41928" b="37746"/>
          <a:stretch>
            <a:fillRect/>
          </a:stretch>
        </p:blipFill>
        <p:spPr bwMode="auto">
          <a:xfrm>
            <a:off x="4357688" y="1500188"/>
            <a:ext cx="4468812" cy="418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1" name="TextBox 1">
            <a:extLst>
              <a:ext uri="{FF2B5EF4-FFF2-40B4-BE49-F238E27FC236}">
                <a16:creationId xmlns:a16="http://schemas.microsoft.com/office/drawing/2014/main" id="{0A40B2AE-444F-6A1A-C52C-E66876F07016}"/>
              </a:ext>
            </a:extLst>
          </p:cNvPr>
          <p:cNvSpPr txBox="1">
            <a:spLocks noChangeArrowheads="1"/>
          </p:cNvSpPr>
          <p:nvPr/>
        </p:nvSpPr>
        <p:spPr bwMode="auto">
          <a:xfrm>
            <a:off x="3000375" y="285750"/>
            <a:ext cx="1770036" cy="646331"/>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Eyeball</a:t>
            </a:r>
            <a:endParaRPr lang="en-US" altLang="en-US" sz="3600" b="1" dirty="0">
              <a:solidFill>
                <a:srgbClr val="9D3232"/>
              </a:solidFill>
              <a:effectLst>
                <a:outerShdw blurRad="38100" dist="38100" dir="2700000" algn="tl">
                  <a:srgbClr val="000000"/>
                </a:outerShdw>
              </a:effectLst>
              <a:latin typeface="Comic Sans MS" panose="030F0702030302020204" pitchFamily="66" charset="0"/>
            </a:endParaRPr>
          </a:p>
        </p:txBody>
      </p:sp>
      <p:sp>
        <p:nvSpPr>
          <p:cNvPr id="56324" name="TextBox 2">
            <a:extLst>
              <a:ext uri="{FF2B5EF4-FFF2-40B4-BE49-F238E27FC236}">
                <a16:creationId xmlns:a16="http://schemas.microsoft.com/office/drawing/2014/main" id="{1ED9C89C-E420-0A70-D80F-CC3EA1B6E381}"/>
              </a:ext>
            </a:extLst>
          </p:cNvPr>
          <p:cNvSpPr txBox="1">
            <a:spLocks noChangeArrowheads="1"/>
          </p:cNvSpPr>
          <p:nvPr/>
        </p:nvSpPr>
        <p:spPr bwMode="auto">
          <a:xfrm>
            <a:off x="285750" y="1500188"/>
            <a:ext cx="4075155"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2000" dirty="0">
                <a:latin typeface="Comic Sans MS" panose="030F0702030302020204" pitchFamily="66" charset="0"/>
              </a:rPr>
            </a:br>
            <a:br>
              <a:rPr lang="en-US" altLang="en-US" sz="2000" dirty="0">
                <a:latin typeface="Comic Sans MS" panose="030F0702030302020204" pitchFamily="66" charset="0"/>
              </a:rPr>
            </a:br>
            <a:r>
              <a:rPr lang="en-US" altLang="en-US" sz="2400" b="1" i="1" dirty="0">
                <a:latin typeface="Comic Sans MS" panose="030F0702030302020204" pitchFamily="66" charset="0"/>
              </a:rPr>
              <a:t>II </a:t>
            </a:r>
            <a:r>
              <a:rPr lang="en-GB" altLang="en-US" sz="2000" b="1" i="1" dirty="0">
                <a:latin typeface="Comic Sans MS" panose="030F0702030302020204" pitchFamily="66" charset="0"/>
              </a:rPr>
              <a:t>Content of eyeball</a:t>
            </a:r>
            <a:r>
              <a:rPr lang="en-US" altLang="en-US" sz="2000" b="1" i="1" dirty="0">
                <a:latin typeface="Comic Sans MS" panose="030F0702030302020204" pitchFamily="66" charset="0"/>
              </a:rPr>
              <a:t>:</a:t>
            </a:r>
            <a:br>
              <a:rPr lang="en-US" altLang="en-US" sz="2000" dirty="0">
                <a:latin typeface="Comic Sans MS" panose="030F0702030302020204" pitchFamily="66" charset="0"/>
              </a:rPr>
            </a:br>
            <a:endParaRPr lang="en-US" altLang="en-US" sz="20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 </a:t>
            </a:r>
            <a:r>
              <a:rPr lang="en-GB" altLang="en-US" sz="2000" dirty="0" err="1">
                <a:latin typeface="Comic Sans MS" panose="030F0702030302020204" pitchFamily="66" charset="0"/>
              </a:rPr>
              <a:t>Aqeous</a:t>
            </a:r>
            <a:r>
              <a:rPr lang="en-GB" altLang="en-US" sz="2000" dirty="0">
                <a:latin typeface="Comic Sans MS" panose="030F0702030302020204" pitchFamily="66" charset="0"/>
              </a:rPr>
              <a:t> </a:t>
            </a:r>
            <a:r>
              <a:rPr lang="en-GB" altLang="en-US" sz="2000" dirty="0" err="1">
                <a:latin typeface="Comic Sans MS" panose="030F0702030302020204" pitchFamily="66" charset="0"/>
              </a:rPr>
              <a:t>humor</a:t>
            </a:r>
            <a:r>
              <a:rPr lang="en-GB" altLang="en-US" sz="2000" dirty="0">
                <a:latin typeface="Comic Sans MS" panose="030F0702030302020204" pitchFamily="66" charset="0"/>
              </a:rPr>
              <a:t> </a:t>
            </a:r>
            <a:r>
              <a:rPr lang="en-US" altLang="en-US" sz="2000" dirty="0">
                <a:latin typeface="Comic Sans MS" panose="030F0702030302020204" pitchFamily="66" charset="0"/>
              </a:rPr>
              <a:t>(humor </a:t>
            </a:r>
            <a:r>
              <a:rPr lang="en-US" altLang="en-US" sz="2000" dirty="0" err="1">
                <a:latin typeface="Comic Sans MS" panose="030F0702030302020204" pitchFamily="66" charset="0"/>
              </a:rPr>
              <a:t>aquosus</a:t>
            </a:r>
            <a:r>
              <a:rPr lang="en-US" altLang="en-US" sz="2000" dirty="0">
                <a:latin typeface="Comic Sans MS" panose="030F0702030302020204" pitchFamily="66" charset="0"/>
              </a:rPr>
              <a:t>)</a:t>
            </a:r>
            <a:br>
              <a:rPr lang="en-US" altLang="en-US" sz="2000" dirty="0">
                <a:latin typeface="Comic Sans MS" panose="030F0702030302020204" pitchFamily="66" charset="0"/>
              </a:rPr>
            </a:br>
            <a:r>
              <a:rPr lang="en-US" altLang="en-US" sz="2000" dirty="0">
                <a:latin typeface="Comic Sans MS" panose="030F0702030302020204" pitchFamily="66" charset="0"/>
              </a:rPr>
              <a:t>- Lens)</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altLang="en-US" sz="2000" dirty="0">
                <a:latin typeface="Comic Sans MS" panose="030F0702030302020204" pitchFamily="66" charset="0"/>
              </a:rPr>
              <a:t>Vitreous body </a:t>
            </a:r>
            <a:r>
              <a:rPr lang="en-US" altLang="en-US" sz="2000" dirty="0">
                <a:latin typeface="Comic Sans MS" panose="030F0702030302020204" pitchFamily="66" charset="0"/>
              </a:rPr>
              <a:t>(corpus vitreum)</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altLang="en-US" sz="2000" dirty="0">
                <a:latin typeface="Comic Sans MS" panose="030F0702030302020204" pitchFamily="66" charset="0"/>
              </a:rPr>
              <a:t>Anterior chamber of eyeball</a:t>
            </a:r>
            <a:br>
              <a:rPr lang="en-US" altLang="en-US" sz="2000" dirty="0">
                <a:latin typeface="Comic Sans MS" panose="030F0702030302020204" pitchFamily="66" charset="0"/>
              </a:rPr>
            </a:br>
            <a:r>
              <a:rPr lang="en-US" altLang="en-US" sz="2000" dirty="0">
                <a:latin typeface="Comic Sans MS" panose="030F0702030302020204" pitchFamily="66" charset="0"/>
              </a:rPr>
              <a:t>  (camera anterior bulbi)</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altLang="en-US" sz="2000" dirty="0">
                <a:latin typeface="Comic Sans MS" panose="030F0702030302020204" pitchFamily="66" charset="0"/>
              </a:rPr>
              <a:t>Posterior chamber of eyeball</a:t>
            </a:r>
            <a:br>
              <a:rPr lang="en-US" altLang="en-US" sz="2000" dirty="0">
                <a:latin typeface="Comic Sans MS" panose="030F0702030302020204" pitchFamily="66" charset="0"/>
              </a:rPr>
            </a:br>
            <a:r>
              <a:rPr lang="en-US" altLang="en-US" sz="2000" dirty="0">
                <a:latin typeface="Comic Sans MS" panose="030F0702030302020204" pitchFamily="66" charset="0"/>
              </a:rPr>
              <a:t>  (camera posterior bulbi)</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
            <a:extLst>
              <a:ext uri="{FF2B5EF4-FFF2-40B4-BE49-F238E27FC236}">
                <a16:creationId xmlns:a16="http://schemas.microsoft.com/office/drawing/2014/main" id="{0EB55723-BF12-FEA5-202F-A92F59D49577}"/>
              </a:ext>
            </a:extLst>
          </p:cNvPr>
          <p:cNvSpPr>
            <a:spLocks noChangeArrowheads="1"/>
          </p:cNvSpPr>
          <p:nvPr/>
        </p:nvSpPr>
        <p:spPr bwMode="auto">
          <a:xfrm>
            <a:off x="1500187" y="298361"/>
            <a:ext cx="6143625" cy="1077913"/>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Anterior chamber of eyeball</a:t>
            </a:r>
            <a:br>
              <a:rPr lang="en-US" altLang="en-US" sz="3200" b="1" dirty="0">
                <a:solidFill>
                  <a:srgbClr val="9D3232"/>
                </a:solidFill>
                <a:effectLst>
                  <a:outerShdw blurRad="38100" dist="38100" dir="2700000" algn="tl">
                    <a:srgbClr val="000000"/>
                  </a:outerShdw>
                </a:effectLst>
                <a:latin typeface="Comic Sans MS" panose="030F0702030302020204" pitchFamily="66" charset="0"/>
              </a:rPr>
            </a:b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(camera anterior bulbi)</a:t>
            </a:r>
          </a:p>
        </p:txBody>
      </p:sp>
      <p:pic>
        <p:nvPicPr>
          <p:cNvPr id="57347" name="Picture 4">
            <a:extLst>
              <a:ext uri="{FF2B5EF4-FFF2-40B4-BE49-F238E27FC236}">
                <a16:creationId xmlns:a16="http://schemas.microsoft.com/office/drawing/2014/main" id="{FAE0F4F8-6A69-0EA6-BA01-0D2A078095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88" t="10948" r="37869" b="44151"/>
          <a:stretch>
            <a:fillRect/>
          </a:stretch>
        </p:blipFill>
        <p:spPr bwMode="auto">
          <a:xfrm>
            <a:off x="5148064" y="1484784"/>
            <a:ext cx="3672408" cy="2276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8" name="Rectangle 4">
            <a:extLst>
              <a:ext uri="{FF2B5EF4-FFF2-40B4-BE49-F238E27FC236}">
                <a16:creationId xmlns:a16="http://schemas.microsoft.com/office/drawing/2014/main" id="{EEFC4EB6-3FED-6EA0-ED72-D4FA82D0C1BA}"/>
              </a:ext>
            </a:extLst>
          </p:cNvPr>
          <p:cNvSpPr>
            <a:spLocks noChangeArrowheads="1"/>
          </p:cNvSpPr>
          <p:nvPr/>
        </p:nvSpPr>
        <p:spPr bwMode="auto">
          <a:xfrm>
            <a:off x="279395" y="1206406"/>
            <a:ext cx="8757101" cy="594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a:t>
            </a:r>
            <a:r>
              <a:rPr lang="en-GB" altLang="en-US" sz="1800" dirty="0">
                <a:latin typeface="Comic Sans MS" panose="030F0702030302020204" pitchFamily="66" charset="0"/>
              </a:rPr>
              <a:t>The space filled by </a:t>
            </a:r>
            <a:r>
              <a:rPr lang="en-GB" altLang="en-US" sz="1800" dirty="0" err="1">
                <a:latin typeface="Comic Sans MS" panose="030F0702030302020204" pitchFamily="66" charset="0"/>
              </a:rPr>
              <a:t>humor</a:t>
            </a:r>
            <a:r>
              <a:rPr lang="en-GB" altLang="en-US" sz="1800" dirty="0">
                <a:latin typeface="Comic Sans MS" panose="030F0702030302020204" pitchFamily="66" charset="0"/>
              </a:rPr>
              <a:t> </a:t>
            </a:r>
            <a:r>
              <a:rPr lang="en-GB" altLang="en-US" sz="1800" dirty="0" err="1">
                <a:latin typeface="Comic Sans MS" panose="030F0702030302020204" pitchFamily="66" charset="0"/>
              </a:rPr>
              <a:t>aqousus</a:t>
            </a:r>
            <a:r>
              <a:rPr lang="en-GB" altLang="en-US" sz="1800" dirty="0">
                <a:latin typeface="Comic Sans MS" panose="030F0702030302020204" pitchFamily="66" charset="0"/>
              </a:rPr>
              <a:t> </a:t>
            </a:r>
            <a:br>
              <a:rPr lang="sr-Cyrl-CS" altLang="en-US" sz="1800" dirty="0">
                <a:latin typeface="Comic Sans MS" panose="030F0702030302020204" pitchFamily="66" charset="0"/>
              </a:rPr>
            </a:br>
            <a:r>
              <a:rPr lang="sr-Cyrl-CS" altLang="en-US" sz="1800" dirty="0">
                <a:latin typeface="Comic Sans MS" panose="030F0702030302020204" pitchFamily="66" charset="0"/>
              </a:rPr>
              <a:t>  </a:t>
            </a:r>
            <a:r>
              <a:rPr lang="en-GB" altLang="en-US" sz="1800" dirty="0">
                <a:latin typeface="Comic Sans MS" panose="030F0702030302020204" pitchFamily="66" charset="0"/>
              </a:rPr>
              <a:t>bordered by</a:t>
            </a:r>
            <a:r>
              <a:rPr lang="pl-PL" altLang="en-US" sz="1800" dirty="0">
                <a:latin typeface="Comic Sans MS" panose="030F0702030302020204" pitchFamily="66" charset="0"/>
              </a:rPr>
              <a:t>:</a:t>
            </a:r>
            <a:br>
              <a:rPr lang="pl-PL" altLang="en-US" sz="1800" dirty="0">
                <a:latin typeface="Comic Sans MS" panose="030F0702030302020204" pitchFamily="66" charset="0"/>
              </a:rPr>
            </a:br>
            <a:r>
              <a:rPr lang="pl-PL" altLang="en-US" sz="1800" dirty="0">
                <a:latin typeface="Comic Sans MS" panose="030F0702030302020204" pitchFamily="66" charset="0"/>
              </a:rPr>
              <a:t> </a:t>
            </a:r>
            <a:r>
              <a:rPr lang="en-GB" altLang="en-US" sz="1800" u="sng" dirty="0">
                <a:latin typeface="Comic Sans MS" panose="030F0702030302020204" pitchFamily="66" charset="0"/>
              </a:rPr>
              <a:t>anteriorly</a:t>
            </a:r>
            <a:r>
              <a:rPr lang="en-GB" altLang="en-US" sz="1800" dirty="0">
                <a:latin typeface="Comic Sans MS" panose="030F0702030302020204" pitchFamily="66" charset="0"/>
              </a:rPr>
              <a:t>: </a:t>
            </a:r>
            <a:r>
              <a:rPr lang="pl-PL" altLang="en-US" sz="1800" dirty="0">
                <a:latin typeface="Comic Sans MS" panose="030F0702030302020204" pitchFamily="66" charset="0"/>
              </a:rPr>
              <a:t>cornea</a:t>
            </a:r>
            <a:br>
              <a:rPr lang="pl-PL" altLang="en-US" sz="1800" dirty="0">
                <a:latin typeface="Comic Sans MS" panose="030F0702030302020204" pitchFamily="66" charset="0"/>
              </a:rPr>
            </a:br>
            <a:r>
              <a:rPr lang="pl-PL" altLang="en-US" sz="1800" dirty="0">
                <a:latin typeface="Comic Sans MS" panose="030F0702030302020204" pitchFamily="66" charset="0"/>
              </a:rPr>
              <a:t> </a:t>
            </a:r>
            <a:r>
              <a:rPr lang="en-GB" altLang="en-US" sz="1800" u="sng" dirty="0">
                <a:latin typeface="Comic Sans MS" panose="030F0702030302020204" pitchFamily="66" charset="0"/>
              </a:rPr>
              <a:t>posteriorly</a:t>
            </a:r>
            <a:r>
              <a:rPr lang="pl-PL" altLang="en-US" sz="1800" dirty="0">
                <a:latin typeface="Comic Sans MS" panose="030F0702030302020204" pitchFamily="66" charset="0"/>
              </a:rPr>
              <a:t>: iris</a:t>
            </a:r>
            <a:br>
              <a:rPr lang="pl-PL" altLang="en-US" sz="1800" b="1" dirty="0">
                <a:latin typeface="Comic Sans MS" panose="030F0702030302020204" pitchFamily="66" charset="0"/>
              </a:rPr>
            </a:br>
            <a:br>
              <a:rPr lang="pl-PL" altLang="en-US" sz="1800" b="1" dirty="0">
                <a:latin typeface="Comic Sans MS" panose="030F0702030302020204" pitchFamily="66" charset="0"/>
              </a:rPr>
            </a:br>
            <a:r>
              <a:rPr lang="pl-PL" altLang="en-US" sz="1800" dirty="0">
                <a:latin typeface="Comic Sans MS" panose="030F0702030302020204" pitchFamily="66" charset="0"/>
              </a:rPr>
              <a:t>- </a:t>
            </a:r>
            <a:r>
              <a:rPr lang="en-GB" altLang="en-US" sz="1800" dirty="0">
                <a:latin typeface="Comic Sans MS" panose="030F0702030302020204" pitchFamily="66" charset="0"/>
              </a:rPr>
              <a:t>It communicates with posterior</a:t>
            </a:r>
            <a:br>
              <a:rPr lang="en-GB" altLang="en-US" sz="1800" dirty="0">
                <a:latin typeface="Comic Sans MS" panose="030F0702030302020204" pitchFamily="66" charset="0"/>
              </a:rPr>
            </a:br>
            <a:r>
              <a:rPr lang="en-GB" altLang="en-US" sz="1800" dirty="0">
                <a:latin typeface="Comic Sans MS" panose="030F0702030302020204" pitchFamily="66" charset="0"/>
              </a:rPr>
              <a:t>   chamber of the eyeball through </a:t>
            </a:r>
            <a:br>
              <a:rPr lang="en-GB" altLang="en-US" sz="1800" dirty="0">
                <a:latin typeface="Comic Sans MS" panose="030F0702030302020204" pitchFamily="66" charset="0"/>
              </a:rPr>
            </a:br>
            <a:r>
              <a:rPr lang="en-GB" altLang="en-US" sz="1800" dirty="0">
                <a:latin typeface="Comic Sans MS" panose="030F0702030302020204" pitchFamily="66" charset="0"/>
              </a:rPr>
              <a:t>   pupil </a:t>
            </a:r>
            <a:r>
              <a:rPr lang="pl-PL" altLang="en-US" sz="1800" dirty="0">
                <a:latin typeface="Comic Sans MS" panose="030F0702030302020204" pitchFamily="66" charset="0"/>
              </a:rPr>
              <a:t>(pupilla)</a:t>
            </a:r>
            <a:br>
              <a:rPr lang="pl-PL" altLang="en-US" sz="1800" b="1" dirty="0">
                <a:latin typeface="Comic Sans MS" panose="030F0702030302020204" pitchFamily="66" charset="0"/>
              </a:rPr>
            </a:br>
            <a:br>
              <a:rPr lang="pl-PL" altLang="en-US" sz="1800" b="1" dirty="0">
                <a:latin typeface="Comic Sans MS" panose="030F0702030302020204" pitchFamily="66" charset="0"/>
              </a:rPr>
            </a:br>
            <a:r>
              <a:rPr lang="pl-PL" altLang="en-US" sz="1800" b="1" dirty="0">
                <a:latin typeface="Comic Sans MS" panose="030F0702030302020204" pitchFamily="66" charset="0"/>
              </a:rPr>
              <a:t>- </a:t>
            </a:r>
            <a:r>
              <a:rPr lang="en-GB" altLang="en-US" sz="1800" dirty="0">
                <a:latin typeface="Comic Sans MS" panose="030F0702030302020204" pitchFamily="66" charset="0"/>
              </a:rPr>
              <a:t>Its peripheric part is narrowed and named</a:t>
            </a:r>
            <a:br>
              <a:rPr lang="pl-PL" altLang="en-US" sz="1800" b="1" dirty="0">
                <a:latin typeface="Comic Sans MS" panose="030F0702030302020204" pitchFamily="66" charset="0"/>
              </a:rPr>
            </a:br>
            <a:r>
              <a:rPr lang="pl-PL" altLang="en-US" sz="1800" b="1" dirty="0">
                <a:latin typeface="Comic Sans MS" panose="030F0702030302020204" pitchFamily="66" charset="0"/>
              </a:rPr>
              <a:t>  </a:t>
            </a:r>
            <a:r>
              <a:rPr lang="en-GB" altLang="en-US" sz="1800" b="1" dirty="0" err="1">
                <a:latin typeface="Comic Sans MS" panose="030F0702030302020204" pitchFamily="66" charset="0"/>
              </a:rPr>
              <a:t>irido</a:t>
            </a:r>
            <a:r>
              <a:rPr lang="pl-PL" altLang="en-US" sz="1800" b="1" dirty="0">
                <a:latin typeface="Comic Sans MS" panose="030F0702030302020204" pitchFamily="66" charset="0"/>
              </a:rPr>
              <a:t>-</a:t>
            </a:r>
            <a:r>
              <a:rPr lang="en-GB" altLang="en-US" sz="1800" b="1" dirty="0">
                <a:latin typeface="Comic Sans MS" panose="030F0702030302020204" pitchFamily="66" charset="0"/>
              </a:rPr>
              <a:t>corneal angle </a:t>
            </a:r>
            <a:r>
              <a:rPr lang="pl-PL" altLang="en-US" sz="1800" b="1" dirty="0">
                <a:latin typeface="Comic Sans MS" panose="030F0702030302020204" pitchFamily="66" charset="0"/>
              </a:rPr>
              <a:t>(angulus iridocornealis)</a:t>
            </a:r>
            <a:br>
              <a:rPr lang="pl-PL" altLang="en-US" sz="1800" b="1" dirty="0">
                <a:latin typeface="Comic Sans MS" panose="030F0702030302020204" pitchFamily="66" charset="0"/>
              </a:rPr>
            </a:br>
            <a:r>
              <a:rPr lang="pl-PL" altLang="en-US" sz="1800" b="1" dirty="0">
                <a:latin typeface="Comic Sans MS" panose="030F0702030302020204" pitchFamily="66" charset="0"/>
              </a:rPr>
              <a:t>  </a:t>
            </a:r>
            <a:r>
              <a:rPr lang="en-GB" altLang="en-US" sz="1800" dirty="0">
                <a:latin typeface="Comic Sans MS" panose="030F0702030302020204" pitchFamily="66" charset="0"/>
              </a:rPr>
              <a:t>boundaries</a:t>
            </a:r>
            <a:r>
              <a:rPr lang="pl-PL" altLang="en-US" sz="1800" dirty="0">
                <a:latin typeface="Comic Sans MS" panose="030F0702030302020204" pitchFamily="66" charset="0"/>
              </a:rPr>
              <a:t>: </a:t>
            </a:r>
            <a:r>
              <a:rPr lang="en-GB" altLang="en-US" sz="1800" dirty="0">
                <a:latin typeface="Comic Sans MS" panose="030F0702030302020204" pitchFamily="66" charset="0"/>
              </a:rPr>
              <a:t>anteriorly</a:t>
            </a:r>
            <a:r>
              <a:rPr lang="pl-PL" altLang="en-US" sz="1800" dirty="0">
                <a:latin typeface="Comic Sans MS" panose="030F0702030302020204" pitchFamily="66" charset="0"/>
              </a:rPr>
              <a:t> – limbus corneae </a:t>
            </a:r>
            <a:r>
              <a:rPr lang="en-GB" altLang="en-US" sz="1800" dirty="0">
                <a:latin typeface="Comic Sans MS" panose="030F0702030302020204" pitchFamily="66" charset="0"/>
              </a:rPr>
              <a:t>and corneoscleral junction</a:t>
            </a:r>
            <a:br>
              <a:rPr lang="pl-PL" altLang="en-US" sz="1800" dirty="0">
                <a:latin typeface="Comic Sans MS" panose="030F0702030302020204" pitchFamily="66" charset="0"/>
              </a:rPr>
            </a:br>
            <a:r>
              <a:rPr lang="pl-PL" altLang="en-US" sz="1800" dirty="0">
                <a:latin typeface="Comic Sans MS" panose="030F0702030302020204" pitchFamily="66" charset="0"/>
              </a:rPr>
              <a:t>                </a:t>
            </a:r>
            <a:r>
              <a:rPr lang="sr-Cyrl-CS" altLang="en-US" sz="1800" dirty="0">
                <a:latin typeface="Comic Sans MS" panose="030F0702030302020204" pitchFamily="66" charset="0"/>
              </a:rPr>
              <a:t>  </a:t>
            </a:r>
            <a:r>
              <a:rPr lang="en-GB" altLang="en-US" sz="1800" dirty="0">
                <a:latin typeface="Comic Sans MS" panose="030F0702030302020204" pitchFamily="66" charset="0"/>
              </a:rPr>
              <a:t>    posteriorly</a:t>
            </a:r>
            <a:r>
              <a:rPr lang="pl-PL" altLang="en-US" sz="1800" dirty="0">
                <a:latin typeface="Comic Sans MS" panose="030F0702030302020204" pitchFamily="66" charset="0"/>
              </a:rPr>
              <a:t> – </a:t>
            </a:r>
            <a:r>
              <a:rPr lang="en-GB" altLang="en-US" sz="1800" dirty="0">
                <a:latin typeface="Comic Sans MS" panose="030F0702030302020204" pitchFamily="66" charset="0"/>
              </a:rPr>
              <a:t>outer part of anterior surface of </a:t>
            </a:r>
            <a:r>
              <a:rPr lang="pl-PL" altLang="en-US" sz="1800" dirty="0">
                <a:latin typeface="Comic Sans MS" panose="030F0702030302020204" pitchFamily="66" charset="0"/>
              </a:rPr>
              <a:t>iris</a:t>
            </a:r>
            <a:br>
              <a:rPr lang="pl-PL" altLang="en-US" sz="1800" dirty="0">
                <a:latin typeface="Comic Sans MS" panose="030F0702030302020204" pitchFamily="66" charset="0"/>
              </a:rPr>
            </a:br>
            <a:r>
              <a:rPr lang="pl-PL" altLang="en-US" sz="1800" dirty="0">
                <a:latin typeface="Comic Sans MS" panose="030F0702030302020204" pitchFamily="66" charset="0"/>
              </a:rPr>
              <a:t>   </a:t>
            </a:r>
            <a:r>
              <a:rPr lang="en-GB" altLang="en-US" sz="1800" dirty="0">
                <a:latin typeface="Comic Sans MS" panose="030F0702030302020204" pitchFamily="66" charset="0"/>
              </a:rPr>
              <a:t>content</a:t>
            </a:r>
            <a:r>
              <a:rPr lang="pl-PL" altLang="en-US" sz="1800" dirty="0">
                <a:latin typeface="Comic Sans MS" panose="030F0702030302020204" pitchFamily="66" charset="0"/>
              </a:rPr>
              <a:t>: </a:t>
            </a:r>
            <a:br>
              <a:rPr lang="en-GB" altLang="en-US" sz="1800" dirty="0">
                <a:latin typeface="Comic Sans MS" panose="030F0702030302020204" pitchFamily="66" charset="0"/>
              </a:rPr>
            </a:br>
            <a:r>
              <a:rPr lang="en-GB" altLang="en-US" sz="1800" dirty="0">
                <a:latin typeface="Comic Sans MS" panose="030F0702030302020204" pitchFamily="66" charset="0"/>
              </a:rPr>
              <a:t>    </a:t>
            </a:r>
            <a:r>
              <a:rPr lang="pl-PL" altLang="en-US" sz="1800" dirty="0">
                <a:latin typeface="Comic Sans MS" panose="030F0702030302020204" pitchFamily="66" charset="0"/>
              </a:rPr>
              <a:t>- </a:t>
            </a:r>
            <a:r>
              <a:rPr lang="en-GB" altLang="en-US" sz="1800" b="1" dirty="0">
                <a:latin typeface="Comic Sans MS" panose="030F0702030302020204" pitchFamily="66" charset="0"/>
              </a:rPr>
              <a:t>trabeculae</a:t>
            </a:r>
            <a:r>
              <a:rPr lang="pl-PL" altLang="en-US" sz="1800" b="1" dirty="0">
                <a:latin typeface="Comic Sans MS" panose="030F0702030302020204" pitchFamily="66" charset="0"/>
              </a:rPr>
              <a:t> (lig.pectinatum anguli</a:t>
            </a:r>
            <a:r>
              <a:rPr lang="sr-Cyrl-CS" altLang="en-US" sz="1800" b="1" dirty="0">
                <a:latin typeface="Comic Sans MS" panose="030F0702030302020204" pitchFamily="66" charset="0"/>
              </a:rPr>
              <a:t> </a:t>
            </a:r>
            <a:r>
              <a:rPr lang="pl-PL" altLang="en-US" sz="1800" b="1" dirty="0">
                <a:latin typeface="Comic Sans MS" panose="030F0702030302020204" pitchFamily="66" charset="0"/>
              </a:rPr>
              <a:t>iridocornealis)</a:t>
            </a:r>
            <a:r>
              <a:rPr lang="en-GB" sz="1800" b="0" i="0" dirty="0">
                <a:solidFill>
                  <a:srgbClr val="495354"/>
                </a:solidFill>
                <a:effectLst/>
                <a:highlight>
                  <a:srgbClr val="FFFFFF"/>
                </a:highlight>
                <a:latin typeface="Comic Sans MS" panose="030F0702030302020204" pitchFamily="66" charset="0"/>
              </a:rPr>
              <a:t> </a:t>
            </a:r>
            <a:r>
              <a:rPr lang="en-GB" sz="1800" b="0" i="0" dirty="0">
                <a:solidFill>
                  <a:srgbClr val="495354"/>
                </a:solidFill>
                <a:effectLst/>
                <a:latin typeface="Comic Sans MS" panose="030F0702030302020204" pitchFamily="66" charset="0"/>
              </a:rPr>
              <a:t>- that facilitates</a:t>
            </a:r>
            <a:br>
              <a:rPr lang="en-GB" sz="1800" b="0" i="0" dirty="0">
                <a:solidFill>
                  <a:srgbClr val="495354"/>
                </a:solidFill>
                <a:effectLst/>
                <a:latin typeface="Comic Sans MS" panose="030F0702030302020204" pitchFamily="66" charset="0"/>
              </a:rPr>
            </a:br>
            <a:r>
              <a:rPr lang="en-GB" sz="1800" b="0" i="0" dirty="0">
                <a:solidFill>
                  <a:srgbClr val="495354"/>
                </a:solidFill>
                <a:effectLst/>
                <a:latin typeface="Comic Sans MS" panose="030F0702030302020204" pitchFamily="66" charset="0"/>
              </a:rPr>
              <a:t>                          the drainage of the aqueous </a:t>
            </a:r>
            <a:r>
              <a:rPr lang="en-GB" sz="1800" b="0" i="0" dirty="0" err="1">
                <a:solidFill>
                  <a:srgbClr val="495354"/>
                </a:solidFill>
                <a:effectLst/>
                <a:latin typeface="Comic Sans MS" panose="030F0702030302020204" pitchFamily="66" charset="0"/>
              </a:rPr>
              <a:t>humor</a:t>
            </a:r>
            <a:r>
              <a:rPr lang="en-GB" sz="1800" b="0" i="0" dirty="0">
                <a:solidFill>
                  <a:srgbClr val="495354"/>
                </a:solidFill>
                <a:effectLst/>
                <a:latin typeface="Comic Sans MS" panose="030F0702030302020204" pitchFamily="66" charset="0"/>
              </a:rPr>
              <a:t> into the Schlemm's canal</a:t>
            </a:r>
            <a:br>
              <a:rPr lang="pl-PL" altLang="en-US" sz="1800" b="1" dirty="0">
                <a:latin typeface="Comic Sans MS" panose="030F0702030302020204" pitchFamily="66" charset="0"/>
              </a:rPr>
            </a:br>
            <a:r>
              <a:rPr lang="pl-PL" altLang="en-US" sz="1800" b="1" dirty="0">
                <a:latin typeface="Comic Sans MS" panose="030F0702030302020204" pitchFamily="66" charset="0"/>
              </a:rPr>
              <a:t>  - </a:t>
            </a:r>
            <a:r>
              <a:rPr lang="en-GB" altLang="en-US" sz="1800" b="1" dirty="0">
                <a:latin typeface="Comic Sans MS" panose="030F0702030302020204" pitchFamily="66" charset="0"/>
              </a:rPr>
              <a:t>spaces between trabeculae </a:t>
            </a:r>
            <a:r>
              <a:rPr lang="pl-PL" altLang="en-US" sz="1800" b="1" dirty="0">
                <a:latin typeface="Comic Sans MS" panose="030F0702030302020204" pitchFamily="66" charset="0"/>
              </a:rPr>
              <a:t>(spatia anguli iridocornealis)</a:t>
            </a:r>
            <a:r>
              <a:rPr lang="en-GB" sz="1800" b="0" i="0" dirty="0">
                <a:solidFill>
                  <a:srgbClr val="495354"/>
                </a:solidFill>
                <a:effectLst/>
                <a:latin typeface="Comic Sans MS" panose="030F0702030302020204" pitchFamily="66" charset="0"/>
              </a:rPr>
              <a:t> important point in</a:t>
            </a:r>
            <a:br>
              <a:rPr lang="en-GB" sz="1800" b="0" i="0" dirty="0">
                <a:solidFill>
                  <a:srgbClr val="495354"/>
                </a:solidFill>
                <a:effectLst/>
                <a:latin typeface="Comic Sans MS" panose="030F0702030302020204" pitchFamily="66" charset="0"/>
              </a:rPr>
            </a:br>
            <a:r>
              <a:rPr lang="en-GB" sz="1800" b="0" i="0" dirty="0">
                <a:solidFill>
                  <a:srgbClr val="495354"/>
                </a:solidFill>
                <a:effectLst/>
                <a:latin typeface="Comic Sans MS" panose="030F0702030302020204" pitchFamily="66" charset="0"/>
              </a:rPr>
              <a:t>                          the pathway of the aqueous </a:t>
            </a:r>
            <a:r>
              <a:rPr lang="en-GB" sz="1800" b="0" i="0" dirty="0" err="1">
                <a:solidFill>
                  <a:srgbClr val="495354"/>
                </a:solidFill>
                <a:effectLst/>
                <a:latin typeface="Comic Sans MS" panose="030F0702030302020204" pitchFamily="66" charset="0"/>
              </a:rPr>
              <a:t>humo</a:t>
            </a:r>
            <a:r>
              <a:rPr lang="en-GB" sz="1800" b="0" i="0" dirty="0" err="1">
                <a:solidFill>
                  <a:srgbClr val="495354"/>
                </a:solidFill>
                <a:effectLst/>
                <a:highlight>
                  <a:srgbClr val="FFFFFF"/>
                </a:highlight>
                <a:latin typeface="Comic Sans MS" panose="030F0702030302020204" pitchFamily="66" charset="0"/>
              </a:rPr>
              <a:t>r</a:t>
            </a:r>
            <a:endParaRPr lang="en-GB" sz="1800" b="0" i="0" dirty="0">
              <a:solidFill>
                <a:srgbClr val="495354"/>
              </a:solidFill>
              <a:effectLst/>
              <a:highlight>
                <a:srgbClr val="FFFFFF"/>
              </a:highlight>
              <a:latin typeface="Comic Sans MS" panose="030F0702030302020204" pitchFamily="66" charset="0"/>
            </a:endParaRPr>
          </a:p>
          <a:p>
            <a:pPr eaLnBrk="1" hangingPunct="1">
              <a:spcBef>
                <a:spcPct val="0"/>
              </a:spcBef>
              <a:buClrTx/>
              <a:buSzTx/>
              <a:buFont typeface="Arial" panose="020B0604020202020204" pitchFamily="34" charset="0"/>
              <a:buNone/>
            </a:pPr>
            <a:r>
              <a:rPr lang="en-GB" sz="1800" b="0" i="0" dirty="0">
                <a:solidFill>
                  <a:srgbClr val="495354"/>
                </a:solidFill>
                <a:effectLst/>
                <a:highlight>
                  <a:srgbClr val="FFFFFF"/>
                </a:highlight>
                <a:latin typeface="Comic Sans MS" panose="030F0702030302020204" pitchFamily="66" charset="0"/>
              </a:rPr>
              <a:t>An injury of the iris can squeeze the iridocorneal angle and obstruct the aqueous </a:t>
            </a:r>
            <a:r>
              <a:rPr lang="en-GB" sz="1800" b="0" i="0" dirty="0" err="1">
                <a:solidFill>
                  <a:srgbClr val="495354"/>
                </a:solidFill>
                <a:effectLst/>
                <a:highlight>
                  <a:srgbClr val="FFFFFF"/>
                </a:highlight>
                <a:latin typeface="Comic Sans MS" panose="030F0702030302020204" pitchFamily="66" charset="0"/>
              </a:rPr>
              <a:t>humor</a:t>
            </a:r>
            <a:r>
              <a:rPr lang="en-GB" sz="1800" b="0" i="0" dirty="0">
                <a:solidFill>
                  <a:srgbClr val="495354"/>
                </a:solidFill>
                <a:effectLst/>
                <a:highlight>
                  <a:srgbClr val="FFFFFF"/>
                </a:highlight>
                <a:latin typeface="Comic Sans MS" panose="030F0702030302020204" pitchFamily="66" charset="0"/>
              </a:rPr>
              <a:t> outflow, which leads to a condition called closed-angle glaucoma.</a:t>
            </a:r>
            <a:br>
              <a:rPr lang="pl-PL" altLang="en-US" sz="1800" dirty="0">
                <a:latin typeface="Comic Sans MS" panose="030F0702030302020204" pitchFamily="66" charset="0"/>
              </a:rPr>
            </a:br>
            <a:endParaRPr lang="en-US" altLang="en-US" sz="1800" b="1" dirty="0">
              <a:latin typeface="Comic Sans MS" panose="030F0702030302020204" pitchFamily="66"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
            <a:extLst>
              <a:ext uri="{FF2B5EF4-FFF2-40B4-BE49-F238E27FC236}">
                <a16:creationId xmlns:a16="http://schemas.microsoft.com/office/drawing/2014/main" id="{32E1982A-D9F8-E912-3C75-44FB20932C8E}"/>
              </a:ext>
            </a:extLst>
          </p:cNvPr>
          <p:cNvSpPr>
            <a:spLocks noChangeArrowheads="1"/>
          </p:cNvSpPr>
          <p:nvPr/>
        </p:nvSpPr>
        <p:spPr bwMode="auto">
          <a:xfrm>
            <a:off x="1500187" y="387251"/>
            <a:ext cx="6143625" cy="1077218"/>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Posterior chamber of eyeball</a:t>
            </a:r>
            <a:br>
              <a:rPr lang="en-US" altLang="en-US" sz="3200" b="1" dirty="0">
                <a:solidFill>
                  <a:srgbClr val="9D3232"/>
                </a:solidFill>
                <a:effectLst>
                  <a:outerShdw blurRad="38100" dist="38100" dir="2700000" algn="tl">
                    <a:srgbClr val="000000"/>
                  </a:outerShdw>
                </a:effectLst>
                <a:latin typeface="Comic Sans MS" panose="030F0702030302020204" pitchFamily="66" charset="0"/>
              </a:rPr>
            </a:b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(camera posterior bulbi)</a:t>
            </a:r>
          </a:p>
        </p:txBody>
      </p:sp>
      <p:pic>
        <p:nvPicPr>
          <p:cNvPr id="58371" name="Picture 4">
            <a:extLst>
              <a:ext uri="{FF2B5EF4-FFF2-40B4-BE49-F238E27FC236}">
                <a16:creationId xmlns:a16="http://schemas.microsoft.com/office/drawing/2014/main" id="{40614503-4D55-933D-8527-6B1B5F5773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88" t="10948" r="37869" b="44151"/>
          <a:stretch>
            <a:fillRect/>
          </a:stretch>
        </p:blipFill>
        <p:spPr bwMode="auto">
          <a:xfrm>
            <a:off x="4286250" y="1571625"/>
            <a:ext cx="4505325" cy="279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2" name="Rectangle 4">
            <a:extLst>
              <a:ext uri="{FF2B5EF4-FFF2-40B4-BE49-F238E27FC236}">
                <a16:creationId xmlns:a16="http://schemas.microsoft.com/office/drawing/2014/main" id="{D09A11CF-45A2-026A-42BD-E5BDC37A57E1}"/>
              </a:ext>
            </a:extLst>
          </p:cNvPr>
          <p:cNvSpPr>
            <a:spLocks noChangeArrowheads="1"/>
          </p:cNvSpPr>
          <p:nvPr/>
        </p:nvSpPr>
        <p:spPr bwMode="auto">
          <a:xfrm>
            <a:off x="214313" y="1785938"/>
            <a:ext cx="8715375"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a:t>
            </a:r>
            <a:r>
              <a:rPr lang="en-GB" altLang="en-US" sz="1800" dirty="0">
                <a:latin typeface="Comic Sans MS" panose="030F0702030302020204" pitchFamily="66" charset="0"/>
              </a:rPr>
              <a:t>The space filled by </a:t>
            </a:r>
            <a:r>
              <a:rPr lang="en-GB" altLang="en-US" sz="1800" dirty="0" err="1">
                <a:latin typeface="Comic Sans MS" panose="030F0702030302020204" pitchFamily="66" charset="0"/>
              </a:rPr>
              <a:t>humor</a:t>
            </a:r>
            <a:r>
              <a:rPr lang="en-GB" altLang="en-US" sz="1800" dirty="0">
                <a:latin typeface="Comic Sans MS" panose="030F0702030302020204" pitchFamily="66" charset="0"/>
              </a:rPr>
              <a:t> </a:t>
            </a:r>
            <a:r>
              <a:rPr lang="en-GB" altLang="en-US" sz="1800" dirty="0" err="1">
                <a:latin typeface="Comic Sans MS" panose="030F0702030302020204" pitchFamily="66" charset="0"/>
              </a:rPr>
              <a:t>aqousus</a:t>
            </a:r>
            <a:r>
              <a:rPr lang="en-GB" altLang="en-US" sz="1800" dirty="0">
                <a:latin typeface="Comic Sans MS" panose="030F0702030302020204" pitchFamily="66" charset="0"/>
              </a:rPr>
              <a:t> </a:t>
            </a:r>
            <a:br>
              <a:rPr lang="sr-Cyrl-CS" altLang="en-US" sz="1800" dirty="0">
                <a:latin typeface="Comic Sans MS" panose="030F0702030302020204" pitchFamily="66" charset="0"/>
              </a:rPr>
            </a:br>
            <a:r>
              <a:rPr lang="sr-Cyrl-CS" altLang="en-US" sz="1800" dirty="0">
                <a:latin typeface="Comic Sans MS" panose="030F0702030302020204" pitchFamily="66" charset="0"/>
              </a:rPr>
              <a:t>  </a:t>
            </a:r>
            <a:r>
              <a:rPr lang="en-GB" altLang="en-US" sz="1800" dirty="0">
                <a:latin typeface="Comic Sans MS" panose="030F0702030302020204" pitchFamily="66" charset="0"/>
              </a:rPr>
              <a:t>bordered by</a:t>
            </a:r>
            <a:r>
              <a:rPr lang="pl-PL" altLang="en-US" sz="1800" dirty="0">
                <a:latin typeface="Comic Sans MS" panose="030F0702030302020204" pitchFamily="66" charset="0"/>
              </a:rPr>
              <a:t>:</a:t>
            </a:r>
            <a:br>
              <a:rPr lang="pl-PL" altLang="en-US" sz="1800" dirty="0">
                <a:latin typeface="Comic Sans MS" panose="030F0702030302020204" pitchFamily="66" charset="0"/>
              </a:rPr>
            </a:br>
            <a:r>
              <a:rPr lang="pl-PL" altLang="en-US" sz="1800" dirty="0">
                <a:latin typeface="Comic Sans MS" panose="030F0702030302020204" pitchFamily="66" charset="0"/>
              </a:rPr>
              <a:t> </a:t>
            </a:r>
            <a:r>
              <a:rPr lang="en-GB" altLang="en-US" sz="1800" u="sng" dirty="0">
                <a:latin typeface="Comic Sans MS" panose="030F0702030302020204" pitchFamily="66" charset="0"/>
              </a:rPr>
              <a:t>anteriorly</a:t>
            </a:r>
            <a:r>
              <a:rPr lang="pl-PL" altLang="en-US" sz="1800" dirty="0">
                <a:latin typeface="Comic Sans MS" panose="030F0702030302020204" pitchFamily="66" charset="0"/>
              </a:rPr>
              <a:t>: </a:t>
            </a:r>
            <a:r>
              <a:rPr lang="en-GB" altLang="en-US" sz="1800" dirty="0">
                <a:latin typeface="Comic Sans MS" panose="030F0702030302020204" pitchFamily="66" charset="0"/>
              </a:rPr>
              <a:t>posterior surface of iris</a:t>
            </a:r>
            <a:br>
              <a:rPr lang="pl-PL" altLang="en-US" sz="1800" dirty="0">
                <a:latin typeface="Comic Sans MS" panose="030F0702030302020204" pitchFamily="66" charset="0"/>
              </a:rPr>
            </a:br>
            <a:r>
              <a:rPr lang="pl-PL" altLang="en-US" sz="1800" dirty="0">
                <a:latin typeface="Comic Sans MS" panose="030F0702030302020204" pitchFamily="66" charset="0"/>
              </a:rPr>
              <a:t> </a:t>
            </a:r>
            <a:r>
              <a:rPr lang="en-GB" altLang="en-US" sz="1800" u="sng" dirty="0">
                <a:latin typeface="Comic Sans MS" panose="030F0702030302020204" pitchFamily="66" charset="0"/>
              </a:rPr>
              <a:t>posteriorly</a:t>
            </a:r>
            <a:r>
              <a:rPr lang="pl-PL" altLang="en-US" sz="1800" dirty="0">
                <a:latin typeface="Comic Sans MS" panose="030F0702030302020204" pitchFamily="66" charset="0"/>
              </a:rPr>
              <a:t>:  </a:t>
            </a:r>
            <a:r>
              <a:rPr lang="en-GB" altLang="en-US" sz="1800" dirty="0">
                <a:latin typeface="Comic Sans MS" panose="030F0702030302020204" pitchFamily="66" charset="0"/>
              </a:rPr>
              <a:t>vitreous body</a:t>
            </a:r>
            <a:br>
              <a:rPr lang="pl-PL" altLang="en-US" sz="1800" dirty="0">
                <a:latin typeface="Comic Sans MS" panose="030F0702030302020204" pitchFamily="66" charset="0"/>
              </a:rPr>
            </a:br>
            <a:r>
              <a:rPr lang="pl-PL" altLang="en-US" sz="1800" dirty="0">
                <a:latin typeface="Comic Sans MS" panose="030F0702030302020204" pitchFamily="66" charset="0"/>
              </a:rPr>
              <a:t>          </a:t>
            </a:r>
            <a:r>
              <a:rPr lang="en-GB" altLang="en-US" sz="1800" dirty="0">
                <a:latin typeface="Comic Sans MS" panose="030F0702030302020204" pitchFamily="66" charset="0"/>
              </a:rPr>
              <a:t>       </a:t>
            </a:r>
            <a:r>
              <a:rPr lang="pl-PL" altLang="en-US" sz="1800" dirty="0">
                <a:latin typeface="Comic Sans MS" panose="030F0702030302020204" pitchFamily="66" charset="0"/>
              </a:rPr>
              <a:t>   (corpus vitreum)</a:t>
            </a:r>
            <a:br>
              <a:rPr lang="pl-PL" altLang="en-US" sz="1800" dirty="0">
                <a:latin typeface="Comic Sans MS" panose="030F0702030302020204" pitchFamily="66" charset="0"/>
              </a:rPr>
            </a:br>
            <a:r>
              <a:rPr lang="pl-PL" altLang="en-US" sz="1800" dirty="0">
                <a:latin typeface="Comic Sans MS" panose="030F0702030302020204" pitchFamily="66" charset="0"/>
              </a:rPr>
              <a:t> </a:t>
            </a:r>
            <a:r>
              <a:rPr lang="en-GB" altLang="en-US" sz="1800" u="sng" dirty="0">
                <a:latin typeface="Comic Sans MS" panose="030F0702030302020204" pitchFamily="66" charset="0"/>
              </a:rPr>
              <a:t>laterally</a:t>
            </a:r>
            <a:r>
              <a:rPr lang="pl-PL" altLang="en-US" sz="1800" u="sng" dirty="0">
                <a:latin typeface="Comic Sans MS" panose="030F0702030302020204" pitchFamily="66" charset="0"/>
              </a:rPr>
              <a:t>:</a:t>
            </a:r>
            <a:r>
              <a:rPr lang="pl-PL" altLang="en-US" sz="1800" dirty="0">
                <a:latin typeface="Comic Sans MS" panose="030F0702030302020204" pitchFamily="66" charset="0"/>
              </a:rPr>
              <a:t> processus ciliares </a:t>
            </a:r>
            <a:r>
              <a:rPr lang="en-GB" altLang="en-US" sz="1800" dirty="0">
                <a:latin typeface="Comic Sans MS" panose="030F0702030302020204" pitchFamily="66" charset="0"/>
              </a:rPr>
              <a:t>of ciliary</a:t>
            </a:r>
            <a:br>
              <a:rPr lang="en-GB" altLang="en-US" sz="1800" dirty="0">
                <a:latin typeface="Comic Sans MS" panose="030F0702030302020204" pitchFamily="66" charset="0"/>
              </a:rPr>
            </a:br>
            <a:r>
              <a:rPr lang="en-GB" altLang="en-US" sz="1800" dirty="0">
                <a:latin typeface="Comic Sans MS" panose="030F0702030302020204" pitchFamily="66" charset="0"/>
              </a:rPr>
              <a:t>                body</a:t>
            </a:r>
            <a:br>
              <a:rPr lang="pl-PL" altLang="en-US" sz="1800" b="1" dirty="0">
                <a:latin typeface="Comic Sans MS" panose="030F0702030302020204" pitchFamily="66" charset="0"/>
              </a:rPr>
            </a:br>
            <a:r>
              <a:rPr lang="pl-PL" altLang="en-US" sz="1800" b="1" dirty="0">
                <a:latin typeface="Comic Sans MS" panose="030F0702030302020204" pitchFamily="66" charset="0"/>
              </a:rPr>
              <a:t> </a:t>
            </a:r>
            <a:r>
              <a:rPr lang="en-GB" altLang="en-US" sz="1800" u="sng" dirty="0">
                <a:latin typeface="Comic Sans MS" panose="030F0702030302020204" pitchFamily="66" charset="0"/>
              </a:rPr>
              <a:t>medially</a:t>
            </a:r>
            <a:r>
              <a:rPr lang="pl-PL" altLang="en-US" sz="1800" u="sng" dirty="0">
                <a:latin typeface="Comic Sans MS" panose="030F0702030302020204" pitchFamily="66" charset="0"/>
              </a:rPr>
              <a:t>:</a:t>
            </a:r>
            <a:r>
              <a:rPr lang="pl-PL" altLang="en-US" sz="1800" dirty="0">
                <a:latin typeface="Comic Sans MS" panose="030F0702030302020204" pitchFamily="66" charset="0"/>
              </a:rPr>
              <a:t> </a:t>
            </a:r>
            <a:r>
              <a:rPr lang="en-GB" altLang="en-US" sz="1800" dirty="0">
                <a:latin typeface="Comic Sans MS" panose="030F0702030302020204" pitchFamily="66" charset="0"/>
              </a:rPr>
              <a:t>peripheric part of anterior</a:t>
            </a:r>
            <a:br>
              <a:rPr lang="pl-PL" altLang="en-US" sz="1800" dirty="0">
                <a:latin typeface="Comic Sans MS" panose="030F0702030302020204" pitchFamily="66" charset="0"/>
              </a:rPr>
            </a:br>
            <a:r>
              <a:rPr lang="pl-PL" altLang="en-US" sz="1800" dirty="0">
                <a:latin typeface="Comic Sans MS" panose="030F0702030302020204" pitchFamily="66" charset="0"/>
              </a:rPr>
              <a:t>            </a:t>
            </a:r>
            <a:r>
              <a:rPr lang="en-GB" altLang="en-US" sz="1800" dirty="0">
                <a:latin typeface="Comic Sans MS" panose="030F0702030302020204" pitchFamily="66" charset="0"/>
              </a:rPr>
              <a:t>    </a:t>
            </a:r>
            <a:r>
              <a:rPr lang="pl-PL" altLang="en-US" sz="1800" dirty="0">
                <a:latin typeface="Comic Sans MS" panose="030F0702030302020204" pitchFamily="66" charset="0"/>
              </a:rPr>
              <a:t> </a:t>
            </a:r>
            <a:r>
              <a:rPr lang="en-GB" altLang="en-US" sz="1800" dirty="0">
                <a:latin typeface="Comic Sans MS" panose="030F0702030302020204" pitchFamily="66" charset="0"/>
              </a:rPr>
              <a:t>surface of lens</a:t>
            </a:r>
            <a:br>
              <a:rPr lang="pl-PL" altLang="en-US" sz="1800" b="1" dirty="0">
                <a:latin typeface="Comic Sans MS" panose="030F0702030302020204" pitchFamily="66" charset="0"/>
              </a:rPr>
            </a:br>
            <a:br>
              <a:rPr lang="pl-PL" altLang="en-US" sz="1800" b="1" dirty="0">
                <a:latin typeface="Comic Sans MS" panose="030F0702030302020204" pitchFamily="66" charset="0"/>
              </a:rPr>
            </a:br>
            <a:endParaRPr lang="en-GB" altLang="en-US" sz="1800" b="1" dirty="0">
              <a:latin typeface="Comic Sans MS" panose="030F0702030302020204" pitchFamily="66" charset="0"/>
            </a:endParaRPr>
          </a:p>
          <a:p>
            <a:pPr eaLnBrk="1" hangingPunct="1">
              <a:spcBef>
                <a:spcPct val="0"/>
              </a:spcBef>
              <a:buClrTx/>
              <a:buSzTx/>
              <a:buFont typeface="Arial" panose="020B0604020202020204" pitchFamily="34" charset="0"/>
              <a:buNone/>
            </a:pPr>
            <a:br>
              <a:rPr lang="pl-PL" altLang="en-US" sz="1800" dirty="0">
                <a:latin typeface="Comic Sans MS" panose="030F0702030302020204" pitchFamily="66" charset="0"/>
              </a:rPr>
            </a:br>
            <a:r>
              <a:rPr lang="pl-PL" altLang="en-US" sz="1800" dirty="0">
                <a:latin typeface="Comic Sans MS" panose="030F0702030302020204" pitchFamily="66" charset="0"/>
              </a:rPr>
              <a:t>   </a:t>
            </a:r>
            <a:r>
              <a:rPr lang="en-GB" altLang="en-US" sz="1800" dirty="0">
                <a:latin typeface="Comic Sans MS" panose="030F0702030302020204" pitchFamily="66" charset="0"/>
              </a:rPr>
              <a:t>content</a:t>
            </a:r>
            <a:r>
              <a:rPr lang="pl-PL" altLang="en-US" sz="1800" dirty="0">
                <a:latin typeface="Comic Sans MS" panose="030F0702030302020204" pitchFamily="66" charset="0"/>
              </a:rPr>
              <a:t>: </a:t>
            </a:r>
            <a:br>
              <a:rPr lang="pl-PL" altLang="en-US" sz="1800" dirty="0">
                <a:latin typeface="Comic Sans MS" panose="030F0702030302020204" pitchFamily="66" charset="0"/>
              </a:rPr>
            </a:br>
            <a:r>
              <a:rPr lang="pl-PL" altLang="en-US" sz="1800" dirty="0">
                <a:latin typeface="Comic Sans MS" panose="030F0702030302020204" pitchFamily="66" charset="0"/>
              </a:rPr>
              <a:t>   - </a:t>
            </a:r>
            <a:r>
              <a:rPr lang="en-GB" altLang="en-US" sz="1800" b="1" dirty="0">
                <a:latin typeface="Comic Sans MS" panose="030F0702030302020204" pitchFamily="66" charset="0"/>
              </a:rPr>
              <a:t>aqueous </a:t>
            </a:r>
            <a:r>
              <a:rPr lang="en-GB" altLang="en-US" sz="1800" b="1" dirty="0" err="1">
                <a:latin typeface="Comic Sans MS" panose="030F0702030302020204" pitchFamily="66" charset="0"/>
              </a:rPr>
              <a:t>humor</a:t>
            </a:r>
            <a:r>
              <a:rPr lang="en-GB" altLang="en-US" sz="1800" b="1" dirty="0">
                <a:latin typeface="Comic Sans MS" panose="030F0702030302020204" pitchFamily="66" charset="0"/>
              </a:rPr>
              <a:t> </a:t>
            </a:r>
            <a:r>
              <a:rPr lang="pl-PL" altLang="en-US" sz="1800" b="1" dirty="0">
                <a:latin typeface="Comic Sans MS" panose="030F0702030302020204" pitchFamily="66" charset="0"/>
              </a:rPr>
              <a:t>(humor aquosus)</a:t>
            </a:r>
            <a:br>
              <a:rPr lang="pl-PL" altLang="en-US" sz="1800" b="1" dirty="0">
                <a:latin typeface="Comic Sans MS" panose="030F0702030302020204" pitchFamily="66" charset="0"/>
              </a:rPr>
            </a:br>
            <a:r>
              <a:rPr lang="pl-PL" altLang="en-US" sz="1800" b="1" dirty="0">
                <a:latin typeface="Comic Sans MS" panose="030F0702030302020204" pitchFamily="66" charset="0"/>
              </a:rPr>
              <a:t>  -</a:t>
            </a:r>
            <a:r>
              <a:rPr lang="en-GB" altLang="en-US" sz="1800" b="1" dirty="0">
                <a:latin typeface="Comic Sans MS" panose="030F0702030302020204" pitchFamily="66" charset="0"/>
              </a:rPr>
              <a:t> zonular </a:t>
            </a:r>
            <a:r>
              <a:rPr lang="en-GB" altLang="en-US" sz="1800" b="1" dirty="0" err="1">
                <a:latin typeface="Comic Sans MS" panose="030F0702030302020204" pitchFamily="66" charset="0"/>
              </a:rPr>
              <a:t>fibers</a:t>
            </a:r>
            <a:r>
              <a:rPr lang="en-GB" altLang="en-US" sz="1800" b="1" dirty="0">
                <a:latin typeface="Comic Sans MS" panose="030F0702030302020204" pitchFamily="66" charset="0"/>
              </a:rPr>
              <a:t> (</a:t>
            </a:r>
            <a:r>
              <a:rPr lang="en-US" altLang="en-US" sz="1800" b="1" i="1" dirty="0">
                <a:latin typeface="Comic Sans MS" panose="030F0702030302020204" pitchFamily="66" charset="0"/>
              </a:rPr>
              <a:t>zonulae </a:t>
            </a:r>
            <a:r>
              <a:rPr lang="en-US" altLang="en-US" sz="1800" b="1" i="1" dirty="0" err="1">
                <a:latin typeface="Comic Sans MS" panose="030F0702030302020204" pitchFamily="66" charset="0"/>
              </a:rPr>
              <a:t>ciliaris</a:t>
            </a:r>
            <a:r>
              <a:rPr lang="en-US" altLang="en-US" sz="1800" b="1" i="1" dirty="0">
                <a:latin typeface="Comic Sans MS" panose="030F0702030302020204" pitchFamily="66" charset="0"/>
              </a:rPr>
              <a:t>) or suspensory ligament</a:t>
            </a:r>
            <a:br>
              <a:rPr lang="en-US" altLang="en-US" sz="1800" b="1" i="1" dirty="0">
                <a:latin typeface="Comic Sans MS" panose="030F0702030302020204" pitchFamily="66" charset="0"/>
              </a:rPr>
            </a:br>
            <a:r>
              <a:rPr lang="en-US" altLang="en-US" sz="1800" b="1" i="1" dirty="0">
                <a:latin typeface="Comic Sans MS" panose="030F0702030302020204" pitchFamily="66" charset="0"/>
              </a:rPr>
              <a:t>    </a:t>
            </a:r>
            <a:r>
              <a:rPr lang="en-US" altLang="en-US" sz="1800" b="1" dirty="0">
                <a:latin typeface="Comic Sans MS" panose="030F0702030302020204" pitchFamily="66" charset="0"/>
              </a:rPr>
              <a:t>that connects ciliary body with lens</a:t>
            </a:r>
            <a:r>
              <a:rPr lang="en-US" altLang="en-US" sz="1800" dirty="0">
                <a:latin typeface="Comic Sans MS" panose="030F0702030302020204" pitchFamily="66" charset="0"/>
              </a:rPr>
              <a:t> </a:t>
            </a:r>
            <a:r>
              <a:rPr lang="en-US" altLang="en-US" sz="1800" b="1" dirty="0">
                <a:latin typeface="Comic Sans MS" panose="030F0702030302020204" pitchFamily="66" charset="0"/>
              </a:rPr>
              <a:t>and thus participate in</a:t>
            </a:r>
            <a:br>
              <a:rPr lang="en-US" altLang="en-US" sz="1800" b="1" dirty="0">
                <a:latin typeface="Comic Sans MS" panose="030F0702030302020204" pitchFamily="66" charset="0"/>
              </a:rPr>
            </a:br>
            <a:r>
              <a:rPr lang="en-US" altLang="en-US" sz="1800" b="1" dirty="0">
                <a:latin typeface="Comic Sans MS" panose="030F0702030302020204" pitchFamily="66" charset="0"/>
              </a:rPr>
              <a:t>    accommodation reflex</a:t>
            </a:r>
          </a:p>
        </p:txBody>
      </p:sp>
      <p:sp>
        <p:nvSpPr>
          <p:cNvPr id="58373" name="Rectangle 5">
            <a:extLst>
              <a:ext uri="{FF2B5EF4-FFF2-40B4-BE49-F238E27FC236}">
                <a16:creationId xmlns:a16="http://schemas.microsoft.com/office/drawing/2014/main" id="{93170EA9-50A0-430D-1276-4127C1501F47}"/>
              </a:ext>
            </a:extLst>
          </p:cNvPr>
          <p:cNvSpPr>
            <a:spLocks noChangeArrowheads="1"/>
          </p:cNvSpPr>
          <p:nvPr/>
        </p:nvSpPr>
        <p:spPr bwMode="auto">
          <a:xfrm>
            <a:off x="4356100" y="4437063"/>
            <a:ext cx="4249738" cy="1200329"/>
          </a:xfrm>
          <a:prstGeom prst="rect">
            <a:avLst/>
          </a:prstGeom>
          <a:solidFill>
            <a:srgbClr val="CF6868"/>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1800" dirty="0">
                <a:latin typeface="Comic Sans MS" panose="030F0702030302020204" pitchFamily="66" charset="0"/>
              </a:rPr>
              <a:t>It communicates with anterior chamber by</a:t>
            </a:r>
            <a:r>
              <a:rPr lang="pl-PL" altLang="en-US" sz="1800" dirty="0">
                <a:latin typeface="Comic Sans MS" panose="030F0702030302020204" pitchFamily="66" charset="0"/>
              </a:rPr>
              <a:t>:</a:t>
            </a:r>
          </a:p>
          <a:p>
            <a:pPr eaLnBrk="1" hangingPunct="1">
              <a:spcBef>
                <a:spcPct val="0"/>
              </a:spcBef>
              <a:buClrTx/>
              <a:buSzTx/>
              <a:buFont typeface="Arial" panose="020B0604020202020204" pitchFamily="34" charset="0"/>
              <a:buNone/>
            </a:pPr>
            <a:r>
              <a:rPr lang="pl-PL" altLang="en-US" sz="1800" dirty="0">
                <a:latin typeface="Comic Sans MS" panose="030F0702030302020204" pitchFamily="66" charset="0"/>
              </a:rPr>
              <a:t>- </a:t>
            </a:r>
            <a:r>
              <a:rPr lang="en-GB" altLang="en-US" sz="1800" dirty="0">
                <a:latin typeface="Comic Sans MS" panose="030F0702030302020204" pitchFamily="66" charset="0"/>
              </a:rPr>
              <a:t>slit space between iris and lens and </a:t>
            </a:r>
            <a:br>
              <a:rPr lang="pl-PL" altLang="en-US" sz="1800" dirty="0">
                <a:latin typeface="Comic Sans MS" panose="030F0702030302020204" pitchFamily="66" charset="0"/>
              </a:rPr>
            </a:br>
            <a:r>
              <a:rPr lang="en-GB" altLang="en-US" sz="1800" dirty="0">
                <a:latin typeface="Comic Sans MS" panose="030F0702030302020204" pitchFamily="66" charset="0"/>
              </a:rPr>
              <a:t>  then through</a:t>
            </a:r>
            <a:r>
              <a:rPr lang="pl-PL" altLang="en-US" sz="1800" dirty="0">
                <a:latin typeface="Comic Sans MS" panose="030F0702030302020204" pitchFamily="66" charset="0"/>
              </a:rPr>
              <a:t> </a:t>
            </a:r>
            <a:r>
              <a:rPr lang="en-GB" altLang="en-US" sz="1800" dirty="0">
                <a:latin typeface="Comic Sans MS" panose="030F0702030302020204" pitchFamily="66" charset="0"/>
              </a:rPr>
              <a:t>pupil (</a:t>
            </a:r>
            <a:r>
              <a:rPr lang="pl-PL" altLang="en-US" sz="1800" dirty="0">
                <a:latin typeface="Comic Sans MS" panose="030F0702030302020204" pitchFamily="66" charset="0"/>
              </a:rPr>
              <a:t>pupilla) </a:t>
            </a:r>
            <a:endParaRPr lang="en-US" altLang="en-US"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a:extLst>
              <a:ext uri="{FF2B5EF4-FFF2-40B4-BE49-F238E27FC236}">
                <a16:creationId xmlns:a16="http://schemas.microsoft.com/office/drawing/2014/main" id="{7F3241CA-AE17-1F28-F6CA-5A635074B8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267" r="41928" b="37746"/>
          <a:stretch>
            <a:fillRect/>
          </a:stretch>
        </p:blipFill>
        <p:spPr bwMode="auto">
          <a:xfrm>
            <a:off x="4357688" y="1500188"/>
            <a:ext cx="4468812" cy="418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extBox 1">
            <a:extLst>
              <a:ext uri="{FF2B5EF4-FFF2-40B4-BE49-F238E27FC236}">
                <a16:creationId xmlns:a16="http://schemas.microsoft.com/office/drawing/2014/main" id="{0EADC3EC-F186-EA54-1F81-99EC11EB0128}"/>
              </a:ext>
            </a:extLst>
          </p:cNvPr>
          <p:cNvSpPr txBox="1">
            <a:spLocks noChangeArrowheads="1"/>
          </p:cNvSpPr>
          <p:nvPr/>
        </p:nvSpPr>
        <p:spPr bwMode="auto">
          <a:xfrm>
            <a:off x="3000375" y="285750"/>
            <a:ext cx="2195513" cy="646113"/>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EYEBALL</a:t>
            </a:r>
            <a:endParaRPr lang="en-US" altLang="en-US" sz="3600" b="1" dirty="0">
              <a:solidFill>
                <a:srgbClr val="9D3232"/>
              </a:solidFill>
              <a:effectLst>
                <a:outerShdw blurRad="38100" dist="38100" dir="2700000" algn="tl">
                  <a:srgbClr val="000000"/>
                </a:outerShdw>
              </a:effectLst>
              <a:latin typeface="Comic Sans MS" panose="030F0702030302020204" pitchFamily="66" charset="0"/>
            </a:endParaRPr>
          </a:p>
        </p:txBody>
      </p:sp>
      <p:sp>
        <p:nvSpPr>
          <p:cNvPr id="13316" name="TextBox 2">
            <a:extLst>
              <a:ext uri="{FF2B5EF4-FFF2-40B4-BE49-F238E27FC236}">
                <a16:creationId xmlns:a16="http://schemas.microsoft.com/office/drawing/2014/main" id="{DFD50DB5-3604-D942-BE76-C71453954676}"/>
              </a:ext>
            </a:extLst>
          </p:cNvPr>
          <p:cNvSpPr txBox="1">
            <a:spLocks noChangeArrowheads="1"/>
          </p:cNvSpPr>
          <p:nvPr/>
        </p:nvSpPr>
        <p:spPr bwMode="auto">
          <a:xfrm>
            <a:off x="214313" y="642938"/>
            <a:ext cx="6221412" cy="569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2000">
                <a:latin typeface="Comic Sans MS" panose="030F0702030302020204" pitchFamily="66" charset="0"/>
              </a:rPr>
            </a:br>
            <a:r>
              <a:rPr lang="en-US" altLang="en-US" sz="2400" b="1" i="1">
                <a:latin typeface="Comic Sans MS" panose="030F0702030302020204" pitchFamily="66" charset="0"/>
              </a:rPr>
              <a:t>I</a:t>
            </a:r>
            <a:r>
              <a:rPr lang="en-US" altLang="en-US" sz="2000" b="1" i="1">
                <a:latin typeface="Comic Sans MS" panose="030F0702030302020204" pitchFamily="66" charset="0"/>
              </a:rPr>
              <a:t> </a:t>
            </a:r>
            <a:r>
              <a:rPr lang="en-GB" altLang="en-US" sz="2000" b="1" i="1">
                <a:latin typeface="Comic Sans MS" panose="030F0702030302020204" pitchFamily="66" charset="0"/>
              </a:rPr>
              <a:t>Layers of eyeball</a:t>
            </a:r>
            <a:r>
              <a:rPr lang="en-US" altLang="en-US" sz="2000" b="1" i="1">
                <a:latin typeface="Comic Sans MS" panose="030F0702030302020204" pitchFamily="66" charset="0"/>
              </a:rPr>
              <a:t>:</a:t>
            </a:r>
            <a:br>
              <a:rPr lang="en-US" altLang="en-US" sz="2000" i="1">
                <a:latin typeface="Comic Sans MS" panose="030F0702030302020204" pitchFamily="66" charset="0"/>
              </a:rPr>
            </a:br>
            <a:br>
              <a:rPr lang="en-US" altLang="en-US" sz="2000">
                <a:latin typeface="Comic Sans MS" panose="030F0702030302020204" pitchFamily="66" charset="0"/>
              </a:rPr>
            </a:br>
            <a:r>
              <a:rPr lang="en-US" altLang="en-US" sz="2000">
                <a:latin typeface="Comic Sans MS" panose="030F0702030302020204" pitchFamily="66" charset="0"/>
              </a:rPr>
              <a:t>1) </a:t>
            </a:r>
            <a:r>
              <a:rPr lang="en-GB" altLang="en-US" sz="2000">
                <a:latin typeface="Comic Sans MS" panose="030F0702030302020204" pitchFamily="66" charset="0"/>
              </a:rPr>
              <a:t>outer</a:t>
            </a:r>
            <a:r>
              <a:rPr lang="en-US" altLang="en-US" sz="2000">
                <a:latin typeface="Comic Sans MS" panose="030F0702030302020204" pitchFamily="66" charset="0"/>
              </a:rPr>
              <a:t> </a:t>
            </a:r>
            <a:r>
              <a:rPr lang="en-GB" altLang="en-US" sz="2000">
                <a:latin typeface="Comic Sans MS" panose="030F0702030302020204" pitchFamily="66" charset="0"/>
              </a:rPr>
              <a:t>or fibrous layer</a:t>
            </a:r>
            <a:br>
              <a:rPr lang="en-US" altLang="en-US" sz="2000">
                <a:latin typeface="Comic Sans MS" panose="030F0702030302020204" pitchFamily="66" charset="0"/>
              </a:rPr>
            </a:br>
            <a:r>
              <a:rPr lang="en-US" altLang="en-US" sz="2000">
                <a:latin typeface="Comic Sans MS" panose="030F0702030302020204" pitchFamily="66" charset="0"/>
              </a:rPr>
              <a:t>    (tunica fibrosa bulbi)</a:t>
            </a:r>
            <a:br>
              <a:rPr lang="en-US" altLang="en-US" sz="2000">
                <a:latin typeface="Comic Sans MS" panose="030F0702030302020204" pitchFamily="66" charset="0"/>
              </a:rPr>
            </a:br>
            <a:r>
              <a:rPr lang="en-US" altLang="en-US" sz="2000">
                <a:latin typeface="Comic Sans MS" panose="030F0702030302020204" pitchFamily="66" charset="0"/>
              </a:rPr>
              <a:t>       </a:t>
            </a:r>
            <a:r>
              <a:rPr lang="en-US" altLang="en-US" sz="2000" b="1">
                <a:latin typeface="Comic Sans MS" panose="030F0702030302020204" pitchFamily="66" charset="0"/>
              </a:rPr>
              <a:t>- cornea</a:t>
            </a:r>
            <a:br>
              <a:rPr lang="en-US" altLang="en-US" sz="2000">
                <a:latin typeface="Comic Sans MS" panose="030F0702030302020204" pitchFamily="66" charset="0"/>
              </a:rPr>
            </a:br>
            <a:r>
              <a:rPr lang="en-US" altLang="en-US" sz="2000">
                <a:latin typeface="Comic Sans MS" panose="030F0702030302020204" pitchFamily="66" charset="0"/>
              </a:rPr>
              <a:t>       </a:t>
            </a:r>
            <a:r>
              <a:rPr lang="en-US" altLang="en-US" sz="2000" b="1">
                <a:latin typeface="Comic Sans MS" panose="030F0702030302020204" pitchFamily="66" charset="0"/>
              </a:rPr>
              <a:t>- sclera</a:t>
            </a:r>
          </a:p>
          <a:p>
            <a:pPr eaLnBrk="1" hangingPunct="1">
              <a:spcBef>
                <a:spcPct val="0"/>
              </a:spcBef>
              <a:buClrTx/>
              <a:buSzTx/>
              <a:buFont typeface="Arial" panose="020B0604020202020204" pitchFamily="34" charset="0"/>
              <a:buNone/>
            </a:pPr>
            <a:br>
              <a:rPr lang="en-US" altLang="en-US" sz="2000">
                <a:latin typeface="Comic Sans MS" panose="030F0702030302020204" pitchFamily="66" charset="0"/>
              </a:rPr>
            </a:br>
            <a:r>
              <a:rPr lang="en-US" altLang="en-US" sz="2000">
                <a:latin typeface="Comic Sans MS" panose="030F0702030302020204" pitchFamily="66" charset="0"/>
              </a:rPr>
              <a:t>2) </a:t>
            </a:r>
            <a:r>
              <a:rPr lang="en-GB" altLang="en-US" sz="2000">
                <a:latin typeface="Comic Sans MS" panose="030F0702030302020204" pitchFamily="66" charset="0"/>
              </a:rPr>
              <a:t>middle or vascular layer</a:t>
            </a:r>
            <a:br>
              <a:rPr lang="en-US" altLang="en-US" sz="2000">
                <a:latin typeface="Comic Sans MS" panose="030F0702030302020204" pitchFamily="66" charset="0"/>
              </a:rPr>
            </a:br>
            <a:r>
              <a:rPr lang="en-US" altLang="en-US" sz="2000">
                <a:latin typeface="Comic Sans MS" panose="030F0702030302020204" pitchFamily="66" charset="0"/>
              </a:rPr>
              <a:t>    (tunica vasculosa bulbi)</a:t>
            </a:r>
            <a:br>
              <a:rPr lang="en-US" altLang="en-US" sz="2000">
                <a:latin typeface="Comic Sans MS" panose="030F0702030302020204" pitchFamily="66" charset="0"/>
              </a:rPr>
            </a:br>
            <a:r>
              <a:rPr lang="en-US" altLang="en-US" sz="2000">
                <a:latin typeface="Comic Sans MS" panose="030F0702030302020204" pitchFamily="66" charset="0"/>
              </a:rPr>
              <a:t>       </a:t>
            </a:r>
            <a:r>
              <a:rPr lang="en-US" altLang="en-US" sz="2000" b="1">
                <a:latin typeface="Comic Sans MS" panose="030F0702030302020204" pitchFamily="66" charset="0"/>
              </a:rPr>
              <a:t>- iris</a:t>
            </a:r>
            <a:br>
              <a:rPr lang="en-US" altLang="en-US" sz="2000">
                <a:latin typeface="Comic Sans MS" panose="030F0702030302020204" pitchFamily="66" charset="0"/>
              </a:rPr>
            </a:br>
            <a:r>
              <a:rPr lang="en-US" altLang="en-US" sz="2000">
                <a:latin typeface="Comic Sans MS" panose="030F0702030302020204" pitchFamily="66" charset="0"/>
              </a:rPr>
              <a:t>       </a:t>
            </a:r>
            <a:r>
              <a:rPr lang="en-US" altLang="en-US" sz="2000" b="1">
                <a:latin typeface="Comic Sans MS" panose="030F0702030302020204" pitchFamily="66" charset="0"/>
              </a:rPr>
              <a:t>- </a:t>
            </a:r>
            <a:r>
              <a:rPr lang="en-GB" altLang="en-US" sz="2000" b="1">
                <a:latin typeface="Comic Sans MS" panose="030F0702030302020204" pitchFamily="66" charset="0"/>
              </a:rPr>
              <a:t>ciliary body </a:t>
            </a:r>
            <a:r>
              <a:rPr lang="en-US" altLang="en-US" sz="2000" b="1">
                <a:latin typeface="Comic Sans MS" panose="030F0702030302020204" pitchFamily="66" charset="0"/>
              </a:rPr>
              <a:t>(corpus ciliare)</a:t>
            </a:r>
            <a:br>
              <a:rPr lang="en-US" altLang="en-US" sz="2000">
                <a:latin typeface="Comic Sans MS" panose="030F0702030302020204" pitchFamily="66" charset="0"/>
              </a:rPr>
            </a:br>
            <a:r>
              <a:rPr lang="en-US" altLang="en-US" sz="2000">
                <a:latin typeface="Comic Sans MS" panose="030F0702030302020204" pitchFamily="66" charset="0"/>
              </a:rPr>
              <a:t>       </a:t>
            </a:r>
            <a:r>
              <a:rPr lang="en-US" altLang="en-US" sz="2000" b="1">
                <a:latin typeface="Comic Sans MS" panose="030F0702030302020204" pitchFamily="66" charset="0"/>
              </a:rPr>
              <a:t>- </a:t>
            </a:r>
            <a:r>
              <a:rPr lang="en-GB" altLang="en-US" sz="2000" b="1">
                <a:latin typeface="Comic Sans MS" panose="030F0702030302020204" pitchFamily="66" charset="0"/>
              </a:rPr>
              <a:t>choroid</a:t>
            </a:r>
            <a:r>
              <a:rPr lang="en-US" altLang="en-US" sz="2000" b="1">
                <a:latin typeface="Comic Sans MS" panose="030F0702030302020204" pitchFamily="66" charset="0"/>
              </a:rPr>
              <a:t> (choroidea)</a:t>
            </a:r>
            <a:br>
              <a:rPr lang="en-US" altLang="en-US" sz="2000">
                <a:latin typeface="Comic Sans MS" panose="030F0702030302020204" pitchFamily="66" charset="0"/>
              </a:rPr>
            </a:br>
            <a:endParaRPr lang="en-US" altLang="en-US" sz="200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a:latin typeface="Comic Sans MS" panose="030F0702030302020204" pitchFamily="66" charset="0"/>
              </a:rPr>
              <a:t>3) </a:t>
            </a:r>
            <a:r>
              <a:rPr lang="en-GB" altLang="en-US" sz="2000">
                <a:latin typeface="Comic Sans MS" panose="030F0702030302020204" pitchFamily="66" charset="0"/>
              </a:rPr>
              <a:t>inner layer</a:t>
            </a:r>
            <a:br>
              <a:rPr lang="en-US" altLang="en-US" sz="2000">
                <a:latin typeface="Comic Sans MS" panose="030F0702030302020204" pitchFamily="66" charset="0"/>
              </a:rPr>
            </a:br>
            <a:r>
              <a:rPr lang="en-US" altLang="en-US" sz="2000">
                <a:latin typeface="Comic Sans MS" panose="030F0702030302020204" pitchFamily="66" charset="0"/>
              </a:rPr>
              <a:t>    (tunica interna bulbi)</a:t>
            </a:r>
            <a:br>
              <a:rPr lang="en-US" altLang="en-US" sz="2000">
                <a:latin typeface="Comic Sans MS" panose="030F0702030302020204" pitchFamily="66" charset="0"/>
              </a:rPr>
            </a:br>
            <a:r>
              <a:rPr lang="en-US" altLang="en-US" sz="2000">
                <a:latin typeface="Comic Sans MS" panose="030F0702030302020204" pitchFamily="66" charset="0"/>
              </a:rPr>
              <a:t>      </a:t>
            </a:r>
            <a:r>
              <a:rPr lang="en-US" altLang="en-US" sz="2000" b="1">
                <a:latin typeface="Comic Sans MS" panose="030F0702030302020204" pitchFamily="66" charset="0"/>
              </a:rPr>
              <a:t>- </a:t>
            </a:r>
            <a:r>
              <a:rPr lang="en-GB" altLang="en-US" sz="2000" b="1">
                <a:latin typeface="Comic Sans MS" panose="030F0702030302020204" pitchFamily="66" charset="0"/>
              </a:rPr>
              <a:t>pigmented (outer) layer </a:t>
            </a:r>
            <a:r>
              <a:rPr lang="en-US" altLang="en-US" sz="2000" b="1">
                <a:latin typeface="Comic Sans MS" panose="030F0702030302020204" pitchFamily="66" charset="0"/>
              </a:rPr>
              <a:t>(stratum pigmenti)</a:t>
            </a:r>
            <a:br>
              <a:rPr lang="en-US" altLang="en-US" sz="2000" b="1">
                <a:latin typeface="Comic Sans MS" panose="030F0702030302020204" pitchFamily="66" charset="0"/>
              </a:rPr>
            </a:br>
            <a:r>
              <a:rPr lang="en-US" altLang="en-US" sz="2000">
                <a:latin typeface="Comic Sans MS" panose="030F0702030302020204" pitchFamily="66" charset="0"/>
              </a:rPr>
              <a:t>      </a:t>
            </a:r>
            <a:r>
              <a:rPr lang="en-US" altLang="en-US" sz="2000" b="1">
                <a:latin typeface="Comic Sans MS" panose="030F0702030302020204" pitchFamily="66" charset="0"/>
              </a:rPr>
              <a:t>- retina – neural (inner) layer</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
            <a:extLst>
              <a:ext uri="{FF2B5EF4-FFF2-40B4-BE49-F238E27FC236}">
                <a16:creationId xmlns:a16="http://schemas.microsoft.com/office/drawing/2014/main" id="{0C8AEDBA-0942-6093-FD77-AA2D8BA221E8}"/>
              </a:ext>
            </a:extLst>
          </p:cNvPr>
          <p:cNvSpPr>
            <a:spLocks noChangeArrowheads="1"/>
          </p:cNvSpPr>
          <p:nvPr/>
        </p:nvSpPr>
        <p:spPr bwMode="auto">
          <a:xfrm>
            <a:off x="1125723" y="228224"/>
            <a:ext cx="7032252" cy="58477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Aqueous </a:t>
            </a:r>
            <a:r>
              <a:rPr lang="en-GB" altLang="en-US" sz="3200" b="1" dirty="0" err="1">
                <a:solidFill>
                  <a:srgbClr val="9D3232"/>
                </a:solidFill>
                <a:effectLst>
                  <a:outerShdw blurRad="38100" dist="38100" dir="2700000" algn="tl">
                    <a:srgbClr val="000000"/>
                  </a:outerShdw>
                </a:effectLst>
                <a:latin typeface="Comic Sans MS" panose="030F0702030302020204" pitchFamily="66" charset="0"/>
              </a:rPr>
              <a:t>humor</a:t>
            </a:r>
            <a:r>
              <a:rPr lang="en-GB" altLang="en-US" sz="3200" b="1" dirty="0">
                <a:solidFill>
                  <a:srgbClr val="9D3232"/>
                </a:solidFill>
                <a:effectLst>
                  <a:outerShdw blurRad="38100" dist="38100" dir="2700000" algn="tl">
                    <a:srgbClr val="000000"/>
                  </a:outerShdw>
                </a:effectLst>
                <a:latin typeface="Comic Sans MS" panose="030F0702030302020204" pitchFamily="66" charset="0"/>
              </a:rPr>
              <a:t> </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(humor </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aquosus</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a:t>
            </a:r>
          </a:p>
        </p:txBody>
      </p:sp>
      <p:pic>
        <p:nvPicPr>
          <p:cNvPr id="59395" name="Picture 4">
            <a:extLst>
              <a:ext uri="{FF2B5EF4-FFF2-40B4-BE49-F238E27FC236}">
                <a16:creationId xmlns:a16="http://schemas.microsoft.com/office/drawing/2014/main" id="{BE9EB93C-AF23-C78B-3A12-2C61A1EA74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88" t="10948" r="37869" b="44151"/>
          <a:stretch>
            <a:fillRect/>
          </a:stretch>
        </p:blipFill>
        <p:spPr bwMode="auto">
          <a:xfrm>
            <a:off x="4685130" y="2113497"/>
            <a:ext cx="4244910" cy="263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6" name="Rectangle 4">
            <a:extLst>
              <a:ext uri="{FF2B5EF4-FFF2-40B4-BE49-F238E27FC236}">
                <a16:creationId xmlns:a16="http://schemas.microsoft.com/office/drawing/2014/main" id="{F8D03E47-EDAA-99CB-C307-DE98B475BA4F}"/>
              </a:ext>
            </a:extLst>
          </p:cNvPr>
          <p:cNvSpPr>
            <a:spLocks noChangeArrowheads="1"/>
          </p:cNvSpPr>
          <p:nvPr/>
        </p:nvSpPr>
        <p:spPr bwMode="auto">
          <a:xfrm>
            <a:off x="267269" y="812999"/>
            <a:ext cx="8876731" cy="572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endParaRPr lang="en-US" altLang="en-US" sz="10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900" dirty="0">
                <a:latin typeface="Comic Sans MS" panose="030F0702030302020204" pitchFamily="66" charset="0"/>
              </a:rPr>
              <a:t>• </a:t>
            </a:r>
            <a:r>
              <a:rPr lang="en-GB" altLang="en-US" sz="1900" b="1" dirty="0">
                <a:latin typeface="Comic Sans MS" panose="030F0702030302020204" pitchFamily="66" charset="0"/>
              </a:rPr>
              <a:t>Aqueous </a:t>
            </a:r>
            <a:r>
              <a:rPr lang="en-GB" altLang="en-US" sz="1900" b="1" dirty="0" err="1">
                <a:latin typeface="Comic Sans MS" panose="030F0702030302020204" pitchFamily="66" charset="0"/>
              </a:rPr>
              <a:t>humor</a:t>
            </a:r>
            <a:r>
              <a:rPr lang="en-GB" altLang="en-US" sz="1900" b="1" dirty="0">
                <a:latin typeface="Comic Sans MS" panose="030F0702030302020204" pitchFamily="66" charset="0"/>
              </a:rPr>
              <a:t> is a clear, </a:t>
            </a:r>
            <a:r>
              <a:rPr lang="en-GB" altLang="en-US" sz="1900" b="1" dirty="0" err="1">
                <a:latin typeface="Comic Sans MS" panose="030F0702030302020204" pitchFamily="66" charset="0"/>
              </a:rPr>
              <a:t>colorless</a:t>
            </a:r>
            <a:r>
              <a:rPr lang="en-GB" altLang="en-US" sz="1900" b="1" dirty="0">
                <a:latin typeface="Comic Sans MS" panose="030F0702030302020204" pitchFamily="66" charset="0"/>
              </a:rPr>
              <a:t> nutrient-rich fluid that fills the</a:t>
            </a:r>
          </a:p>
          <a:p>
            <a:pPr eaLnBrk="1" hangingPunct="1">
              <a:spcBef>
                <a:spcPct val="0"/>
              </a:spcBef>
              <a:buClrTx/>
              <a:buSzTx/>
              <a:buFont typeface="Arial" panose="020B0604020202020204" pitchFamily="34" charset="0"/>
              <a:buNone/>
            </a:pPr>
            <a:r>
              <a:rPr lang="en-GB" altLang="en-US" sz="1900" b="1" dirty="0">
                <a:latin typeface="Comic Sans MS" panose="030F0702030302020204" pitchFamily="66" charset="0"/>
              </a:rPr>
              <a:t>  eye’s chambers in anterior segment of eyeball</a:t>
            </a:r>
            <a:br>
              <a:rPr lang="sr-Cyrl-CS" altLang="en-US" sz="1900" b="1" dirty="0">
                <a:latin typeface="Comic Sans MS" panose="030F0702030302020204" pitchFamily="66" charset="0"/>
              </a:rPr>
            </a:br>
            <a:r>
              <a:rPr lang="en-US" altLang="en-US" sz="1900" dirty="0">
                <a:latin typeface="Comic Sans MS" panose="030F0702030302020204" pitchFamily="66" charset="0"/>
              </a:rPr>
              <a:t>• </a:t>
            </a:r>
            <a:r>
              <a:rPr lang="en-GB" altLang="en-US" sz="1900" b="1" dirty="0">
                <a:latin typeface="Comic Sans MS" panose="030F0702030302020204" pitchFamily="66" charset="0"/>
              </a:rPr>
              <a:t>It is important for normal intraocular pressure - </a:t>
            </a:r>
            <a:r>
              <a:rPr lang="en-US" altLang="en-US" sz="1900" b="1" dirty="0">
                <a:latin typeface="Comic Sans MS" panose="030F0702030302020204" pitchFamily="66" charset="0"/>
              </a:rPr>
              <a:t> 14-21mmHg </a:t>
            </a:r>
            <a:br>
              <a:rPr lang="en-US" altLang="en-US" sz="1900" b="1" dirty="0">
                <a:latin typeface="Comic Sans MS" panose="030F0702030302020204" pitchFamily="66" charset="0"/>
              </a:rPr>
            </a:br>
            <a:r>
              <a:rPr lang="en-US" altLang="en-US" sz="1900" b="1" dirty="0">
                <a:latin typeface="Comic Sans MS" panose="030F0702030302020204" pitchFamily="66" charset="0"/>
              </a:rPr>
              <a:t>  (</a:t>
            </a:r>
            <a:r>
              <a:rPr lang="en-GB" sz="1900" b="1" i="0" dirty="0" err="1">
                <a:solidFill>
                  <a:srgbClr val="4D5156"/>
                </a:solidFill>
                <a:effectLst/>
                <a:highlight>
                  <a:srgbClr val="FFFFFF"/>
                </a:highlight>
                <a:latin typeface="Comic Sans MS" panose="030F0702030302020204" pitchFamily="66" charset="0"/>
              </a:rPr>
              <a:t>millimeters</a:t>
            </a:r>
            <a:r>
              <a:rPr lang="en-GB" sz="1900" b="1" i="0" dirty="0">
                <a:solidFill>
                  <a:srgbClr val="4D5156"/>
                </a:solidFill>
                <a:effectLst/>
                <a:highlight>
                  <a:srgbClr val="FFFFFF"/>
                </a:highlight>
                <a:latin typeface="Comic Sans MS" panose="030F0702030302020204" pitchFamily="66" charset="0"/>
              </a:rPr>
              <a:t> of mercury)</a:t>
            </a:r>
          </a:p>
          <a:p>
            <a:pPr eaLnBrk="1" hangingPunct="1">
              <a:spcBef>
                <a:spcPct val="0"/>
              </a:spcBef>
              <a:buClrTx/>
              <a:buSzTx/>
              <a:buFont typeface="Arial" panose="020B0604020202020204" pitchFamily="34" charset="0"/>
              <a:buNone/>
            </a:pPr>
            <a:br>
              <a:rPr lang="en-US" altLang="en-US" sz="1900" b="1" dirty="0">
                <a:latin typeface="Comic Sans MS" panose="030F0702030302020204" pitchFamily="66" charset="0"/>
              </a:rPr>
            </a:br>
            <a:r>
              <a:rPr lang="en-US" altLang="en-US" sz="1900" b="1" dirty="0">
                <a:latin typeface="Comic Sans MS" panose="030F0702030302020204" pitchFamily="66" charset="0"/>
              </a:rPr>
              <a:t>- </a:t>
            </a:r>
            <a:r>
              <a:rPr lang="en-GB" altLang="en-US" sz="1900" b="1" dirty="0">
                <a:latin typeface="Comic Sans MS" panose="030F0702030302020204" pitchFamily="66" charset="0"/>
              </a:rPr>
              <a:t>It is continuously produced from </a:t>
            </a:r>
            <a:br>
              <a:rPr lang="en-GB" altLang="en-US" sz="1900" b="1" dirty="0">
                <a:latin typeface="Comic Sans MS" panose="030F0702030302020204" pitchFamily="66" charset="0"/>
              </a:rPr>
            </a:br>
            <a:r>
              <a:rPr lang="en-GB" altLang="en-US" sz="1900" b="1" dirty="0">
                <a:latin typeface="Comic Sans MS" panose="030F0702030302020204" pitchFamily="66" charset="0"/>
              </a:rPr>
              <a:t>   blood vessels of ciliary processes  </a:t>
            </a:r>
            <a:br>
              <a:rPr lang="en-GB" altLang="en-US" sz="1900" b="1" dirty="0">
                <a:latin typeface="Comic Sans MS" panose="030F0702030302020204" pitchFamily="66" charset="0"/>
              </a:rPr>
            </a:br>
            <a:r>
              <a:rPr lang="en-GB" altLang="en-US" sz="1900" b="1" dirty="0">
                <a:latin typeface="Comic Sans MS" panose="030F0702030302020204" pitchFamily="66" charset="0"/>
              </a:rPr>
              <a:t>  </a:t>
            </a:r>
            <a:r>
              <a:rPr lang="en-US" altLang="en-US" sz="1900" b="1" dirty="0">
                <a:latin typeface="Comic Sans MS" panose="030F0702030302020204" pitchFamily="66" charset="0"/>
              </a:rPr>
              <a:t>(processus </a:t>
            </a:r>
            <a:r>
              <a:rPr lang="en-US" altLang="en-US" sz="1900" b="1" dirty="0" err="1">
                <a:latin typeface="Comic Sans MS" panose="030F0702030302020204" pitchFamily="66" charset="0"/>
              </a:rPr>
              <a:t>ciliares</a:t>
            </a:r>
            <a:r>
              <a:rPr lang="en-US" altLang="en-US" sz="1900" b="1" dirty="0">
                <a:latin typeface="Comic Sans MS" panose="030F0702030302020204" pitchFamily="66" charset="0"/>
              </a:rPr>
              <a:t>) of ciliary body</a:t>
            </a:r>
            <a:br>
              <a:rPr lang="en-US" altLang="en-US" sz="1900" b="1" dirty="0">
                <a:latin typeface="Comic Sans MS" panose="030F0702030302020204" pitchFamily="66" charset="0"/>
              </a:rPr>
            </a:br>
            <a:br>
              <a:rPr lang="en-US" altLang="en-US" sz="1000" b="1" dirty="0">
                <a:latin typeface="Comic Sans MS" panose="030F0702030302020204" pitchFamily="66" charset="0"/>
              </a:rPr>
            </a:br>
            <a:r>
              <a:rPr lang="en-US" altLang="en-US" sz="2000" b="1" dirty="0">
                <a:latin typeface="Comic Sans MS" panose="030F0702030302020204" pitchFamily="66" charset="0"/>
              </a:rPr>
              <a:t>- </a:t>
            </a:r>
            <a:r>
              <a:rPr lang="en-GB" altLang="en-US" sz="1900" b="1" dirty="0">
                <a:latin typeface="Comic Sans MS" panose="030F0702030302020204" pitchFamily="66" charset="0"/>
              </a:rPr>
              <a:t>It continuously drainages into </a:t>
            </a:r>
            <a:br>
              <a:rPr lang="en-GB" altLang="en-US" sz="1900" b="1" dirty="0">
                <a:latin typeface="Comic Sans MS" panose="030F0702030302020204" pitchFamily="66" charset="0"/>
              </a:rPr>
            </a:br>
            <a:r>
              <a:rPr lang="en-GB" altLang="en-US" sz="1900" b="1" dirty="0">
                <a:latin typeface="Comic Sans MS" panose="030F0702030302020204" pitchFamily="66" charset="0"/>
              </a:rPr>
              <a:t>  venous system</a:t>
            </a:r>
          </a:p>
          <a:p>
            <a:pPr eaLnBrk="1" hangingPunct="1">
              <a:spcBef>
                <a:spcPct val="0"/>
              </a:spcBef>
              <a:buClrTx/>
              <a:buSzTx/>
              <a:buFont typeface="Arial" panose="020B0604020202020204" pitchFamily="34" charset="0"/>
              <a:buNone/>
            </a:pPr>
            <a:endParaRPr lang="en-GB" altLang="en-US" sz="1000" b="1" dirty="0">
              <a:latin typeface="Comic Sans MS" panose="030F0702030302020204" pitchFamily="66" charset="0"/>
            </a:endParaRPr>
          </a:p>
          <a:p>
            <a:pPr eaLnBrk="1" hangingPunct="1">
              <a:spcBef>
                <a:spcPct val="0"/>
              </a:spcBef>
              <a:buClrTx/>
              <a:buSzTx/>
              <a:buNone/>
            </a:pPr>
            <a:r>
              <a:rPr lang="en-GB" sz="1900" b="1" dirty="0">
                <a:solidFill>
                  <a:srgbClr val="495354"/>
                </a:solidFill>
                <a:highlight>
                  <a:srgbClr val="FFFFFF"/>
                </a:highlight>
                <a:latin typeface="Comic Sans MS" panose="030F0702030302020204" pitchFamily="66" charset="0"/>
              </a:rPr>
              <a:t>- T</a:t>
            </a:r>
            <a:r>
              <a:rPr lang="en-GB" sz="1900" b="1" i="0" dirty="0">
                <a:solidFill>
                  <a:srgbClr val="495354"/>
                </a:solidFill>
                <a:effectLst/>
                <a:highlight>
                  <a:srgbClr val="FFFFFF"/>
                </a:highlight>
                <a:latin typeface="Comic Sans MS" panose="030F0702030302020204" pitchFamily="66" charset="0"/>
              </a:rPr>
              <a:t>he amount of aqueous </a:t>
            </a:r>
            <a:r>
              <a:rPr lang="en-GB" sz="1900" b="1" i="0" dirty="0" err="1">
                <a:solidFill>
                  <a:srgbClr val="495354"/>
                </a:solidFill>
                <a:effectLst/>
                <a:highlight>
                  <a:srgbClr val="FFFFFF"/>
                </a:highlight>
                <a:latin typeface="Comic Sans MS" panose="030F0702030302020204" pitchFamily="66" charset="0"/>
              </a:rPr>
              <a:t>humor</a:t>
            </a:r>
            <a:r>
              <a:rPr lang="en-GB" sz="1900" b="1" i="0" dirty="0">
                <a:solidFill>
                  <a:srgbClr val="495354"/>
                </a:solidFill>
                <a:effectLst/>
                <a:highlight>
                  <a:srgbClr val="FFFFFF"/>
                </a:highlight>
                <a:latin typeface="Comic Sans MS" panose="030F0702030302020204" pitchFamily="66" charset="0"/>
              </a:rPr>
              <a:t> in a </a:t>
            </a:r>
            <a:br>
              <a:rPr lang="en-GB" sz="1900" b="1" i="0" dirty="0">
                <a:solidFill>
                  <a:srgbClr val="495354"/>
                </a:solidFill>
                <a:effectLst/>
                <a:highlight>
                  <a:srgbClr val="FFFFFF"/>
                </a:highlight>
                <a:latin typeface="Comic Sans MS" panose="030F0702030302020204" pitchFamily="66" charset="0"/>
              </a:rPr>
            </a:br>
            <a:r>
              <a:rPr lang="en-GB" sz="1900" b="1" i="0" dirty="0">
                <a:solidFill>
                  <a:srgbClr val="495354"/>
                </a:solidFill>
                <a:effectLst/>
                <a:highlight>
                  <a:srgbClr val="FFFFFF"/>
                </a:highlight>
                <a:latin typeface="Comic Sans MS" panose="030F0702030302020204" pitchFamily="66" charset="0"/>
              </a:rPr>
              <a:t>  healthy human eye is 200 </a:t>
            </a:r>
            <a:r>
              <a:rPr lang="en-GB" sz="1900" b="1" i="0" dirty="0" err="1">
                <a:solidFill>
                  <a:srgbClr val="495354"/>
                </a:solidFill>
                <a:effectLst/>
                <a:highlight>
                  <a:srgbClr val="FFFFFF"/>
                </a:highlight>
                <a:latin typeface="Comic Sans MS" panose="030F0702030302020204" pitchFamily="66" charset="0"/>
              </a:rPr>
              <a:t>milliliters</a:t>
            </a:r>
            <a:r>
              <a:rPr lang="en-GB" sz="1900" b="1" i="0" dirty="0">
                <a:solidFill>
                  <a:srgbClr val="495354"/>
                </a:solidFill>
                <a:effectLst/>
                <a:highlight>
                  <a:srgbClr val="FFFFFF"/>
                </a:highlight>
                <a:latin typeface="Comic Sans MS" panose="030F0702030302020204" pitchFamily="66" charset="0"/>
              </a:rPr>
              <a:t>.</a:t>
            </a:r>
          </a:p>
          <a:p>
            <a:pPr eaLnBrk="1" hangingPunct="1">
              <a:spcBef>
                <a:spcPct val="0"/>
              </a:spcBef>
              <a:buClrTx/>
              <a:buSzTx/>
              <a:buNone/>
            </a:pPr>
            <a:r>
              <a:rPr lang="en-GB" sz="1900" b="1" dirty="0">
                <a:solidFill>
                  <a:srgbClr val="495354"/>
                </a:solidFill>
                <a:highlight>
                  <a:srgbClr val="FFFFFF"/>
                </a:highlight>
                <a:latin typeface="Comic Sans MS" panose="030F0702030302020204" pitchFamily="66" charset="0"/>
              </a:rPr>
              <a:t>- </a:t>
            </a:r>
            <a:r>
              <a:rPr lang="en-GB" sz="2000" dirty="0">
                <a:latin typeface="Comic Sans MS" panose="030F0702030302020204" pitchFamily="66" charset="0"/>
              </a:rPr>
              <a:t>An equilibrium in the rates at which the aqueous </a:t>
            </a:r>
            <a:r>
              <a:rPr lang="en-GB" sz="2000" dirty="0" err="1">
                <a:latin typeface="Comic Sans MS" panose="030F0702030302020204" pitchFamily="66" charset="0"/>
              </a:rPr>
              <a:t>humor</a:t>
            </a:r>
            <a:r>
              <a:rPr lang="en-GB" sz="2000" dirty="0">
                <a:latin typeface="Comic Sans MS" panose="030F0702030302020204" pitchFamily="66" charset="0"/>
              </a:rPr>
              <a:t> forms and</a:t>
            </a:r>
            <a:br>
              <a:rPr lang="en-GB" sz="2000" dirty="0">
                <a:latin typeface="Comic Sans MS" panose="030F0702030302020204" pitchFamily="66" charset="0"/>
              </a:rPr>
            </a:br>
            <a:r>
              <a:rPr lang="en-GB" sz="2000" dirty="0">
                <a:latin typeface="Comic Sans MS" panose="030F0702030302020204" pitchFamily="66" charset="0"/>
              </a:rPr>
              <a:t>   drains results in a constant intraocular pressure, which supports the</a:t>
            </a:r>
            <a:br>
              <a:rPr lang="en-GB" sz="2000" dirty="0">
                <a:latin typeface="Comic Sans MS" panose="030F0702030302020204" pitchFamily="66" charset="0"/>
              </a:rPr>
            </a:br>
            <a:r>
              <a:rPr lang="en-GB" sz="2000" dirty="0">
                <a:latin typeface="Comic Sans MS" panose="030F0702030302020204" pitchFamily="66" charset="0"/>
              </a:rPr>
              <a:t>   eyeball internally. </a:t>
            </a:r>
            <a:endParaRPr lang="en-GB" altLang="en-US" sz="1900" b="1" dirty="0">
              <a:solidFill>
                <a:srgbClr val="495354"/>
              </a:solidFill>
              <a:highlight>
                <a:srgbClr val="FFFFFF"/>
              </a:highlight>
              <a:latin typeface="Comic Sans MS" panose="030F0702030302020204" pitchFamily="66" charset="0"/>
            </a:endParaRPr>
          </a:p>
          <a:p>
            <a:pPr eaLnBrk="1" hangingPunct="1">
              <a:spcBef>
                <a:spcPct val="0"/>
              </a:spcBef>
              <a:buClrTx/>
              <a:buSzTx/>
              <a:buNone/>
            </a:pPr>
            <a:r>
              <a:rPr lang="en-US" altLang="en-US" sz="1000" b="1" dirty="0">
                <a:latin typeface="Comic Sans MS" panose="030F0702030302020204" pitchFamily="66" charset="0"/>
              </a:rPr>
              <a:t>- </a:t>
            </a:r>
            <a:r>
              <a:rPr lang="en-GB" sz="1900" b="1" i="0" dirty="0">
                <a:solidFill>
                  <a:srgbClr val="495354"/>
                </a:solidFill>
                <a:effectLst/>
                <a:highlight>
                  <a:srgbClr val="FFFFFF"/>
                </a:highlight>
                <a:latin typeface="Comic Sans MS" panose="030F0702030302020204" pitchFamily="66" charset="0"/>
              </a:rPr>
              <a:t>The function of the aqueous </a:t>
            </a:r>
            <a:r>
              <a:rPr lang="en-GB" sz="1900" b="1" i="0" dirty="0" err="1">
                <a:solidFill>
                  <a:srgbClr val="495354"/>
                </a:solidFill>
                <a:effectLst/>
                <a:highlight>
                  <a:srgbClr val="FFFFFF"/>
                </a:highlight>
                <a:latin typeface="Comic Sans MS" panose="030F0702030302020204" pitchFamily="66" charset="0"/>
              </a:rPr>
              <a:t>humor</a:t>
            </a:r>
            <a:r>
              <a:rPr lang="en-GB" sz="1900" b="1" i="0" dirty="0">
                <a:solidFill>
                  <a:srgbClr val="495354"/>
                </a:solidFill>
                <a:effectLst/>
                <a:highlight>
                  <a:srgbClr val="FFFFFF"/>
                </a:highlight>
                <a:latin typeface="Comic Sans MS" panose="030F0702030302020204" pitchFamily="66" charset="0"/>
              </a:rPr>
              <a:t> is to nourish the lens and</a:t>
            </a:r>
            <a:br>
              <a:rPr lang="en-GB" sz="1900" b="1" i="0" dirty="0">
                <a:solidFill>
                  <a:srgbClr val="495354"/>
                </a:solidFill>
                <a:effectLst/>
                <a:highlight>
                  <a:srgbClr val="FFFFFF"/>
                </a:highlight>
                <a:latin typeface="Comic Sans MS" panose="030F0702030302020204" pitchFamily="66" charset="0"/>
              </a:rPr>
            </a:br>
            <a:r>
              <a:rPr lang="en-GB" sz="1900" b="1" i="0" dirty="0">
                <a:solidFill>
                  <a:srgbClr val="495354"/>
                </a:solidFill>
                <a:effectLst/>
                <a:highlight>
                  <a:srgbClr val="FFFFFF"/>
                </a:highlight>
                <a:latin typeface="Comic Sans MS" panose="030F0702030302020204" pitchFamily="66" charset="0"/>
              </a:rPr>
              <a:t>  </a:t>
            </a:r>
            <a:r>
              <a:rPr lang="en-GB" sz="1900" b="1" i="0" dirty="0" err="1">
                <a:solidFill>
                  <a:srgbClr val="495354"/>
                </a:solidFill>
                <a:effectLst/>
                <a:highlight>
                  <a:srgbClr val="FFFFFF"/>
                </a:highlight>
                <a:latin typeface="Comic Sans MS" panose="030F0702030302020204" pitchFamily="66" charset="0"/>
              </a:rPr>
              <a:t>cornea,which</a:t>
            </a:r>
            <a:r>
              <a:rPr lang="en-GB" sz="1900" b="1" i="0" dirty="0">
                <a:solidFill>
                  <a:srgbClr val="495354"/>
                </a:solidFill>
                <a:effectLst/>
                <a:highlight>
                  <a:srgbClr val="FFFFFF"/>
                </a:highlight>
                <a:latin typeface="Comic Sans MS" panose="030F0702030302020204" pitchFamily="66" charset="0"/>
              </a:rPr>
              <a:t> are devoid of arterial blood supply (avascular).</a:t>
            </a:r>
            <a:r>
              <a:rPr lang="en-US" altLang="en-US" sz="1900" b="1" dirty="0">
                <a:latin typeface="Comic Sans MS" panose="030F0702030302020204" pitchFamily="66" charset="0"/>
              </a:rPr>
              <a:t> </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7E98D36-D4E6-7727-5F66-884D11F02E6E}"/>
              </a:ext>
            </a:extLst>
          </p:cNvPr>
          <p:cNvSpPr txBox="1"/>
          <p:nvPr/>
        </p:nvSpPr>
        <p:spPr>
          <a:xfrm>
            <a:off x="395536" y="332656"/>
            <a:ext cx="8640960" cy="2585323"/>
          </a:xfrm>
          <a:prstGeom prst="rect">
            <a:avLst/>
          </a:prstGeom>
          <a:noFill/>
        </p:spPr>
        <p:txBody>
          <a:bodyPr wrap="square">
            <a:spAutoFit/>
          </a:bodyPr>
          <a:lstStyle/>
          <a:p>
            <a:pPr algn="l"/>
            <a:r>
              <a:rPr lang="en-US" altLang="en-US" sz="1800" b="1" dirty="0">
                <a:solidFill>
                  <a:srgbClr val="C00000"/>
                </a:solidFill>
                <a:latin typeface="Comic Sans MS" panose="030F0702030302020204" pitchFamily="66" charset="0"/>
              </a:rPr>
              <a:t>- </a:t>
            </a:r>
            <a:r>
              <a:rPr lang="en-GB" altLang="en-US" sz="1800" b="1" dirty="0">
                <a:solidFill>
                  <a:srgbClr val="C00000"/>
                </a:solidFill>
                <a:latin typeface="Comic Sans MS" panose="030F0702030302020204" pitchFamily="66" charset="0"/>
              </a:rPr>
              <a:t>The flow of aqueous </a:t>
            </a:r>
            <a:r>
              <a:rPr lang="en-GB" altLang="en-US" sz="1800" b="1" dirty="0" err="1">
                <a:solidFill>
                  <a:srgbClr val="C00000"/>
                </a:solidFill>
                <a:latin typeface="Comic Sans MS" panose="030F0702030302020204" pitchFamily="66" charset="0"/>
              </a:rPr>
              <a:t>humor</a:t>
            </a:r>
            <a:r>
              <a:rPr lang="en-US" altLang="en-US" sz="1800" b="1" dirty="0">
                <a:solidFill>
                  <a:srgbClr val="C00000"/>
                </a:solidFill>
                <a:latin typeface="Comic Sans MS" panose="030F0702030302020204" pitchFamily="66" charset="0"/>
              </a:rPr>
              <a:t>:</a:t>
            </a:r>
            <a:br>
              <a:rPr lang="en-US" altLang="en-US" sz="1800" b="1" dirty="0">
                <a:latin typeface="Comic Sans MS" panose="030F0702030302020204" pitchFamily="66" charset="0"/>
              </a:rPr>
            </a:br>
            <a:r>
              <a:rPr lang="en-US" altLang="en-US" sz="1800" b="1" dirty="0">
                <a:latin typeface="Comic Sans MS" panose="030F0702030302020204" pitchFamily="66" charset="0"/>
              </a:rPr>
              <a:t>  </a:t>
            </a:r>
            <a:r>
              <a:rPr lang="en-GB" sz="1800" b="1" dirty="0">
                <a:latin typeface="Comic Sans MS" panose="030F0702030302020204" pitchFamily="66" charset="0"/>
              </a:rPr>
              <a:t>After being formed as a filtrate of the blood from capillaries in the</a:t>
            </a:r>
            <a:br>
              <a:rPr lang="en-GB" sz="1800" b="1" dirty="0">
                <a:latin typeface="Comic Sans MS" panose="030F0702030302020204" pitchFamily="66" charset="0"/>
              </a:rPr>
            </a:br>
            <a:r>
              <a:rPr lang="en-GB" sz="1800" b="1" dirty="0">
                <a:latin typeface="Comic Sans MS" panose="030F0702030302020204" pitchFamily="66" charset="0"/>
              </a:rPr>
              <a:t>  ciliary processes</a:t>
            </a:r>
            <a:r>
              <a:rPr lang="en-US" altLang="en-US" sz="1800" b="1" dirty="0">
                <a:latin typeface="Comic Sans MS" panose="030F0702030302020204" pitchFamily="66" charset="0"/>
              </a:rPr>
              <a:t> it fills </a:t>
            </a:r>
            <a:r>
              <a:rPr lang="en-GB" altLang="en-US" sz="1800" b="1" dirty="0">
                <a:latin typeface="Comic Sans MS" panose="030F0702030302020204" pitchFamily="66" charset="0"/>
              </a:rPr>
              <a:t>posterior chamber of eyeball</a:t>
            </a:r>
            <a:r>
              <a:rPr lang="en-US" altLang="en-US" sz="1800" b="1" dirty="0">
                <a:latin typeface="Comic Sans MS" panose="030F0702030302020204" pitchFamily="66" charset="0"/>
              </a:rPr>
              <a:t>, </a:t>
            </a:r>
            <a:r>
              <a:rPr lang="en-GB" altLang="en-US" sz="1800" b="1" dirty="0">
                <a:latin typeface="Comic Sans MS" panose="030F0702030302020204" pitchFamily="66" charset="0"/>
              </a:rPr>
              <a:t>and then flows</a:t>
            </a:r>
            <a:br>
              <a:rPr lang="en-GB" altLang="en-US" sz="1800" b="1" dirty="0">
                <a:latin typeface="Comic Sans MS" panose="030F0702030302020204" pitchFamily="66" charset="0"/>
              </a:rPr>
            </a:br>
            <a:r>
              <a:rPr lang="en-GB" altLang="en-US" sz="1800" b="1" dirty="0">
                <a:latin typeface="Comic Sans MS" panose="030F0702030302020204" pitchFamily="66" charset="0"/>
              </a:rPr>
              <a:t>  between backside of iris and front of lens and enters </a:t>
            </a:r>
            <a:r>
              <a:rPr lang="en-US" altLang="en-US" sz="1800" b="1" dirty="0">
                <a:latin typeface="Comic Sans MS" panose="030F0702030302020204" pitchFamily="66" charset="0"/>
              </a:rPr>
              <a:t>anterior</a:t>
            </a:r>
            <a:br>
              <a:rPr lang="en-US" altLang="en-US" sz="1800" b="1" dirty="0">
                <a:latin typeface="Comic Sans MS" panose="030F0702030302020204" pitchFamily="66" charset="0"/>
              </a:rPr>
            </a:br>
            <a:r>
              <a:rPr lang="en-US" altLang="en-US" sz="1800" b="1" dirty="0">
                <a:latin typeface="Comic Sans MS" panose="030F0702030302020204" pitchFamily="66" charset="0"/>
              </a:rPr>
              <a:t>  chamber of eyeball through the pupil (</a:t>
            </a:r>
            <a:r>
              <a:rPr lang="en-US" altLang="en-US" sz="1800" b="1" dirty="0" err="1">
                <a:latin typeface="Comic Sans MS" panose="030F0702030302020204" pitchFamily="66" charset="0"/>
              </a:rPr>
              <a:t>pupilla</a:t>
            </a:r>
            <a:r>
              <a:rPr lang="en-US" altLang="en-US" sz="1800" b="1" dirty="0">
                <a:latin typeface="Comic Sans MS" panose="030F0702030302020204" pitchFamily="66" charset="0"/>
              </a:rPr>
              <a:t>). Further, it drains into</a:t>
            </a:r>
            <a:br>
              <a:rPr lang="en-US" altLang="en-US" sz="1800" b="1" dirty="0">
                <a:latin typeface="Comic Sans MS" panose="030F0702030302020204" pitchFamily="66" charset="0"/>
              </a:rPr>
            </a:br>
            <a:r>
              <a:rPr lang="en-US" altLang="en-US" sz="1800" b="1" dirty="0">
                <a:latin typeface="Comic Sans MS" panose="030F0702030302020204" pitchFamily="66" charset="0"/>
              </a:rPr>
              <a:t>  venous system through 2 </a:t>
            </a:r>
            <a:r>
              <a:rPr lang="en-GB" altLang="en-US" sz="1800" b="1" dirty="0">
                <a:latin typeface="Comic Sans MS" panose="030F0702030302020204" pitchFamily="66" charset="0"/>
              </a:rPr>
              <a:t>pathways</a:t>
            </a:r>
            <a:r>
              <a:rPr lang="en-US" altLang="en-US" sz="1800" b="1" dirty="0">
                <a:latin typeface="Comic Sans MS" panose="030F0702030302020204" pitchFamily="66" charset="0"/>
              </a:rPr>
              <a:t>:</a:t>
            </a:r>
            <a:br>
              <a:rPr lang="en-US" altLang="en-US" sz="1800" b="1" dirty="0">
                <a:latin typeface="Comic Sans MS" panose="030F0702030302020204" pitchFamily="66" charset="0"/>
              </a:rPr>
            </a:br>
            <a:r>
              <a:rPr lang="en-US" altLang="en-US" sz="1800" b="1" dirty="0">
                <a:latin typeface="Comic Sans MS" panose="030F0702030302020204" pitchFamily="66" charset="0"/>
              </a:rPr>
              <a:t>  1) </a:t>
            </a:r>
            <a:r>
              <a:rPr lang="en-GB" altLang="en-US" sz="1800" b="1" dirty="0">
                <a:latin typeface="Comic Sans MS" panose="030F0702030302020204" pitchFamily="66" charset="0"/>
              </a:rPr>
              <a:t>scleral venous sinus (canal of </a:t>
            </a:r>
            <a:r>
              <a:rPr lang="en-GB" altLang="en-US" sz="1800" b="1" dirty="0" err="1">
                <a:latin typeface="Comic Sans MS" panose="030F0702030302020204" pitchFamily="66" charset="0"/>
              </a:rPr>
              <a:t>Schlemmi</a:t>
            </a:r>
            <a:r>
              <a:rPr lang="en-GB" altLang="en-US" sz="1800" b="1" dirty="0">
                <a:latin typeface="Comic Sans MS" panose="030F0702030302020204" pitchFamily="66" charset="0"/>
              </a:rPr>
              <a:t>)</a:t>
            </a:r>
            <a:r>
              <a:rPr lang="en-US" altLang="en-US" sz="1800" b="1" dirty="0">
                <a:latin typeface="Comic Sans MS" panose="030F0702030302020204" pitchFamily="66" charset="0"/>
              </a:rPr>
              <a:t>      </a:t>
            </a:r>
            <a:r>
              <a:rPr lang="en-GB" altLang="en-US" sz="1800" b="1" dirty="0">
                <a:latin typeface="Comic Sans MS" panose="030F0702030302020204" pitchFamily="66" charset="0"/>
              </a:rPr>
              <a:t>veins of sclera</a:t>
            </a:r>
            <a:r>
              <a:rPr lang="en-US" altLang="en-US" sz="1800" b="1" dirty="0">
                <a:latin typeface="Comic Sans MS" panose="030F0702030302020204" pitchFamily="66" charset="0"/>
              </a:rPr>
              <a:t>     </a:t>
            </a:r>
            <a:br>
              <a:rPr lang="en-US" altLang="en-US" sz="1800" b="1" dirty="0">
                <a:latin typeface="Comic Sans MS" panose="030F0702030302020204" pitchFamily="66" charset="0"/>
              </a:rPr>
            </a:br>
            <a:r>
              <a:rPr lang="en-US" altLang="en-US" sz="1800" b="1" dirty="0">
                <a:latin typeface="Comic Sans MS" panose="030F0702030302020204" pitchFamily="66" charset="0"/>
              </a:rPr>
              <a:t>     v. </a:t>
            </a:r>
            <a:r>
              <a:rPr lang="en-US" altLang="en-US" sz="1800" b="1" dirty="0" err="1">
                <a:latin typeface="Comic Sans MS" panose="030F0702030302020204" pitchFamily="66" charset="0"/>
              </a:rPr>
              <a:t>ophtalmica</a:t>
            </a:r>
            <a:r>
              <a:rPr lang="en-US" altLang="en-US" sz="1800" b="1" dirty="0">
                <a:latin typeface="Comic Sans MS" panose="030F0702030302020204" pitchFamily="66" charset="0"/>
              </a:rPr>
              <a:t> </a:t>
            </a:r>
            <a:br>
              <a:rPr lang="en-US" altLang="en-US" sz="1800" b="1" dirty="0">
                <a:latin typeface="Comic Sans MS" panose="030F0702030302020204" pitchFamily="66" charset="0"/>
              </a:rPr>
            </a:br>
            <a:r>
              <a:rPr lang="en-US" altLang="en-US" sz="1800" b="1" dirty="0">
                <a:latin typeface="Comic Sans MS" panose="030F0702030302020204" pitchFamily="66" charset="0"/>
              </a:rPr>
              <a:t>  2) </a:t>
            </a:r>
            <a:r>
              <a:rPr lang="en-GB" altLang="en-US" sz="1800" b="1" dirty="0">
                <a:latin typeface="Comic Sans MS" panose="030F0702030302020204" pitchFamily="66" charset="0"/>
              </a:rPr>
              <a:t>crypts of anterior surface of iris</a:t>
            </a:r>
            <a:r>
              <a:rPr lang="en-US" altLang="en-US" sz="1800" b="1" dirty="0">
                <a:latin typeface="Comic Sans MS" panose="030F0702030302020204" pitchFamily="66" charset="0"/>
              </a:rPr>
              <a:t>      </a:t>
            </a:r>
            <a:r>
              <a:rPr lang="en-GB" altLang="en-US" sz="1800" b="1" dirty="0">
                <a:latin typeface="Comic Sans MS" panose="030F0702030302020204" pitchFamily="66" charset="0"/>
              </a:rPr>
              <a:t>veins of stroma of iris</a:t>
            </a:r>
            <a:endParaRPr lang="en-GB" b="0" i="0" dirty="0">
              <a:solidFill>
                <a:srgbClr val="495354"/>
              </a:solidFill>
              <a:effectLst/>
              <a:highlight>
                <a:srgbClr val="FFFFFF"/>
              </a:highlight>
              <a:latin typeface="PlutoSansLight"/>
            </a:endParaRPr>
          </a:p>
        </p:txBody>
      </p:sp>
      <p:cxnSp>
        <p:nvCxnSpPr>
          <p:cNvPr id="4" name="Straight Arrow Connector 7">
            <a:extLst>
              <a:ext uri="{FF2B5EF4-FFF2-40B4-BE49-F238E27FC236}">
                <a16:creationId xmlns:a16="http://schemas.microsoft.com/office/drawing/2014/main" id="{3CF86A20-A86A-C392-4D41-C630D1730BF7}"/>
              </a:ext>
            </a:extLst>
          </p:cNvPr>
          <p:cNvCxnSpPr>
            <a:cxnSpLocks noChangeShapeType="1"/>
          </p:cNvCxnSpPr>
          <p:nvPr/>
        </p:nvCxnSpPr>
        <p:spPr bwMode="auto">
          <a:xfrm>
            <a:off x="5508104" y="2132856"/>
            <a:ext cx="428625" cy="1587"/>
          </a:xfrm>
          <a:prstGeom prst="straightConnector1">
            <a:avLst/>
          </a:prstGeom>
          <a:noFill/>
          <a:ln w="25400">
            <a:solidFill>
              <a:srgbClr val="4F1919"/>
            </a:solidFill>
            <a:round/>
            <a:headEnd/>
            <a:tailEnd type="arrow" w="med" len="med"/>
          </a:ln>
          <a:extLst>
            <a:ext uri="{909E8E84-426E-40DD-AFC4-6F175D3DCCD1}">
              <a14:hiddenFill xmlns:a14="http://schemas.microsoft.com/office/drawing/2010/main">
                <a:noFill/>
              </a14:hiddenFill>
            </a:ext>
          </a:extLst>
        </p:spPr>
      </p:cxnSp>
      <p:cxnSp>
        <p:nvCxnSpPr>
          <p:cNvPr id="5" name="Straight Arrow Connector 7">
            <a:extLst>
              <a:ext uri="{FF2B5EF4-FFF2-40B4-BE49-F238E27FC236}">
                <a16:creationId xmlns:a16="http://schemas.microsoft.com/office/drawing/2014/main" id="{14053991-76D7-BC84-9B71-BD089AF4FC94}"/>
              </a:ext>
            </a:extLst>
          </p:cNvPr>
          <p:cNvCxnSpPr>
            <a:cxnSpLocks noChangeShapeType="1"/>
          </p:cNvCxnSpPr>
          <p:nvPr/>
        </p:nvCxnSpPr>
        <p:spPr bwMode="auto">
          <a:xfrm>
            <a:off x="7818437" y="2132856"/>
            <a:ext cx="428625" cy="1587"/>
          </a:xfrm>
          <a:prstGeom prst="straightConnector1">
            <a:avLst/>
          </a:prstGeom>
          <a:noFill/>
          <a:ln w="25400">
            <a:solidFill>
              <a:srgbClr val="4F1919"/>
            </a:solidFill>
            <a:round/>
            <a:headEnd/>
            <a:tailEnd type="arrow" w="med" len="med"/>
          </a:ln>
          <a:extLst>
            <a:ext uri="{909E8E84-426E-40DD-AFC4-6F175D3DCCD1}">
              <a14:hiddenFill xmlns:a14="http://schemas.microsoft.com/office/drawing/2010/main">
                <a:noFill/>
              </a14:hiddenFill>
            </a:ext>
          </a:extLst>
        </p:spPr>
      </p:cxnSp>
      <p:cxnSp>
        <p:nvCxnSpPr>
          <p:cNvPr id="6" name="Straight Arrow Connector 7">
            <a:extLst>
              <a:ext uri="{FF2B5EF4-FFF2-40B4-BE49-F238E27FC236}">
                <a16:creationId xmlns:a16="http://schemas.microsoft.com/office/drawing/2014/main" id="{F2A02DDD-BBFE-ED0F-A8FF-D2E94146743C}"/>
              </a:ext>
            </a:extLst>
          </p:cNvPr>
          <p:cNvCxnSpPr>
            <a:cxnSpLocks noChangeShapeType="1"/>
          </p:cNvCxnSpPr>
          <p:nvPr/>
        </p:nvCxnSpPr>
        <p:spPr bwMode="auto">
          <a:xfrm>
            <a:off x="4860032" y="2708920"/>
            <a:ext cx="428625" cy="1587"/>
          </a:xfrm>
          <a:prstGeom prst="straightConnector1">
            <a:avLst/>
          </a:prstGeom>
          <a:noFill/>
          <a:ln w="25400">
            <a:solidFill>
              <a:srgbClr val="4F1919"/>
            </a:solidFill>
            <a:round/>
            <a:headEnd/>
            <a:tailEnd type="arrow" w="med" len="med"/>
          </a:ln>
          <a:extLst>
            <a:ext uri="{909E8E84-426E-40DD-AFC4-6F175D3DCCD1}">
              <a14:hiddenFill xmlns:a14="http://schemas.microsoft.com/office/drawing/2010/main">
                <a:noFill/>
              </a14:hiddenFill>
            </a:ext>
          </a:extLst>
        </p:spPr>
      </p:cxnSp>
      <p:pic>
        <p:nvPicPr>
          <p:cNvPr id="8" name="Picture 7">
            <a:extLst>
              <a:ext uri="{FF2B5EF4-FFF2-40B4-BE49-F238E27FC236}">
                <a16:creationId xmlns:a16="http://schemas.microsoft.com/office/drawing/2014/main" id="{FF37F28E-5243-B713-8710-1DB22C62853E}"/>
              </a:ext>
            </a:extLst>
          </p:cNvPr>
          <p:cNvPicPr>
            <a:picLocks noChangeAspect="1"/>
          </p:cNvPicPr>
          <p:nvPr/>
        </p:nvPicPr>
        <p:blipFill>
          <a:blip r:embed="rId2"/>
          <a:stretch>
            <a:fillRect/>
          </a:stretch>
        </p:blipFill>
        <p:spPr>
          <a:xfrm>
            <a:off x="1709936" y="2906291"/>
            <a:ext cx="6012160" cy="3549347"/>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glaucoma">
            <a:extLst>
              <a:ext uri="{FF2B5EF4-FFF2-40B4-BE49-F238E27FC236}">
                <a16:creationId xmlns:a16="http://schemas.microsoft.com/office/drawing/2014/main" id="{D5BB4069-D642-D932-4D1A-34C7DB37FB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0669" y="3006205"/>
            <a:ext cx="5262662" cy="3423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47E98D36-D4E6-7727-5F66-884D11F02E6E}"/>
              </a:ext>
            </a:extLst>
          </p:cNvPr>
          <p:cNvSpPr txBox="1"/>
          <p:nvPr/>
        </p:nvSpPr>
        <p:spPr>
          <a:xfrm>
            <a:off x="395536" y="427848"/>
            <a:ext cx="8640960" cy="2308324"/>
          </a:xfrm>
          <a:prstGeom prst="rect">
            <a:avLst/>
          </a:prstGeom>
          <a:noFill/>
        </p:spPr>
        <p:txBody>
          <a:bodyPr wrap="square">
            <a:spAutoFit/>
          </a:bodyPr>
          <a:lstStyle/>
          <a:p>
            <a:pPr marL="285750" indent="-285750" algn="l">
              <a:buFont typeface="Arial" panose="020B0604020202020204" pitchFamily="34" charset="0"/>
              <a:buChar char="•"/>
            </a:pPr>
            <a:r>
              <a:rPr lang="en-GB" dirty="0">
                <a:latin typeface="Comic Sans MS" panose="030F0702030302020204" pitchFamily="66" charset="0"/>
              </a:rPr>
              <a:t>Outflow of aqueous </a:t>
            </a:r>
            <a:r>
              <a:rPr lang="en-GB" dirty="0" err="1">
                <a:latin typeface="Comic Sans MS" panose="030F0702030302020204" pitchFamily="66" charset="0"/>
              </a:rPr>
              <a:t>humor</a:t>
            </a:r>
            <a:r>
              <a:rPr lang="en-GB" dirty="0">
                <a:latin typeface="Comic Sans MS" panose="030F0702030302020204" pitchFamily="66" charset="0"/>
              </a:rPr>
              <a:t> through the scleral venous sinus into the blood</a:t>
            </a:r>
            <a:br>
              <a:rPr lang="en-GB" dirty="0">
                <a:latin typeface="Comic Sans MS" panose="030F0702030302020204" pitchFamily="66" charset="0"/>
              </a:rPr>
            </a:br>
            <a:r>
              <a:rPr lang="en-GB" dirty="0">
                <a:latin typeface="Comic Sans MS" panose="030F0702030302020204" pitchFamily="66" charset="0"/>
              </a:rPr>
              <a:t>circulation must occur at the same rate at which the aqueous is produced.</a:t>
            </a:r>
          </a:p>
          <a:p>
            <a:pPr marL="285750" indent="-285750" algn="l">
              <a:buFont typeface="Arial" panose="020B0604020202020204" pitchFamily="34" charset="0"/>
              <a:buChar char="•"/>
            </a:pPr>
            <a:r>
              <a:rPr lang="en-GB" dirty="0">
                <a:latin typeface="Comic Sans MS" panose="030F0702030302020204" pitchFamily="66" charset="0"/>
              </a:rPr>
              <a:t>If the outflow decreases significantly because the outflow pathway is blocked, pressure builds up in the anterior and posterior chambers of the eye, a condition called glaucoma.</a:t>
            </a:r>
          </a:p>
          <a:p>
            <a:pPr marL="285750" indent="-285750" algn="l">
              <a:buFont typeface="Arial" panose="020B0604020202020204" pitchFamily="34" charset="0"/>
              <a:buChar char="•"/>
            </a:pPr>
            <a:r>
              <a:rPr lang="en-GB" dirty="0">
                <a:latin typeface="Comic Sans MS" panose="030F0702030302020204" pitchFamily="66" charset="0"/>
              </a:rPr>
              <a:t>Blindness can result from compression of the inner layer of the eyeball (retina) and the retinal arteries if aqueous </a:t>
            </a:r>
            <a:r>
              <a:rPr lang="en-GB" dirty="0" err="1">
                <a:latin typeface="Comic Sans MS" panose="030F0702030302020204" pitchFamily="66" charset="0"/>
              </a:rPr>
              <a:t>humor</a:t>
            </a:r>
            <a:r>
              <a:rPr lang="en-GB" dirty="0">
                <a:latin typeface="Comic Sans MS" panose="030F0702030302020204" pitchFamily="66" charset="0"/>
              </a:rPr>
              <a:t> production is not reduced to maintain normal intra-ocular pressure.</a:t>
            </a:r>
            <a:endParaRPr lang="en-GB" b="0" i="0" dirty="0">
              <a:solidFill>
                <a:srgbClr val="495354"/>
              </a:solidFill>
              <a:effectLst/>
              <a:highlight>
                <a:srgbClr val="FFFFFF"/>
              </a:highlight>
              <a:latin typeface="Comic Sans MS" panose="030F0702030302020204" pitchFamily="66" charset="0"/>
            </a:endParaRPr>
          </a:p>
        </p:txBody>
      </p:sp>
    </p:spTree>
    <p:extLst>
      <p:ext uri="{BB962C8B-B14F-4D97-AF65-F5344CB8AC3E}">
        <p14:creationId xmlns:p14="http://schemas.microsoft.com/office/powerpoint/2010/main" val="289026966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61442" name="Object 2">
            <a:extLst>
              <a:ext uri="{FF2B5EF4-FFF2-40B4-BE49-F238E27FC236}">
                <a16:creationId xmlns:a16="http://schemas.microsoft.com/office/drawing/2014/main" id="{5D7B4E96-CAD5-2864-786F-C6EA2590E55A}"/>
              </a:ext>
            </a:extLst>
          </p:cNvPr>
          <p:cNvGraphicFramePr>
            <a:graphicFrameLocks noChangeAspect="1"/>
          </p:cNvGraphicFramePr>
          <p:nvPr>
            <p:ph sz="quarter" idx="4294967295"/>
            <p:extLst>
              <p:ext uri="{D42A27DB-BD31-4B8C-83A1-F6EECF244321}">
                <p14:modId xmlns:p14="http://schemas.microsoft.com/office/powerpoint/2010/main" val="2267081948"/>
              </p:ext>
            </p:extLst>
          </p:nvPr>
        </p:nvGraphicFramePr>
        <p:xfrm>
          <a:off x="397669" y="2628955"/>
          <a:ext cx="3310235" cy="2443107"/>
        </p:xfrm>
        <a:graphic>
          <a:graphicData uri="http://schemas.openxmlformats.org/presentationml/2006/ole">
            <mc:AlternateContent xmlns:mc="http://schemas.openxmlformats.org/markup-compatibility/2006">
              <mc:Choice xmlns:v="urn:schemas-microsoft-com:vml" Requires="v">
                <p:oleObj r:id="rId2" imgW="7695238" imgH="5676190" progId="Paint.Picture">
                  <p:embed/>
                </p:oleObj>
              </mc:Choice>
              <mc:Fallback>
                <p:oleObj r:id="rId2" imgW="7695238" imgH="5676190" progId="Paint.Picture">
                  <p:embed/>
                  <p:pic>
                    <p:nvPicPr>
                      <p:cNvPr id="0"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669" y="2628955"/>
                        <a:ext cx="3310235" cy="2443107"/>
                      </a:xfrm>
                      <a:prstGeom prst="rect">
                        <a:avLst/>
                      </a:prstGeom>
                      <a:noFill/>
                      <a:ln>
                        <a:noFill/>
                      </a:ln>
                      <a:effectLst/>
                    </p:spPr>
                  </p:pic>
                </p:oleObj>
              </mc:Fallback>
            </mc:AlternateContent>
          </a:graphicData>
        </a:graphic>
      </p:graphicFrame>
      <p:pic>
        <p:nvPicPr>
          <p:cNvPr id="61444" name="Picture 4" descr="glauc_discs">
            <a:extLst>
              <a:ext uri="{FF2B5EF4-FFF2-40B4-BE49-F238E27FC236}">
                <a16:creationId xmlns:a16="http://schemas.microsoft.com/office/drawing/2014/main" id="{DA5F2D45-1FCD-101E-A2E9-F570065893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4725144"/>
            <a:ext cx="4495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5" name="Line 5">
            <a:extLst>
              <a:ext uri="{FF2B5EF4-FFF2-40B4-BE49-F238E27FC236}">
                <a16:creationId xmlns:a16="http://schemas.microsoft.com/office/drawing/2014/main" id="{353ACFE2-A986-24F7-FC9B-5D8B1F1DEF6D}"/>
              </a:ext>
            </a:extLst>
          </p:cNvPr>
          <p:cNvSpPr>
            <a:spLocks noChangeShapeType="1"/>
          </p:cNvSpPr>
          <p:nvPr/>
        </p:nvSpPr>
        <p:spPr bwMode="auto">
          <a:xfrm flipH="1">
            <a:off x="2776632" y="3717032"/>
            <a:ext cx="1524000" cy="0"/>
          </a:xfrm>
          <a:prstGeom prst="line">
            <a:avLst/>
          </a:prstGeom>
          <a:noFill/>
          <a:ln w="5715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61447" name="Line 7">
            <a:extLst>
              <a:ext uri="{FF2B5EF4-FFF2-40B4-BE49-F238E27FC236}">
                <a16:creationId xmlns:a16="http://schemas.microsoft.com/office/drawing/2014/main" id="{80D86357-90F6-D742-0A21-DFBC65B71743}"/>
              </a:ext>
            </a:extLst>
          </p:cNvPr>
          <p:cNvSpPr>
            <a:spLocks noChangeShapeType="1"/>
          </p:cNvSpPr>
          <p:nvPr/>
        </p:nvSpPr>
        <p:spPr bwMode="auto">
          <a:xfrm>
            <a:off x="4932040" y="6165304"/>
            <a:ext cx="3200400"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3" name="TextBox 2">
            <a:extLst>
              <a:ext uri="{FF2B5EF4-FFF2-40B4-BE49-F238E27FC236}">
                <a16:creationId xmlns:a16="http://schemas.microsoft.com/office/drawing/2014/main" id="{F73600F3-91EA-00FA-887C-04D182AED386}"/>
              </a:ext>
            </a:extLst>
          </p:cNvPr>
          <p:cNvSpPr txBox="1"/>
          <p:nvPr/>
        </p:nvSpPr>
        <p:spPr>
          <a:xfrm>
            <a:off x="107504" y="73691"/>
            <a:ext cx="8960295" cy="2031325"/>
          </a:xfrm>
          <a:prstGeom prst="rect">
            <a:avLst/>
          </a:prstGeom>
          <a:noFill/>
        </p:spPr>
        <p:txBody>
          <a:bodyPr wrap="square">
            <a:spAutoFit/>
          </a:bodyPr>
          <a:lstStyle/>
          <a:p>
            <a:pPr algn="l"/>
            <a:r>
              <a:rPr lang="en-GB" b="1" i="0" dirty="0">
                <a:effectLst/>
                <a:latin typeface="Comic Sans MS" panose="030F0702030302020204" pitchFamily="66" charset="0"/>
              </a:rPr>
              <a:t>Glaucoma</a:t>
            </a:r>
          </a:p>
          <a:p>
            <a:pPr algn="l"/>
            <a:endParaRPr lang="en-GB" b="0" i="0" dirty="0">
              <a:effectLst/>
              <a:latin typeface="Comic Sans MS" panose="030F0702030302020204" pitchFamily="66" charset="0"/>
            </a:endParaRPr>
          </a:p>
          <a:p>
            <a:pPr marL="285750" indent="-285750" algn="l">
              <a:buFontTx/>
              <a:buChar char="-"/>
            </a:pPr>
            <a:r>
              <a:rPr lang="en-GB" b="0" i="0" dirty="0">
                <a:effectLst/>
                <a:latin typeface="Comic Sans MS" panose="030F0702030302020204" pitchFamily="66" charset="0"/>
              </a:rPr>
              <a:t>Glaucoma is a condition of increased pressure within the eyeball, which results</a:t>
            </a:r>
            <a:r>
              <a:rPr lang="en-GB" dirty="0">
                <a:latin typeface="Comic Sans MS" panose="030F0702030302020204" pitchFamily="66" charset="0"/>
              </a:rPr>
              <a:t> </a:t>
            </a:r>
            <a:r>
              <a:rPr lang="en-GB" b="0" i="0" dirty="0">
                <a:effectLst/>
                <a:latin typeface="Comic Sans MS" panose="030F0702030302020204" pitchFamily="66" charset="0"/>
              </a:rPr>
              <a:t>in gradual loss of sight. Such pressure usually builds up within the anterior and posterior chambers of the eyeball due to obstruction in the aqueous </a:t>
            </a:r>
            <a:r>
              <a:rPr lang="en-GB" b="0" i="0" dirty="0" err="1">
                <a:effectLst/>
                <a:latin typeface="Comic Sans MS" panose="030F0702030302020204" pitchFamily="66" charset="0"/>
              </a:rPr>
              <a:t>humor</a:t>
            </a:r>
            <a:r>
              <a:rPr lang="en-GB" b="0" i="0" dirty="0">
                <a:effectLst/>
                <a:latin typeface="Comic Sans MS" panose="030F0702030302020204" pitchFamily="66" charset="0"/>
              </a:rPr>
              <a:t> drainage. Chronic raised pressure in the eye usually cause direct mechanical damage or affects the blood supply subsequently leading to blindness.</a:t>
            </a:r>
          </a:p>
        </p:txBody>
      </p:sp>
      <p:sp>
        <p:nvSpPr>
          <p:cNvPr id="4" name="Rectangle 7">
            <a:extLst>
              <a:ext uri="{FF2B5EF4-FFF2-40B4-BE49-F238E27FC236}">
                <a16:creationId xmlns:a16="http://schemas.microsoft.com/office/drawing/2014/main" id="{F7EE9D67-E49C-97C3-7367-E2C14B39BC1A}"/>
              </a:ext>
            </a:extLst>
          </p:cNvPr>
          <p:cNvSpPr>
            <a:spLocks noChangeArrowheads="1"/>
          </p:cNvSpPr>
          <p:nvPr/>
        </p:nvSpPr>
        <p:spPr bwMode="auto">
          <a:xfrm>
            <a:off x="5182492" y="6211669"/>
            <a:ext cx="37099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1800" b="1" dirty="0">
                <a:latin typeface="Comic Sans MS" panose="030F0702030302020204" pitchFamily="66" charset="0"/>
              </a:rPr>
              <a:t>Progressive excavation of optic disc in glaucoma</a:t>
            </a:r>
            <a:endParaRPr lang="en-US" altLang="en-US" sz="1800" b="1" dirty="0">
              <a:latin typeface="Comic Sans MS" panose="030F0702030302020204" pitchFamily="66" charset="0"/>
            </a:endParaRPr>
          </a:p>
        </p:txBody>
      </p:sp>
      <p:sp>
        <p:nvSpPr>
          <p:cNvPr id="5" name="Rectangle 5">
            <a:extLst>
              <a:ext uri="{FF2B5EF4-FFF2-40B4-BE49-F238E27FC236}">
                <a16:creationId xmlns:a16="http://schemas.microsoft.com/office/drawing/2014/main" id="{C0BB2408-85FA-2AB7-C536-BF96F587A8EF}"/>
              </a:ext>
            </a:extLst>
          </p:cNvPr>
          <p:cNvSpPr>
            <a:spLocks noChangeArrowheads="1"/>
          </p:cNvSpPr>
          <p:nvPr/>
        </p:nvSpPr>
        <p:spPr bwMode="auto">
          <a:xfrm>
            <a:off x="4390307" y="3514960"/>
            <a:ext cx="21419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1800" b="1" dirty="0">
                <a:latin typeface="Comic Sans MS" panose="030F0702030302020204" pitchFamily="66" charset="0"/>
              </a:rPr>
              <a:t>Normal optic disc</a:t>
            </a:r>
            <a:endParaRPr lang="en-US" altLang="en-US" sz="1800" dirty="0">
              <a:latin typeface="Comic Sans MS" panose="030F0702030302020204" pitchFamily="66"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22960FCE-EF37-EC6F-D892-84D5B641F3A3}"/>
              </a:ext>
            </a:extLst>
          </p:cNvPr>
          <p:cNvSpPr>
            <a:spLocks noGrp="1" noChangeArrowheads="1"/>
          </p:cNvSpPr>
          <p:nvPr>
            <p:ph type="title" idx="4294967295"/>
          </p:nvPr>
        </p:nvSpPr>
        <p:spPr>
          <a:xfrm>
            <a:off x="480219" y="286420"/>
            <a:ext cx="8183562" cy="622300"/>
          </a:xfrm>
        </p:spPr>
        <p:txBody>
          <a:bodyPr/>
          <a:lstStyle/>
          <a:p>
            <a:pPr eaLnBrk="1" hangingPunct="1">
              <a:defRPr/>
            </a:pPr>
            <a:r>
              <a:rPr lang="en-GB" altLang="en-US" sz="2800" u="sng" dirty="0">
                <a:solidFill>
                  <a:srgbClr val="9D3232"/>
                </a:solidFill>
                <a:effectLst>
                  <a:outerShdw blurRad="38100" dist="38100" dir="2700000" algn="tl">
                    <a:srgbClr val="000000"/>
                  </a:outerShdw>
                </a:effectLst>
                <a:latin typeface="Comic Sans MS" panose="030F0702030302020204" pitchFamily="66" charset="0"/>
              </a:rPr>
              <a:t>Tonometry -</a:t>
            </a:r>
            <a:r>
              <a:rPr lang="en-GB" altLang="en-US" sz="1800" u="sng" dirty="0">
                <a:solidFill>
                  <a:srgbClr val="9D3232"/>
                </a:solidFill>
                <a:effectLst>
                  <a:outerShdw blurRad="38100" dist="38100" dir="2700000" algn="tl">
                    <a:srgbClr val="000000"/>
                  </a:outerShdw>
                </a:effectLst>
                <a:latin typeface="Comic Sans MS" panose="030F0702030302020204" pitchFamily="66" charset="0"/>
              </a:rPr>
              <a:t> </a:t>
            </a:r>
            <a:r>
              <a:rPr lang="en-GB" sz="1800" b="0" i="0" dirty="0">
                <a:solidFill>
                  <a:srgbClr val="040C28"/>
                </a:solidFill>
                <a:effectLst/>
                <a:latin typeface="Comic Sans MS" panose="030F0702030302020204" pitchFamily="66" charset="0"/>
              </a:rPr>
              <a:t>a test to measure the pressure inside eyes</a:t>
            </a:r>
            <a:r>
              <a:rPr lang="en-GB" sz="1800" b="0" i="0" dirty="0">
                <a:solidFill>
                  <a:srgbClr val="1F1F1F"/>
                </a:solidFill>
                <a:effectLst/>
                <a:latin typeface="Comic Sans MS" panose="030F0702030302020204" pitchFamily="66" charset="0"/>
              </a:rPr>
              <a:t>.</a:t>
            </a:r>
            <a:br>
              <a:rPr lang="en-GB" sz="1800" b="0" i="0" dirty="0">
                <a:solidFill>
                  <a:srgbClr val="1F1F1F"/>
                </a:solidFill>
                <a:effectLst/>
                <a:latin typeface="Comic Sans MS" panose="030F0702030302020204" pitchFamily="66" charset="0"/>
              </a:rPr>
            </a:br>
            <a:r>
              <a:rPr lang="en-GB" sz="1800" i="0" dirty="0">
                <a:solidFill>
                  <a:srgbClr val="C00000"/>
                </a:solidFill>
                <a:effectLst/>
                <a:latin typeface="Comic Sans MS" panose="030F0702030302020204" pitchFamily="66" charset="0"/>
              </a:rPr>
              <a:t>This test is used to screen for glaucoma </a:t>
            </a:r>
            <a:endParaRPr lang="en-US" altLang="en-US" sz="1800" u="sng" dirty="0">
              <a:solidFill>
                <a:srgbClr val="C00000"/>
              </a:solidFill>
              <a:effectLst>
                <a:outerShdw blurRad="38100" dist="38100" dir="2700000" algn="tl">
                  <a:srgbClr val="000000"/>
                </a:outerShdw>
              </a:effectLst>
              <a:latin typeface="Comic Sans MS" panose="030F0702030302020204" pitchFamily="66" charset="0"/>
            </a:endParaRPr>
          </a:p>
        </p:txBody>
      </p:sp>
      <p:pic>
        <p:nvPicPr>
          <p:cNvPr id="62468" name="Picture 4" descr="IOPcheck">
            <a:extLst>
              <a:ext uri="{FF2B5EF4-FFF2-40B4-BE49-F238E27FC236}">
                <a16:creationId xmlns:a16="http://schemas.microsoft.com/office/drawing/2014/main" id="{077E157A-9B27-1AC4-E604-E8515891A6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124744"/>
            <a:ext cx="3341688"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F6037A97-9AEF-51C3-65A6-C15ED4A26E92}"/>
              </a:ext>
            </a:extLst>
          </p:cNvPr>
          <p:cNvPicPr>
            <a:picLocks noChangeAspect="1"/>
          </p:cNvPicPr>
          <p:nvPr/>
        </p:nvPicPr>
        <p:blipFill>
          <a:blip r:embed="rId3"/>
          <a:stretch>
            <a:fillRect/>
          </a:stretch>
        </p:blipFill>
        <p:spPr>
          <a:xfrm>
            <a:off x="3779912" y="908720"/>
            <a:ext cx="5155256" cy="3433380"/>
          </a:xfrm>
          <a:prstGeom prst="rect">
            <a:avLst/>
          </a:prstGeom>
        </p:spPr>
      </p:pic>
      <p:sp>
        <p:nvSpPr>
          <p:cNvPr id="4" name="Rectangle 2">
            <a:extLst>
              <a:ext uri="{FF2B5EF4-FFF2-40B4-BE49-F238E27FC236}">
                <a16:creationId xmlns:a16="http://schemas.microsoft.com/office/drawing/2014/main" id="{F168933D-6FEE-2A1E-7048-13FAE955C11E}"/>
              </a:ext>
            </a:extLst>
          </p:cNvPr>
          <p:cNvSpPr txBox="1">
            <a:spLocks noChangeArrowheads="1"/>
          </p:cNvSpPr>
          <p:nvPr/>
        </p:nvSpPr>
        <p:spPr bwMode="auto">
          <a:xfrm>
            <a:off x="3680600" y="4348748"/>
            <a:ext cx="5355896" cy="1728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3600" b="1" kern="1200">
                <a:solidFill>
                  <a:srgbClr val="84BA88"/>
                </a:solidFill>
                <a:latin typeface="+mj-lt"/>
                <a:ea typeface="+mj-ea"/>
                <a:cs typeface="+mj-cs"/>
              </a:defRPr>
            </a:lvl1pPr>
            <a:lvl2pPr algn="l" rtl="0" eaLnBrk="0" fontAlgn="base" hangingPunct="0">
              <a:spcBef>
                <a:spcPct val="0"/>
              </a:spcBef>
              <a:spcAft>
                <a:spcPct val="0"/>
              </a:spcAft>
              <a:defRPr sz="3600" b="1">
                <a:solidFill>
                  <a:srgbClr val="84BA88"/>
                </a:solidFill>
                <a:latin typeface="Verdana" panose="020B0604030504040204" pitchFamily="34" charset="0"/>
              </a:defRPr>
            </a:lvl2pPr>
            <a:lvl3pPr algn="l" rtl="0" eaLnBrk="0" fontAlgn="base" hangingPunct="0">
              <a:spcBef>
                <a:spcPct val="0"/>
              </a:spcBef>
              <a:spcAft>
                <a:spcPct val="0"/>
              </a:spcAft>
              <a:defRPr sz="3600" b="1">
                <a:solidFill>
                  <a:srgbClr val="84BA88"/>
                </a:solidFill>
                <a:latin typeface="Verdana" panose="020B0604030504040204" pitchFamily="34" charset="0"/>
              </a:defRPr>
            </a:lvl3pPr>
            <a:lvl4pPr algn="l" rtl="0" eaLnBrk="0" fontAlgn="base" hangingPunct="0">
              <a:spcBef>
                <a:spcPct val="0"/>
              </a:spcBef>
              <a:spcAft>
                <a:spcPct val="0"/>
              </a:spcAft>
              <a:defRPr sz="3600" b="1">
                <a:solidFill>
                  <a:srgbClr val="84BA88"/>
                </a:solidFill>
                <a:latin typeface="Verdana" panose="020B0604030504040204" pitchFamily="34" charset="0"/>
              </a:defRPr>
            </a:lvl4pPr>
            <a:lvl5pPr algn="l" rtl="0" eaLnBrk="0" fontAlgn="base" hangingPunct="0">
              <a:spcBef>
                <a:spcPct val="0"/>
              </a:spcBef>
              <a:spcAft>
                <a:spcPct val="0"/>
              </a:spcAft>
              <a:defRPr sz="3600" b="1">
                <a:solidFill>
                  <a:srgbClr val="84BA88"/>
                </a:solidFill>
                <a:latin typeface="Verdana" panose="020B0604030504040204" pitchFamily="34" charset="0"/>
              </a:defRPr>
            </a:lvl5pPr>
            <a:lvl6pPr marL="457200" algn="l" rtl="0" eaLnBrk="0" fontAlgn="base" hangingPunct="0">
              <a:spcBef>
                <a:spcPct val="0"/>
              </a:spcBef>
              <a:spcAft>
                <a:spcPct val="0"/>
              </a:spcAft>
              <a:defRPr sz="3600" b="1">
                <a:solidFill>
                  <a:srgbClr val="84BA88"/>
                </a:solidFill>
                <a:latin typeface="Verdana" panose="020B0604030504040204" pitchFamily="34" charset="0"/>
              </a:defRPr>
            </a:lvl6pPr>
            <a:lvl7pPr marL="914400" algn="l" rtl="0" eaLnBrk="0" fontAlgn="base" hangingPunct="0">
              <a:spcBef>
                <a:spcPct val="0"/>
              </a:spcBef>
              <a:spcAft>
                <a:spcPct val="0"/>
              </a:spcAft>
              <a:defRPr sz="3600" b="1">
                <a:solidFill>
                  <a:srgbClr val="84BA88"/>
                </a:solidFill>
                <a:latin typeface="Verdana" panose="020B0604030504040204" pitchFamily="34" charset="0"/>
              </a:defRPr>
            </a:lvl7pPr>
            <a:lvl8pPr marL="1371600" algn="l" rtl="0" eaLnBrk="0" fontAlgn="base" hangingPunct="0">
              <a:spcBef>
                <a:spcPct val="0"/>
              </a:spcBef>
              <a:spcAft>
                <a:spcPct val="0"/>
              </a:spcAft>
              <a:defRPr sz="3600" b="1">
                <a:solidFill>
                  <a:srgbClr val="84BA88"/>
                </a:solidFill>
                <a:latin typeface="Verdana" panose="020B0604030504040204" pitchFamily="34" charset="0"/>
              </a:defRPr>
            </a:lvl8pPr>
            <a:lvl9pPr marL="1828800" algn="l" rtl="0" eaLnBrk="0" fontAlgn="base" hangingPunct="0">
              <a:spcBef>
                <a:spcPct val="0"/>
              </a:spcBef>
              <a:spcAft>
                <a:spcPct val="0"/>
              </a:spcAft>
              <a:defRPr sz="3600" b="1">
                <a:solidFill>
                  <a:srgbClr val="84BA88"/>
                </a:solidFill>
                <a:latin typeface="Verdana" panose="020B0604030504040204" pitchFamily="34" charset="0"/>
              </a:defRPr>
            </a:lvl9pPr>
          </a:lstStyle>
          <a:p>
            <a:pPr eaLnBrk="1" hangingPunct="1">
              <a:defRPr/>
            </a:pPr>
            <a:r>
              <a:rPr lang="en-GB" sz="1800" b="0" dirty="0">
                <a:solidFill>
                  <a:srgbClr val="040C28"/>
                </a:solidFill>
                <a:latin typeface="Comic Sans MS" panose="030F0702030302020204" pitchFamily="66" charset="0"/>
              </a:rPr>
              <a:t>Applanation tonometry uses a slit lamp with supports for forehead and chin and a small cone</a:t>
            </a:r>
            <a:br>
              <a:rPr lang="en-GB" sz="1800" b="0" dirty="0">
                <a:solidFill>
                  <a:srgbClr val="040C28"/>
                </a:solidFill>
                <a:latin typeface="Comic Sans MS" panose="030F0702030302020204" pitchFamily="66" charset="0"/>
              </a:rPr>
            </a:br>
            <a:r>
              <a:rPr lang="en-GB" sz="1800" b="0" dirty="0">
                <a:solidFill>
                  <a:srgbClr val="040C28"/>
                </a:solidFill>
                <a:latin typeface="Comic Sans MS" panose="030F0702030302020204" pitchFamily="66" charset="0"/>
              </a:rPr>
              <a:t>that gently touches cornea after it has been made numb with eye drops. This cone is used to measure the force (pressure) needed to temporarily flatten a part of cornea.</a:t>
            </a:r>
            <a:endParaRPr lang="en-US" altLang="en-US" sz="1800" u="sng" dirty="0">
              <a:solidFill>
                <a:srgbClr val="9D3232"/>
              </a:solidFill>
              <a:effectLst>
                <a:outerShdw blurRad="38100" dist="38100" dir="2700000" algn="tl">
                  <a:srgbClr val="000000"/>
                </a:outerShdw>
              </a:effectLst>
              <a:latin typeface="Comic Sans MS" panose="030F0702030302020204" pitchFamily="66"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1">
            <a:extLst>
              <a:ext uri="{FF2B5EF4-FFF2-40B4-BE49-F238E27FC236}">
                <a16:creationId xmlns:a16="http://schemas.microsoft.com/office/drawing/2014/main" id="{F29339C7-0FD2-B381-E6A8-6445A7CFDC60}"/>
              </a:ext>
            </a:extLst>
          </p:cNvPr>
          <p:cNvSpPr>
            <a:spLocks noChangeArrowheads="1"/>
          </p:cNvSpPr>
          <p:nvPr/>
        </p:nvSpPr>
        <p:spPr bwMode="auto">
          <a:xfrm>
            <a:off x="1500185" y="355116"/>
            <a:ext cx="6143625"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L</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ens</a:t>
            </a:r>
            <a:endParaRPr lang="en-US" altLang="en-US" sz="3200" b="1" dirty="0">
              <a:solidFill>
                <a:srgbClr val="9D3232"/>
              </a:solidFill>
              <a:effectLst>
                <a:outerShdw blurRad="38100" dist="38100" dir="2700000" algn="tl">
                  <a:srgbClr val="000000"/>
                </a:outerShdw>
              </a:effectLst>
              <a:latin typeface="Comic Sans MS" panose="030F0702030302020204" pitchFamily="66" charset="0"/>
            </a:endParaRPr>
          </a:p>
        </p:txBody>
      </p:sp>
      <p:sp>
        <p:nvSpPr>
          <p:cNvPr id="63491" name="Rectangle 4">
            <a:extLst>
              <a:ext uri="{FF2B5EF4-FFF2-40B4-BE49-F238E27FC236}">
                <a16:creationId xmlns:a16="http://schemas.microsoft.com/office/drawing/2014/main" id="{C3421B60-F689-A7C4-C971-183CB7B6B0D2}"/>
              </a:ext>
            </a:extLst>
          </p:cNvPr>
          <p:cNvSpPr>
            <a:spLocks noChangeArrowheads="1"/>
          </p:cNvSpPr>
          <p:nvPr/>
        </p:nvSpPr>
        <p:spPr bwMode="auto">
          <a:xfrm>
            <a:off x="214311" y="908720"/>
            <a:ext cx="8715375" cy="541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 </a:t>
            </a:r>
            <a:r>
              <a:rPr lang="en-GB" sz="1900" dirty="0">
                <a:latin typeface="Comic Sans MS" panose="030F0702030302020204" pitchFamily="66" charset="0"/>
              </a:rPr>
              <a:t>The lens is a thick, transparent, biconvex disc that changes shape to</a:t>
            </a:r>
            <a:br>
              <a:rPr lang="en-GB" sz="1900" dirty="0">
                <a:latin typeface="Comic Sans MS" panose="030F0702030302020204" pitchFamily="66" charset="0"/>
              </a:rPr>
            </a:br>
            <a:r>
              <a:rPr lang="en-GB" sz="1900" dirty="0">
                <a:latin typeface="Comic Sans MS" panose="030F0702030302020204" pitchFamily="66" charset="0"/>
              </a:rPr>
              <a:t>   allow precise focusing of light on the retina </a:t>
            </a:r>
            <a:r>
              <a:rPr lang="en-US" altLang="en-US" sz="1900" b="1" dirty="0">
                <a:latin typeface="Comic Sans MS" panose="030F0702030302020204" pitchFamily="66" charset="0"/>
              </a:rPr>
              <a:t>– </a:t>
            </a:r>
            <a:r>
              <a:rPr lang="en-GB" altLang="en-US" sz="1900" b="1" dirty="0">
                <a:solidFill>
                  <a:srgbClr val="002060"/>
                </a:solidFill>
                <a:latin typeface="Comic Sans MS" panose="030F0702030302020204" pitchFamily="66" charset="0"/>
              </a:rPr>
              <a:t>it refracts the light</a:t>
            </a:r>
            <a:br>
              <a:rPr lang="en-GB" altLang="en-US" sz="1900" b="1" dirty="0">
                <a:solidFill>
                  <a:srgbClr val="002060"/>
                </a:solidFill>
                <a:latin typeface="Comic Sans MS" panose="030F0702030302020204" pitchFamily="66" charset="0"/>
              </a:rPr>
            </a:br>
            <a:r>
              <a:rPr lang="en-GB" altLang="en-US" sz="1900" b="1" dirty="0">
                <a:solidFill>
                  <a:srgbClr val="002060"/>
                </a:solidFill>
                <a:latin typeface="Comic Sans MS" panose="030F0702030302020204" pitchFamily="66" charset="0"/>
              </a:rPr>
              <a:t>  rays and creates a sharp inverted image of the object on the retina.</a:t>
            </a:r>
            <a:br>
              <a:rPr lang="en-GB" altLang="en-US" sz="1900" b="1" dirty="0">
                <a:solidFill>
                  <a:srgbClr val="002060"/>
                </a:solidFill>
                <a:latin typeface="Comic Sans MS" panose="030F0702030302020204" pitchFamily="66" charset="0"/>
              </a:rPr>
            </a:br>
            <a:br>
              <a:rPr lang="en-GB" altLang="en-US" sz="1900" b="1" dirty="0">
                <a:solidFill>
                  <a:srgbClr val="002060"/>
                </a:solidFill>
                <a:latin typeface="Comic Sans MS" panose="030F0702030302020204" pitchFamily="66" charset="0"/>
              </a:rPr>
            </a:br>
            <a:endParaRPr lang="en-GB" altLang="en-US" sz="800" b="1" dirty="0">
              <a:solidFill>
                <a:srgbClr val="002060"/>
              </a:solidFill>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900" dirty="0">
                <a:latin typeface="Comic Sans MS" panose="030F0702030302020204" pitchFamily="66" charset="0"/>
              </a:rPr>
              <a:t>• </a:t>
            </a:r>
            <a:r>
              <a:rPr lang="en-GB" sz="1900" b="0" i="0" dirty="0">
                <a:solidFill>
                  <a:srgbClr val="202122"/>
                </a:solidFill>
                <a:effectLst/>
                <a:latin typeface="Comic Sans MS" panose="030F0702030302020204" pitchFamily="66" charset="0"/>
              </a:rPr>
              <a:t>A human adult the lens is</a:t>
            </a:r>
            <a:r>
              <a:rPr lang="en-GB" sz="1900" dirty="0">
                <a:solidFill>
                  <a:srgbClr val="202122"/>
                </a:solidFill>
                <a:latin typeface="Comic Sans MS" panose="030F0702030302020204" pitchFamily="66" charset="0"/>
              </a:rPr>
              <a:t> </a:t>
            </a:r>
            <a:r>
              <a:rPr lang="en-GB" sz="1900" b="0" i="0" dirty="0">
                <a:solidFill>
                  <a:srgbClr val="202122"/>
                </a:solidFill>
                <a:effectLst/>
                <a:latin typeface="Comic Sans MS" panose="030F0702030302020204" pitchFamily="66" charset="0"/>
              </a:rPr>
              <a:t>typically about</a:t>
            </a:r>
            <a:r>
              <a:rPr lang="en-GB" sz="1900" dirty="0">
                <a:solidFill>
                  <a:srgbClr val="202122"/>
                </a:solidFill>
                <a:latin typeface="Comic Sans MS" panose="030F0702030302020204" pitchFamily="66" charset="0"/>
              </a:rPr>
              <a:t> </a:t>
            </a:r>
            <a:r>
              <a:rPr lang="en-GB" sz="1900" b="0" i="0" dirty="0">
                <a:solidFill>
                  <a:srgbClr val="202122"/>
                </a:solidFill>
                <a:effectLst/>
                <a:latin typeface="Comic Sans MS" panose="030F0702030302020204" pitchFamily="66" charset="0"/>
              </a:rPr>
              <a:t>10mm in diameter and 4mm thick</a:t>
            </a:r>
            <a:br>
              <a:rPr lang="en-GB" sz="1900" b="0" i="0" dirty="0">
                <a:solidFill>
                  <a:srgbClr val="202122"/>
                </a:solidFill>
                <a:effectLst/>
                <a:latin typeface="Comic Sans MS" panose="030F0702030302020204" pitchFamily="66" charset="0"/>
              </a:rPr>
            </a:br>
            <a:r>
              <a:rPr lang="en-GB" sz="1900" b="0" i="0" dirty="0">
                <a:solidFill>
                  <a:srgbClr val="202122"/>
                </a:solidFill>
                <a:effectLst/>
                <a:latin typeface="Comic Sans MS" panose="030F0702030302020204" pitchFamily="66" charset="0"/>
              </a:rPr>
              <a:t>   though changes shape with accommodation and size due to grow</a:t>
            </a:r>
            <a:br>
              <a:rPr lang="en-GB" sz="1900" b="0" i="0" dirty="0">
                <a:solidFill>
                  <a:srgbClr val="202122"/>
                </a:solidFill>
                <a:effectLst/>
                <a:latin typeface="Comic Sans MS" panose="030F0702030302020204" pitchFamily="66" charset="0"/>
              </a:rPr>
            </a:br>
            <a:r>
              <a:rPr lang="en-GB" sz="1900" b="0" i="0" dirty="0">
                <a:solidFill>
                  <a:srgbClr val="202122"/>
                </a:solidFill>
                <a:effectLst/>
                <a:latin typeface="Comic Sans MS" panose="030F0702030302020204" pitchFamily="66" charset="0"/>
              </a:rPr>
              <a:t>    throughout a person's lifetime.</a:t>
            </a:r>
            <a:r>
              <a:rPr lang="en-US" altLang="en-US" sz="1900" dirty="0">
                <a:latin typeface="Comic Sans MS" panose="030F0702030302020204" pitchFamily="66" charset="0"/>
              </a:rPr>
              <a:t> </a:t>
            </a:r>
            <a:br>
              <a:rPr lang="en-US" altLang="en-US" sz="1900" dirty="0">
                <a:latin typeface="Comic Sans MS" panose="030F0702030302020204" pitchFamily="66" charset="0"/>
              </a:rPr>
            </a:br>
            <a:endParaRPr lang="en-US" altLang="en-US" sz="19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900" dirty="0">
                <a:latin typeface="Comic Sans MS" panose="030F0702030302020204" pitchFamily="66" charset="0"/>
              </a:rPr>
              <a:t>•</a:t>
            </a:r>
            <a:r>
              <a:rPr lang="en-US" altLang="en-US" sz="1900" b="1" dirty="0">
                <a:latin typeface="Comic Sans MS" panose="030F0702030302020204" pitchFamily="66" charset="0"/>
              </a:rPr>
              <a:t> </a:t>
            </a:r>
            <a:r>
              <a:rPr lang="en-GB" sz="1900" dirty="0">
                <a:latin typeface="Comic Sans MS" panose="030F0702030302020204" pitchFamily="66" charset="0"/>
              </a:rPr>
              <a:t>Although most refraction is produced </a:t>
            </a:r>
            <a:br>
              <a:rPr lang="en-GB" sz="1900" dirty="0">
                <a:latin typeface="Comic Sans MS" panose="030F0702030302020204" pitchFamily="66" charset="0"/>
              </a:rPr>
            </a:br>
            <a:r>
              <a:rPr lang="en-GB" sz="1900" dirty="0">
                <a:latin typeface="Comic Sans MS" panose="030F0702030302020204" pitchFamily="66" charset="0"/>
              </a:rPr>
              <a:t>   by the cornea, the convexity of the </a:t>
            </a:r>
            <a:br>
              <a:rPr lang="en-GB" sz="1900" dirty="0">
                <a:latin typeface="Comic Sans MS" panose="030F0702030302020204" pitchFamily="66" charset="0"/>
              </a:rPr>
            </a:br>
            <a:r>
              <a:rPr lang="en-GB" sz="1900" dirty="0">
                <a:latin typeface="Comic Sans MS" panose="030F0702030302020204" pitchFamily="66" charset="0"/>
              </a:rPr>
              <a:t>   lens particularly its anterior surface, </a:t>
            </a:r>
            <a:br>
              <a:rPr lang="en-GB" sz="1900" dirty="0">
                <a:latin typeface="Comic Sans MS" panose="030F0702030302020204" pitchFamily="66" charset="0"/>
              </a:rPr>
            </a:br>
            <a:r>
              <a:rPr lang="en-GB" sz="1900" dirty="0">
                <a:latin typeface="Comic Sans MS" panose="030F0702030302020204" pitchFamily="66" charset="0"/>
              </a:rPr>
              <a:t>   constantly varies to fine-tune the </a:t>
            </a:r>
            <a:br>
              <a:rPr lang="en-GB" sz="1900" dirty="0">
                <a:latin typeface="Comic Sans MS" panose="030F0702030302020204" pitchFamily="66" charset="0"/>
              </a:rPr>
            </a:br>
            <a:r>
              <a:rPr lang="en-GB" sz="1900" dirty="0">
                <a:latin typeface="Comic Sans MS" panose="030F0702030302020204" pitchFamily="66" charset="0"/>
              </a:rPr>
              <a:t>   focus of near or distant objects on </a:t>
            </a:r>
            <a:br>
              <a:rPr lang="en-GB" sz="1900" dirty="0">
                <a:latin typeface="Comic Sans MS" panose="030F0702030302020204" pitchFamily="66" charset="0"/>
              </a:rPr>
            </a:br>
            <a:r>
              <a:rPr lang="en-GB" sz="1900" dirty="0">
                <a:latin typeface="Comic Sans MS" panose="030F0702030302020204" pitchFamily="66" charset="0"/>
              </a:rPr>
              <a:t>   the retina</a:t>
            </a:r>
          </a:p>
          <a:p>
            <a:pPr eaLnBrk="1" hangingPunct="1">
              <a:spcBef>
                <a:spcPct val="0"/>
              </a:spcBef>
              <a:buClrTx/>
              <a:buSzTx/>
              <a:buFont typeface="Arial" panose="020B0604020202020204" pitchFamily="34" charset="0"/>
              <a:buNone/>
            </a:pPr>
            <a:endParaRPr lang="en-GB" sz="1400" dirty="0"/>
          </a:p>
          <a:p>
            <a:pPr eaLnBrk="1" hangingPunct="1">
              <a:spcBef>
                <a:spcPct val="0"/>
              </a:spcBef>
              <a:buClrTx/>
              <a:buSzTx/>
              <a:buFont typeface="Arial" panose="020B0604020202020204" pitchFamily="34" charset="0"/>
              <a:buNone/>
            </a:pPr>
            <a:r>
              <a:rPr lang="en-US" altLang="en-US" sz="1400" dirty="0">
                <a:latin typeface="Comic Sans MS" panose="030F0702030302020204" pitchFamily="66" charset="0"/>
              </a:rPr>
              <a:t>•</a:t>
            </a:r>
            <a:r>
              <a:rPr lang="en-US" altLang="en-US" sz="1400" b="1" dirty="0">
                <a:latin typeface="Comic Sans MS" panose="030F0702030302020204" pitchFamily="66" charset="0"/>
              </a:rPr>
              <a:t> </a:t>
            </a:r>
            <a:r>
              <a:rPr lang="en-GB" sz="1900" dirty="0">
                <a:latin typeface="Comic Sans MS" panose="030F0702030302020204" pitchFamily="66" charset="0"/>
              </a:rPr>
              <a:t>The active process of changing the </a:t>
            </a:r>
            <a:br>
              <a:rPr lang="en-GB" sz="1900" dirty="0">
                <a:latin typeface="Comic Sans MS" panose="030F0702030302020204" pitchFamily="66" charset="0"/>
              </a:rPr>
            </a:br>
            <a:r>
              <a:rPr lang="en-GB" sz="1900" dirty="0">
                <a:latin typeface="Comic Sans MS" panose="030F0702030302020204" pitchFamily="66" charset="0"/>
              </a:rPr>
              <a:t>   shape of the lens for near vision is </a:t>
            </a:r>
            <a:br>
              <a:rPr lang="en-GB" sz="1900" dirty="0">
                <a:latin typeface="Comic Sans MS" panose="030F0702030302020204" pitchFamily="66" charset="0"/>
              </a:rPr>
            </a:br>
            <a:r>
              <a:rPr lang="en-GB" sz="1900" dirty="0">
                <a:latin typeface="Comic Sans MS" panose="030F0702030302020204" pitchFamily="66" charset="0"/>
              </a:rPr>
              <a:t>   called accommodation.</a:t>
            </a:r>
            <a:endParaRPr lang="en-US" altLang="en-US" sz="1900" dirty="0">
              <a:latin typeface="Comic Sans MS" panose="030F0702030302020204" pitchFamily="66" charset="0"/>
            </a:endParaRPr>
          </a:p>
        </p:txBody>
      </p:sp>
      <p:pic>
        <p:nvPicPr>
          <p:cNvPr id="63501" name="Picture 13" descr="Lens of the Eye - All About Vision">
            <a:extLst>
              <a:ext uri="{FF2B5EF4-FFF2-40B4-BE49-F238E27FC236}">
                <a16:creationId xmlns:a16="http://schemas.microsoft.com/office/drawing/2014/main" id="{0F1C0EB3-8122-5CA3-7CD4-301590F1217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912" r="3212"/>
          <a:stretch/>
        </p:blipFill>
        <p:spPr bwMode="auto">
          <a:xfrm>
            <a:off x="4895528" y="3284984"/>
            <a:ext cx="3950155" cy="283544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1">
            <a:extLst>
              <a:ext uri="{FF2B5EF4-FFF2-40B4-BE49-F238E27FC236}">
                <a16:creationId xmlns:a16="http://schemas.microsoft.com/office/drawing/2014/main" id="{F29339C7-0FD2-B381-E6A8-6445A7CFDC60}"/>
              </a:ext>
            </a:extLst>
          </p:cNvPr>
          <p:cNvSpPr>
            <a:spLocks noChangeArrowheads="1"/>
          </p:cNvSpPr>
          <p:nvPr/>
        </p:nvSpPr>
        <p:spPr bwMode="auto">
          <a:xfrm>
            <a:off x="1500187" y="188640"/>
            <a:ext cx="6143625"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L</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ens</a:t>
            </a:r>
            <a:endParaRPr lang="en-US" altLang="en-US" sz="3200" b="1" dirty="0">
              <a:solidFill>
                <a:srgbClr val="9D3232"/>
              </a:solidFill>
              <a:effectLst>
                <a:outerShdw blurRad="38100" dist="38100" dir="2700000" algn="tl">
                  <a:srgbClr val="000000"/>
                </a:outerShdw>
              </a:effectLst>
              <a:latin typeface="Comic Sans MS" panose="030F0702030302020204" pitchFamily="66" charset="0"/>
            </a:endParaRPr>
          </a:p>
        </p:txBody>
      </p:sp>
      <p:sp>
        <p:nvSpPr>
          <p:cNvPr id="63492" name="Rectangle 9">
            <a:extLst>
              <a:ext uri="{FF2B5EF4-FFF2-40B4-BE49-F238E27FC236}">
                <a16:creationId xmlns:a16="http://schemas.microsoft.com/office/drawing/2014/main" id="{6144F5BA-479D-1FB2-7309-2851498A3F76}"/>
              </a:ext>
            </a:extLst>
          </p:cNvPr>
          <p:cNvSpPr>
            <a:spLocks noChangeArrowheads="1"/>
          </p:cNvSpPr>
          <p:nvPr/>
        </p:nvSpPr>
        <p:spPr bwMode="auto">
          <a:xfrm>
            <a:off x="354537" y="875774"/>
            <a:ext cx="8496944" cy="367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sr-Latn-CS" altLang="en-US" sz="2000" dirty="0">
                <a:latin typeface="Comic Sans MS" panose="030F0702030302020204" pitchFamily="66" charset="0"/>
              </a:rPr>
              <a:t>•</a:t>
            </a:r>
            <a:r>
              <a:rPr lang="en-GB" altLang="en-US" sz="1900" b="1" dirty="0">
                <a:latin typeface="Comic Sans MS" panose="030F0702030302020204" pitchFamily="66" charset="0"/>
              </a:rPr>
              <a:t>Front surface (</a:t>
            </a:r>
            <a:r>
              <a:rPr lang="sr-Latn-CS" altLang="en-US" sz="1900" b="1" dirty="0" err="1">
                <a:latin typeface="Comic Sans MS" panose="030F0702030302020204" pitchFamily="66" charset="0"/>
              </a:rPr>
              <a:t>Facies</a:t>
            </a:r>
            <a:r>
              <a:rPr lang="sr-Latn-CS" altLang="en-US" sz="1900" b="1" dirty="0">
                <a:latin typeface="Comic Sans MS" panose="030F0702030302020204" pitchFamily="66" charset="0"/>
              </a:rPr>
              <a:t> </a:t>
            </a:r>
            <a:r>
              <a:rPr lang="sr-Latn-CS" altLang="en-US" sz="1900" b="1" dirty="0" err="1">
                <a:latin typeface="Comic Sans MS" panose="030F0702030302020204" pitchFamily="66" charset="0"/>
              </a:rPr>
              <a:t>anterior</a:t>
            </a:r>
            <a:r>
              <a:rPr lang="en-GB" altLang="en-US" sz="1900" b="1" dirty="0">
                <a:latin typeface="Comic Sans MS" panose="030F0702030302020204" pitchFamily="66" charset="0"/>
              </a:rPr>
              <a:t>)</a:t>
            </a:r>
            <a:br>
              <a:rPr lang="en-GB" altLang="en-US" sz="1900" b="1" dirty="0">
                <a:latin typeface="Comic Sans MS" panose="030F0702030302020204" pitchFamily="66" charset="0"/>
              </a:rPr>
            </a:br>
            <a:r>
              <a:rPr lang="en-GB" altLang="en-US" sz="1900" b="1" dirty="0">
                <a:latin typeface="Comic Sans MS" panose="030F0702030302020204" pitchFamily="66" charset="0"/>
              </a:rPr>
              <a:t> </a:t>
            </a:r>
            <a:r>
              <a:rPr lang="sr-Latn-CS" altLang="en-US" sz="1900" b="1" dirty="0">
                <a:latin typeface="Comic Sans MS" panose="030F0702030302020204" pitchFamily="66" charset="0"/>
              </a:rPr>
              <a:t>(</a:t>
            </a:r>
            <a:r>
              <a:rPr lang="en-GB" altLang="en-US" sz="1900" b="1" dirty="0">
                <a:latin typeface="Comic Sans MS" panose="030F0702030302020204" pitchFamily="66" charset="0"/>
              </a:rPr>
              <a:t>diameter</a:t>
            </a:r>
            <a:r>
              <a:rPr lang="sr-Latn-CS" altLang="en-US" sz="1900" b="1" dirty="0">
                <a:latin typeface="Comic Sans MS" panose="030F0702030302020204" pitchFamily="66" charset="0"/>
              </a:rPr>
              <a:t>=10mm)</a:t>
            </a:r>
          </a:p>
          <a:p>
            <a:pPr eaLnBrk="1" hangingPunct="1">
              <a:spcBef>
                <a:spcPct val="0"/>
              </a:spcBef>
              <a:buClrTx/>
              <a:buSzTx/>
              <a:buFont typeface="Arial" panose="020B0604020202020204" pitchFamily="34" charset="0"/>
              <a:buNone/>
            </a:pPr>
            <a:r>
              <a:rPr lang="sr-Latn-CS" altLang="en-US" sz="1900" b="1" dirty="0">
                <a:latin typeface="Comic Sans MS" panose="030F0702030302020204" pitchFamily="66" charset="0"/>
              </a:rPr>
              <a:t> </a:t>
            </a:r>
            <a:r>
              <a:rPr lang="sr-Latn-CS" altLang="en-US" sz="1900" b="1" dirty="0" err="1">
                <a:latin typeface="Comic Sans MS" panose="030F0702030302020204" pitchFamily="66" charset="0"/>
              </a:rPr>
              <a:t>polus</a:t>
            </a:r>
            <a:r>
              <a:rPr lang="sr-Latn-CS" altLang="en-US" sz="1900" b="1" dirty="0">
                <a:latin typeface="Comic Sans MS" panose="030F0702030302020204" pitchFamily="66" charset="0"/>
              </a:rPr>
              <a:t> </a:t>
            </a:r>
            <a:r>
              <a:rPr lang="sr-Latn-CS" altLang="en-US" sz="1900" b="1" dirty="0" err="1">
                <a:latin typeface="Comic Sans MS" panose="030F0702030302020204" pitchFamily="66" charset="0"/>
              </a:rPr>
              <a:t>anterior</a:t>
            </a:r>
            <a:r>
              <a:rPr lang="en-GB" altLang="en-US" sz="1900" b="1" dirty="0">
                <a:latin typeface="Comic Sans MS" panose="030F0702030302020204" pitchFamily="66" charset="0"/>
              </a:rPr>
              <a:t> </a:t>
            </a:r>
            <a:r>
              <a:rPr lang="en-GB" altLang="en-US" sz="1600" b="1" dirty="0">
                <a:latin typeface="Comic Sans MS" panose="030F0702030302020204" pitchFamily="66" charset="0"/>
              </a:rPr>
              <a:t>– most prominent point </a:t>
            </a:r>
            <a:br>
              <a:rPr lang="en-GB" altLang="en-US" sz="1600" b="1" dirty="0">
                <a:latin typeface="Comic Sans MS" panose="030F0702030302020204" pitchFamily="66" charset="0"/>
              </a:rPr>
            </a:br>
            <a:r>
              <a:rPr lang="en-GB" altLang="en-US" sz="1600" b="1" dirty="0">
                <a:latin typeface="Comic Sans MS" panose="030F0702030302020204" pitchFamily="66" charset="0"/>
              </a:rPr>
              <a:t>                      of anterior surface</a:t>
            </a:r>
            <a:br>
              <a:rPr lang="en-GB" altLang="en-US" sz="1600" b="1" dirty="0">
                <a:latin typeface="Comic Sans MS" panose="030F0702030302020204" pitchFamily="66" charset="0"/>
              </a:rPr>
            </a:br>
            <a:endParaRPr lang="sr-Latn-CS" altLang="en-US" sz="16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sr-Latn-CS" altLang="en-US" sz="1900" dirty="0">
                <a:latin typeface="Comic Sans MS" panose="030F0702030302020204" pitchFamily="66" charset="0"/>
              </a:rPr>
              <a:t>•</a:t>
            </a:r>
            <a:r>
              <a:rPr lang="en-GB" altLang="en-US" sz="1900" b="1" dirty="0">
                <a:latin typeface="Comic Sans MS" panose="030F0702030302020204" pitchFamily="66" charset="0"/>
              </a:rPr>
              <a:t>Back surface (</a:t>
            </a:r>
            <a:r>
              <a:rPr lang="sr-Latn-CS" altLang="en-US" sz="1900" b="1" dirty="0" err="1">
                <a:latin typeface="Comic Sans MS" panose="030F0702030302020204" pitchFamily="66" charset="0"/>
              </a:rPr>
              <a:t>Facies</a:t>
            </a:r>
            <a:r>
              <a:rPr lang="sr-Latn-CS" altLang="en-US" sz="1900" b="1" dirty="0">
                <a:latin typeface="Comic Sans MS" panose="030F0702030302020204" pitchFamily="66" charset="0"/>
              </a:rPr>
              <a:t> </a:t>
            </a:r>
            <a:r>
              <a:rPr lang="sr-Latn-CS" altLang="en-US" sz="1900" b="1" dirty="0" err="1">
                <a:latin typeface="Comic Sans MS" panose="030F0702030302020204" pitchFamily="66" charset="0"/>
              </a:rPr>
              <a:t>posterior</a:t>
            </a:r>
            <a:r>
              <a:rPr lang="en-GB" altLang="en-US" sz="1900" b="1" dirty="0">
                <a:latin typeface="Comic Sans MS" panose="030F0702030302020204" pitchFamily="66" charset="0"/>
              </a:rPr>
              <a:t>)</a:t>
            </a:r>
            <a:br>
              <a:rPr lang="en-GB" altLang="en-US" sz="1900" b="1" dirty="0">
                <a:latin typeface="Comic Sans MS" panose="030F0702030302020204" pitchFamily="66" charset="0"/>
              </a:rPr>
            </a:br>
            <a:r>
              <a:rPr lang="sr-Latn-CS" altLang="en-US" sz="1900" b="1" dirty="0">
                <a:latin typeface="Comic Sans MS" panose="030F0702030302020204" pitchFamily="66" charset="0"/>
              </a:rPr>
              <a:t> (</a:t>
            </a:r>
            <a:r>
              <a:rPr lang="en-GB" altLang="en-US" sz="1900" b="1" dirty="0">
                <a:latin typeface="Comic Sans MS" panose="030F0702030302020204" pitchFamily="66" charset="0"/>
              </a:rPr>
              <a:t>diameter</a:t>
            </a:r>
            <a:r>
              <a:rPr lang="sr-Latn-CS" altLang="en-US" sz="1900" b="1" dirty="0">
                <a:latin typeface="Comic Sans MS" panose="030F0702030302020204" pitchFamily="66" charset="0"/>
              </a:rPr>
              <a:t>=6mm)</a:t>
            </a:r>
          </a:p>
          <a:p>
            <a:pPr eaLnBrk="1" hangingPunct="1">
              <a:spcBef>
                <a:spcPct val="0"/>
              </a:spcBef>
              <a:buClrTx/>
              <a:buSzTx/>
              <a:buFont typeface="Arial" panose="020B0604020202020204" pitchFamily="34" charset="0"/>
              <a:buNone/>
            </a:pPr>
            <a:r>
              <a:rPr lang="sr-Latn-CS" altLang="en-US" sz="1900" b="1" dirty="0">
                <a:latin typeface="Comic Sans MS" panose="030F0702030302020204" pitchFamily="66" charset="0"/>
              </a:rPr>
              <a:t> </a:t>
            </a:r>
            <a:r>
              <a:rPr lang="sr-Latn-CS" altLang="en-US" sz="1900" b="1" dirty="0" err="1">
                <a:latin typeface="Comic Sans MS" panose="030F0702030302020204" pitchFamily="66" charset="0"/>
              </a:rPr>
              <a:t>polus</a:t>
            </a:r>
            <a:r>
              <a:rPr lang="sr-Latn-CS" altLang="en-US" sz="1900" b="1" dirty="0">
                <a:latin typeface="Comic Sans MS" panose="030F0702030302020204" pitchFamily="66" charset="0"/>
              </a:rPr>
              <a:t> </a:t>
            </a:r>
            <a:r>
              <a:rPr lang="sr-Latn-CS" altLang="en-US" sz="1900" b="1" dirty="0" err="1">
                <a:latin typeface="Comic Sans MS" panose="030F0702030302020204" pitchFamily="66" charset="0"/>
              </a:rPr>
              <a:t>posterior</a:t>
            </a:r>
            <a:r>
              <a:rPr lang="en-GB" altLang="en-US" sz="1900" b="1" dirty="0">
                <a:latin typeface="Comic Sans MS" panose="030F0702030302020204" pitchFamily="66" charset="0"/>
              </a:rPr>
              <a:t> </a:t>
            </a:r>
            <a:r>
              <a:rPr lang="en-GB" altLang="en-US" sz="1600" b="1" dirty="0">
                <a:latin typeface="Comic Sans MS" panose="030F0702030302020204" pitchFamily="66" charset="0"/>
              </a:rPr>
              <a:t>– most prominent point </a:t>
            </a:r>
            <a:br>
              <a:rPr lang="en-GB" altLang="en-US" sz="1600" b="1" dirty="0">
                <a:latin typeface="Comic Sans MS" panose="030F0702030302020204" pitchFamily="66" charset="0"/>
              </a:rPr>
            </a:br>
            <a:r>
              <a:rPr lang="en-GB" altLang="en-US" sz="1600" b="1" dirty="0">
                <a:latin typeface="Comic Sans MS" panose="030F0702030302020204" pitchFamily="66" charset="0"/>
              </a:rPr>
              <a:t>                        of posterior surface</a:t>
            </a:r>
            <a:br>
              <a:rPr lang="en-GB" altLang="en-US" sz="1600" b="1" dirty="0">
                <a:latin typeface="Comic Sans MS" panose="030F0702030302020204" pitchFamily="66" charset="0"/>
              </a:rPr>
            </a:br>
            <a:br>
              <a:rPr lang="en-GB" altLang="en-US" sz="1600" b="1" dirty="0">
                <a:latin typeface="Comic Sans MS" panose="030F0702030302020204" pitchFamily="66" charset="0"/>
              </a:rPr>
            </a:br>
            <a:endParaRPr lang="en-GB" altLang="en-US" sz="16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en-GB" sz="1900" b="0" i="0" dirty="0">
                <a:solidFill>
                  <a:srgbClr val="202122"/>
                </a:solidFill>
                <a:effectLst/>
                <a:latin typeface="Comic Sans MS" panose="030F0702030302020204" pitchFamily="66" charset="0"/>
              </a:rPr>
              <a:t>The front surface is less curved than</a:t>
            </a:r>
            <a:r>
              <a:rPr lang="en-GB" sz="1900" dirty="0">
                <a:solidFill>
                  <a:srgbClr val="202122"/>
                </a:solidFill>
                <a:latin typeface="Comic Sans MS" panose="030F0702030302020204" pitchFamily="66" charset="0"/>
              </a:rPr>
              <a:t> </a:t>
            </a:r>
            <a:r>
              <a:rPr lang="en-GB" sz="1900" b="0" i="0" dirty="0">
                <a:solidFill>
                  <a:srgbClr val="202122"/>
                </a:solidFill>
                <a:effectLst/>
                <a:latin typeface="Comic Sans MS" panose="030F0702030302020204" pitchFamily="66" charset="0"/>
              </a:rPr>
              <a:t>the back, but its curve </a:t>
            </a:r>
            <a:r>
              <a:rPr lang="en-GB" sz="1900" dirty="0">
                <a:solidFill>
                  <a:srgbClr val="202122"/>
                </a:solidFill>
                <a:latin typeface="Comic Sans MS" panose="030F0702030302020204" pitchFamily="66" charset="0"/>
              </a:rPr>
              <a:t>c</a:t>
            </a:r>
            <a:r>
              <a:rPr lang="en-GB" sz="1900" b="0" i="0" dirty="0">
                <a:solidFill>
                  <a:srgbClr val="202122"/>
                </a:solidFill>
                <a:effectLst/>
                <a:latin typeface="Comic Sans MS" panose="030F0702030302020204" pitchFamily="66" charset="0"/>
              </a:rPr>
              <a:t>hanges more</a:t>
            </a:r>
            <a:r>
              <a:rPr lang="en-GB" sz="1900" dirty="0">
                <a:solidFill>
                  <a:srgbClr val="202122"/>
                </a:solidFill>
                <a:latin typeface="Comic Sans MS" panose="030F0702030302020204" pitchFamily="66" charset="0"/>
              </a:rPr>
              <a:t> </a:t>
            </a:r>
            <a:r>
              <a:rPr lang="en-GB" sz="1900" b="0" i="0" dirty="0">
                <a:solidFill>
                  <a:srgbClr val="202122"/>
                </a:solidFill>
                <a:effectLst/>
                <a:latin typeface="Comic Sans MS" panose="030F0702030302020204" pitchFamily="66" charset="0"/>
              </a:rPr>
              <a:t>than of the back during accommodation.</a:t>
            </a:r>
            <a:endParaRPr lang="sr-Latn-CS" altLang="en-US" sz="1900" b="1" dirty="0">
              <a:latin typeface="Comic Sans MS" panose="030F0702030302020204" pitchFamily="66" charset="0"/>
            </a:endParaRPr>
          </a:p>
        </p:txBody>
      </p:sp>
      <p:pic>
        <p:nvPicPr>
          <p:cNvPr id="63501" name="Picture 13" descr="Lens of the Eye - All About Vision">
            <a:extLst>
              <a:ext uri="{FF2B5EF4-FFF2-40B4-BE49-F238E27FC236}">
                <a16:creationId xmlns:a16="http://schemas.microsoft.com/office/drawing/2014/main" id="{0F1C0EB3-8122-5CA3-7CD4-301590F1217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912" r="3212"/>
          <a:stretch/>
        </p:blipFill>
        <p:spPr bwMode="auto">
          <a:xfrm>
            <a:off x="4667608" y="863410"/>
            <a:ext cx="4201359" cy="301576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9">
            <a:extLst>
              <a:ext uri="{FF2B5EF4-FFF2-40B4-BE49-F238E27FC236}">
                <a16:creationId xmlns:a16="http://schemas.microsoft.com/office/drawing/2014/main" id="{7AF5D236-E401-ED80-3853-C159F109CE96}"/>
              </a:ext>
            </a:extLst>
          </p:cNvPr>
          <p:cNvSpPr>
            <a:spLocks noChangeArrowheads="1"/>
          </p:cNvSpPr>
          <p:nvPr/>
        </p:nvSpPr>
        <p:spPr bwMode="auto">
          <a:xfrm>
            <a:off x="354537" y="4847228"/>
            <a:ext cx="8678288"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sr-Latn-CS" altLang="en-US" sz="2000" dirty="0">
                <a:latin typeface="Comic Sans MS" panose="030F0702030302020204" pitchFamily="66" charset="0"/>
              </a:rPr>
              <a:t>•</a:t>
            </a:r>
            <a:r>
              <a:rPr lang="sr-Latn-CS" altLang="en-US" sz="2000" b="1" dirty="0" err="1">
                <a:latin typeface="Comic Sans MS" panose="030F0702030302020204" pitchFamily="66" charset="0"/>
              </a:rPr>
              <a:t>Equator</a:t>
            </a:r>
            <a:r>
              <a:rPr lang="sr-Latn-CS" altLang="en-US" sz="2000" b="1" dirty="0">
                <a:latin typeface="Comic Sans MS" panose="030F0702030302020204" pitchFamily="66" charset="0"/>
              </a:rPr>
              <a:t> </a:t>
            </a:r>
            <a:r>
              <a:rPr lang="sr-Latn-CS" altLang="en-US" sz="2000" b="1" dirty="0" err="1">
                <a:latin typeface="Comic Sans MS" panose="030F0702030302020204" pitchFamily="66" charset="0"/>
              </a:rPr>
              <a:t>lentis</a:t>
            </a:r>
            <a:r>
              <a:rPr lang="en-GB" altLang="en-US" sz="2000" b="1" dirty="0">
                <a:latin typeface="Comic Sans MS" panose="030F0702030302020204" pitchFamily="66" charset="0"/>
              </a:rPr>
              <a:t> – connected with ciliary muscle by zonular </a:t>
            </a:r>
            <a:r>
              <a:rPr lang="en-GB" altLang="en-US" sz="2000" b="1" dirty="0" err="1">
                <a:latin typeface="Comic Sans MS" panose="030F0702030302020204" pitchFamily="66" charset="0"/>
              </a:rPr>
              <a:t>fibers</a:t>
            </a:r>
            <a:br>
              <a:rPr lang="en-GB" altLang="en-US" sz="2000" b="1" dirty="0">
                <a:latin typeface="Comic Sans MS" panose="030F0702030302020204" pitchFamily="66" charset="0"/>
              </a:rPr>
            </a:br>
            <a:r>
              <a:rPr lang="en-GB" altLang="en-US" sz="2000" b="1" dirty="0">
                <a:latin typeface="Comic Sans MS" panose="030F0702030302020204" pitchFamily="66" charset="0"/>
              </a:rPr>
              <a:t>                    (</a:t>
            </a:r>
            <a:r>
              <a:rPr lang="en-US" altLang="en-US" sz="2000" b="1" i="1" dirty="0">
                <a:latin typeface="Comic Sans MS" panose="030F0702030302020204" pitchFamily="66" charset="0"/>
              </a:rPr>
              <a:t>zonulae </a:t>
            </a:r>
            <a:r>
              <a:rPr lang="en-US" altLang="en-US" sz="2000" b="1" i="1" dirty="0" err="1">
                <a:latin typeface="Comic Sans MS" panose="030F0702030302020204" pitchFamily="66" charset="0"/>
              </a:rPr>
              <a:t>ciliaris</a:t>
            </a:r>
            <a:r>
              <a:rPr lang="en-US" altLang="en-US" sz="2000" b="1" i="1" dirty="0">
                <a:latin typeface="Comic Sans MS" panose="030F0702030302020204" pitchFamily="66" charset="0"/>
              </a:rPr>
              <a:t>) </a:t>
            </a:r>
            <a:endParaRPr lang="sr-Latn-CS" altLang="en-US" sz="20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sr-Latn-CS" altLang="en-US" sz="2000" dirty="0">
                <a:latin typeface="Comic Sans MS" panose="030F0702030302020204" pitchFamily="66" charset="0"/>
              </a:rPr>
              <a:t>•</a:t>
            </a:r>
            <a:r>
              <a:rPr lang="sr-Latn-CS" altLang="en-US" sz="2000" b="1" dirty="0" err="1">
                <a:latin typeface="Comic Sans MS" panose="030F0702030302020204" pitchFamily="66" charset="0"/>
              </a:rPr>
              <a:t>Axis</a:t>
            </a:r>
            <a:r>
              <a:rPr lang="sr-Latn-CS" altLang="en-US" sz="2000" b="1" dirty="0">
                <a:latin typeface="Comic Sans MS" panose="030F0702030302020204" pitchFamily="66" charset="0"/>
              </a:rPr>
              <a:t> </a:t>
            </a:r>
            <a:r>
              <a:rPr lang="sr-Latn-CS" altLang="en-US" sz="2000" b="1" dirty="0" err="1">
                <a:latin typeface="Comic Sans MS" panose="030F0702030302020204" pitchFamily="66" charset="0"/>
              </a:rPr>
              <a:t>lentis</a:t>
            </a:r>
            <a:r>
              <a:rPr lang="en-GB" altLang="en-US" sz="2000" b="1" dirty="0">
                <a:latin typeface="Comic Sans MS" panose="030F0702030302020204" pitchFamily="66" charset="0"/>
              </a:rPr>
              <a:t> – line that pass through anterior and posterior pole</a:t>
            </a:r>
            <a:br>
              <a:rPr lang="en-GB" altLang="en-US" sz="2000" b="1" dirty="0">
                <a:latin typeface="Comic Sans MS" panose="030F0702030302020204" pitchFamily="66" charset="0"/>
              </a:rPr>
            </a:br>
            <a:r>
              <a:rPr lang="en-GB" altLang="en-US" sz="2000" b="1" dirty="0">
                <a:latin typeface="Comic Sans MS" panose="030F0702030302020204" pitchFamily="66" charset="0"/>
              </a:rPr>
              <a:t>  </a:t>
            </a:r>
            <a:r>
              <a:rPr lang="sr-Latn-CS" altLang="en-US" sz="2000" b="1" dirty="0">
                <a:latin typeface="Comic Sans MS" panose="030F0702030302020204" pitchFamily="66" charset="0"/>
              </a:rPr>
              <a:t>3,7mm</a:t>
            </a:r>
            <a:r>
              <a:rPr lang="en-GB" altLang="en-US" sz="2000" b="1" dirty="0">
                <a:latin typeface="Comic Sans MS" panose="030F0702030302020204" pitchFamily="66" charset="0"/>
              </a:rPr>
              <a:t> – when looking at the near objects</a:t>
            </a:r>
            <a:r>
              <a:rPr lang="sr-Latn-CS" altLang="en-US" sz="2000" b="1" dirty="0">
                <a:latin typeface="Comic Sans MS" panose="030F0702030302020204" pitchFamily="66" charset="0"/>
              </a:rPr>
              <a:t> </a:t>
            </a:r>
            <a:br>
              <a:rPr lang="en-GB" altLang="en-US" sz="2000" b="1" dirty="0">
                <a:latin typeface="Comic Sans MS" panose="030F0702030302020204" pitchFamily="66" charset="0"/>
              </a:rPr>
            </a:br>
            <a:r>
              <a:rPr lang="en-GB" altLang="en-US" sz="2000" b="1" dirty="0">
                <a:latin typeface="Comic Sans MS" panose="030F0702030302020204" pitchFamily="66" charset="0"/>
              </a:rPr>
              <a:t>  </a:t>
            </a:r>
            <a:r>
              <a:rPr lang="sr-Latn-CS" altLang="en-US" sz="2000" b="1" dirty="0">
                <a:latin typeface="Comic Sans MS" panose="030F0702030302020204" pitchFamily="66" charset="0"/>
              </a:rPr>
              <a:t>4,4mm</a:t>
            </a:r>
            <a:r>
              <a:rPr lang="en-GB" altLang="en-US" sz="2000" b="1" dirty="0">
                <a:latin typeface="Comic Sans MS" panose="030F0702030302020204" pitchFamily="66" charset="0"/>
              </a:rPr>
              <a:t> - when looking at the objects</a:t>
            </a:r>
            <a:r>
              <a:rPr lang="sr-Latn-CS" altLang="en-US" sz="2000" b="1" dirty="0">
                <a:latin typeface="Comic Sans MS" panose="030F0702030302020204" pitchFamily="66" charset="0"/>
              </a:rPr>
              <a:t> </a:t>
            </a:r>
            <a:r>
              <a:rPr lang="en-GB" altLang="en-US" sz="2000" b="1" dirty="0">
                <a:latin typeface="Comic Sans MS" panose="030F0702030302020204" pitchFamily="66" charset="0"/>
              </a:rPr>
              <a:t>in distance</a:t>
            </a:r>
            <a:endParaRPr lang="sr-Latn-CS" altLang="en-US" sz="2000" b="1" dirty="0">
              <a:latin typeface="Comic Sans MS" panose="030F0702030302020204" pitchFamily="66" charset="0"/>
            </a:endParaRPr>
          </a:p>
        </p:txBody>
      </p:sp>
    </p:spTree>
    <p:extLst>
      <p:ext uri="{BB962C8B-B14F-4D97-AF65-F5344CB8AC3E}">
        <p14:creationId xmlns:p14="http://schemas.microsoft.com/office/powerpoint/2010/main" val="343461928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3" name="Picture 2">
            <a:extLst>
              <a:ext uri="{FF2B5EF4-FFF2-40B4-BE49-F238E27FC236}">
                <a16:creationId xmlns:a16="http://schemas.microsoft.com/office/drawing/2014/main" id="{50240F90-857A-1C9F-3CFA-7F78995994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4708" t="7378" r="37685" b="52583"/>
          <a:stretch>
            <a:fillRect/>
          </a:stretch>
        </p:blipFill>
        <p:spPr bwMode="auto">
          <a:xfrm>
            <a:off x="4571999" y="750121"/>
            <a:ext cx="4247003" cy="2678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8" name="Rectangle 1">
            <a:extLst>
              <a:ext uri="{FF2B5EF4-FFF2-40B4-BE49-F238E27FC236}">
                <a16:creationId xmlns:a16="http://schemas.microsoft.com/office/drawing/2014/main" id="{F29339C7-0FD2-B381-E6A8-6445A7CFDC60}"/>
              </a:ext>
            </a:extLst>
          </p:cNvPr>
          <p:cNvSpPr>
            <a:spLocks noChangeArrowheads="1"/>
          </p:cNvSpPr>
          <p:nvPr/>
        </p:nvSpPr>
        <p:spPr bwMode="auto">
          <a:xfrm>
            <a:off x="1500187" y="219281"/>
            <a:ext cx="6143625"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L</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ens</a:t>
            </a:r>
            <a:endParaRPr lang="en-US" altLang="en-US" sz="3200" b="1" dirty="0">
              <a:solidFill>
                <a:srgbClr val="9D3232"/>
              </a:solidFill>
              <a:effectLst>
                <a:outerShdw blurRad="38100" dist="38100" dir="2700000" algn="tl">
                  <a:srgbClr val="000000"/>
                </a:outerShdw>
              </a:effectLst>
              <a:latin typeface="Comic Sans MS" panose="030F0702030302020204" pitchFamily="66" charset="0"/>
            </a:endParaRPr>
          </a:p>
        </p:txBody>
      </p:sp>
      <p:sp>
        <p:nvSpPr>
          <p:cNvPr id="63494" name="Rectangle 11">
            <a:extLst>
              <a:ext uri="{FF2B5EF4-FFF2-40B4-BE49-F238E27FC236}">
                <a16:creationId xmlns:a16="http://schemas.microsoft.com/office/drawing/2014/main" id="{9737D6E5-D252-776A-D7CC-F80176900D97}"/>
              </a:ext>
            </a:extLst>
          </p:cNvPr>
          <p:cNvSpPr>
            <a:spLocks noChangeArrowheads="1"/>
          </p:cNvSpPr>
          <p:nvPr/>
        </p:nvSpPr>
        <p:spPr bwMode="auto">
          <a:xfrm>
            <a:off x="206182" y="505146"/>
            <a:ext cx="8731633" cy="6401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None/>
            </a:pPr>
            <a:r>
              <a:rPr lang="en-US" altLang="en-US" sz="2000" dirty="0">
                <a:latin typeface="Comic Sans MS" panose="030F0702030302020204" pitchFamily="66" charset="0"/>
              </a:rPr>
              <a:t>* Structure: </a:t>
            </a:r>
            <a:br>
              <a:rPr lang="en-US" altLang="en-US" sz="2000" dirty="0">
                <a:latin typeface="Comic Sans MS" panose="030F0702030302020204" pitchFamily="66" charset="0"/>
              </a:rPr>
            </a:br>
            <a:br>
              <a:rPr lang="en-US" altLang="en-US" sz="800" dirty="0">
                <a:latin typeface="Comic Sans MS" panose="030F0702030302020204" pitchFamily="66" charset="0"/>
              </a:rPr>
            </a:br>
            <a:r>
              <a:rPr lang="en-US" altLang="en-US" sz="2000" dirty="0">
                <a:latin typeface="Comic Sans MS" panose="030F0702030302020204" pitchFamily="66" charset="0"/>
              </a:rPr>
              <a:t>•</a:t>
            </a:r>
            <a:r>
              <a:rPr lang="en-US" altLang="en-US" sz="2000" b="1" dirty="0">
                <a:latin typeface="Comic Sans MS" panose="030F0702030302020204" pitchFamily="66" charset="0"/>
              </a:rPr>
              <a:t>Capsula </a:t>
            </a:r>
            <a:r>
              <a:rPr lang="en-US" altLang="en-US" sz="2000" b="1" dirty="0" err="1">
                <a:latin typeface="Comic Sans MS" panose="030F0702030302020204" pitchFamily="66" charset="0"/>
              </a:rPr>
              <a:t>Lentis</a:t>
            </a:r>
            <a:r>
              <a:rPr lang="en-US" altLang="en-US" sz="2000" b="1" dirty="0">
                <a:latin typeface="Comic Sans MS" panose="030F0702030302020204" pitchFamily="66" charset="0"/>
              </a:rPr>
              <a:t> – outer layer</a:t>
            </a:r>
            <a:br>
              <a:rPr lang="en-US" altLang="en-US" sz="2000" b="1" dirty="0">
                <a:latin typeface="Comic Sans MS" panose="030F0702030302020204" pitchFamily="66" charset="0"/>
              </a:rPr>
            </a:br>
            <a:r>
              <a:rPr lang="en-US" altLang="en-US" sz="2000" b="1" dirty="0">
                <a:latin typeface="Comic Sans MS" panose="030F0702030302020204" pitchFamily="66" charset="0"/>
              </a:rPr>
              <a:t>- </a:t>
            </a:r>
            <a:r>
              <a:rPr lang="en-GB" altLang="en-US" sz="1800" dirty="0">
                <a:latin typeface="Comic Sans MS" panose="030F0702030302020204" pitchFamily="66" charset="0"/>
              </a:rPr>
              <a:t>protects the lens</a:t>
            </a:r>
          </a:p>
          <a:p>
            <a:pPr eaLnBrk="1" hangingPunct="1">
              <a:spcBef>
                <a:spcPct val="0"/>
              </a:spcBef>
              <a:buClrTx/>
              <a:buSzTx/>
              <a:buNone/>
            </a:pPr>
            <a:r>
              <a:rPr lang="en-GB" altLang="en-US" sz="1800" dirty="0">
                <a:latin typeface="Comic Sans MS" panose="030F0702030302020204" pitchFamily="66" charset="0"/>
              </a:rPr>
              <a:t> - important for metabolism of the lens</a:t>
            </a:r>
            <a:br>
              <a:rPr lang="en-GB" altLang="en-US" sz="1800" dirty="0">
                <a:latin typeface="Comic Sans MS" panose="030F0702030302020204" pitchFamily="66" charset="0"/>
              </a:rPr>
            </a:br>
            <a:r>
              <a:rPr lang="en-GB" altLang="en-US" sz="1800" dirty="0">
                <a:latin typeface="Comic Sans MS" panose="030F0702030302020204" pitchFamily="66" charset="0"/>
              </a:rPr>
              <a:t>   </a:t>
            </a:r>
            <a:r>
              <a:rPr lang="en-GB" altLang="en-US" sz="1800" u="sng" dirty="0">
                <a:latin typeface="Comic Sans MS" panose="030F0702030302020204" pitchFamily="66" charset="0"/>
              </a:rPr>
              <a:t>because lens is transparent without</a:t>
            </a:r>
            <a:br>
              <a:rPr lang="en-GB" altLang="en-US" sz="1800" u="sng" dirty="0">
                <a:latin typeface="Comic Sans MS" panose="030F0702030302020204" pitchFamily="66" charset="0"/>
              </a:rPr>
            </a:br>
            <a:r>
              <a:rPr lang="en-GB" altLang="en-US" sz="1800" dirty="0">
                <a:latin typeface="Comic Sans MS" panose="030F0702030302020204" pitchFamily="66" charset="0"/>
              </a:rPr>
              <a:t>   </a:t>
            </a:r>
            <a:r>
              <a:rPr lang="en-GB" altLang="en-US" sz="1800" u="sng" dirty="0">
                <a:latin typeface="Comic Sans MS" panose="030F0702030302020204" pitchFamily="66" charset="0"/>
              </a:rPr>
              <a:t>blood vessels and nerves</a:t>
            </a:r>
            <a:endParaRPr lang="sr-Latn-CS" altLang="en-US" sz="1800" u="sng"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a:t>
            </a:r>
            <a:r>
              <a:rPr lang="en-GB" altLang="en-US" sz="1800" dirty="0">
                <a:latin typeface="Comic Sans MS" panose="030F0702030302020204" pitchFamily="66" charset="0"/>
              </a:rPr>
              <a:t>zonular </a:t>
            </a:r>
            <a:r>
              <a:rPr lang="en-GB" altLang="en-US" sz="1800" dirty="0" err="1">
                <a:latin typeface="Comic Sans MS" panose="030F0702030302020204" pitchFamily="66" charset="0"/>
              </a:rPr>
              <a:t>fibers</a:t>
            </a:r>
            <a:r>
              <a:rPr lang="en-GB" altLang="en-US" sz="1800" dirty="0">
                <a:latin typeface="Comic Sans MS" panose="030F0702030302020204" pitchFamily="66" charset="0"/>
              </a:rPr>
              <a:t> are attached to the this</a:t>
            </a:r>
            <a:br>
              <a:rPr lang="en-GB" altLang="en-US" sz="1800" dirty="0">
                <a:latin typeface="Comic Sans MS" panose="030F0702030302020204" pitchFamily="66" charset="0"/>
              </a:rPr>
            </a:br>
            <a:r>
              <a:rPr lang="en-GB" altLang="en-US" sz="1800" dirty="0">
                <a:latin typeface="Comic Sans MS" panose="030F0702030302020204" pitchFamily="66" charset="0"/>
              </a:rPr>
              <a:t>   elastic </a:t>
            </a:r>
            <a:r>
              <a:rPr lang="en-GB" altLang="en-US" sz="1800" dirty="0" err="1">
                <a:latin typeface="Comic Sans MS" panose="030F0702030302020204" pitchFamily="66" charset="0"/>
              </a:rPr>
              <a:t>capsul</a:t>
            </a:r>
            <a:r>
              <a:rPr lang="en-GB" altLang="en-US" sz="1800" dirty="0">
                <a:latin typeface="Comic Sans MS" panose="030F0702030302020204" pitchFamily="66" charset="0"/>
              </a:rPr>
              <a:t> that allows changes of </a:t>
            </a:r>
            <a:br>
              <a:rPr lang="en-GB" altLang="en-US" sz="1800" dirty="0">
                <a:latin typeface="Comic Sans MS" panose="030F0702030302020204" pitchFamily="66" charset="0"/>
              </a:rPr>
            </a:br>
            <a:r>
              <a:rPr lang="en-GB" altLang="en-US" sz="1800" dirty="0">
                <a:latin typeface="Comic Sans MS" panose="030F0702030302020204" pitchFamily="66" charset="0"/>
              </a:rPr>
              <a:t>   shape of lens during accommodation</a:t>
            </a:r>
            <a:br>
              <a:rPr lang="en-GB" altLang="en-US" sz="1800" dirty="0">
                <a:latin typeface="Comic Sans MS" panose="030F0702030302020204" pitchFamily="66" charset="0"/>
              </a:rPr>
            </a:br>
            <a:endParaRPr lang="en-US" altLang="en-US" sz="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a:t>
            </a:r>
            <a:r>
              <a:rPr lang="en-US" altLang="en-US" sz="2000" b="1" dirty="0">
                <a:latin typeface="Comic Sans MS" panose="030F0702030302020204" pitchFamily="66" charset="0"/>
              </a:rPr>
              <a:t>Epithelium </a:t>
            </a:r>
            <a:r>
              <a:rPr lang="en-US" altLang="en-US" sz="2000" b="1" dirty="0" err="1">
                <a:latin typeface="Comic Sans MS" panose="030F0702030302020204" pitchFamily="66" charset="0"/>
              </a:rPr>
              <a:t>lentis</a:t>
            </a:r>
            <a:r>
              <a:rPr lang="en-US" altLang="en-US" sz="2000" b="1" dirty="0">
                <a:latin typeface="Comic Sans MS" panose="030F0702030302020204" pitchFamily="66" charset="0"/>
              </a:rPr>
              <a:t> </a:t>
            </a:r>
            <a:r>
              <a:rPr lang="en-US" altLang="en-US" sz="1800" b="1" dirty="0">
                <a:latin typeface="Comic Sans MS" panose="030F0702030302020204" pitchFamily="66" charset="0"/>
              </a:rPr>
              <a:t>(</a:t>
            </a:r>
            <a:r>
              <a:rPr lang="en-GB" altLang="en-US" sz="1800" b="1" dirty="0">
                <a:latin typeface="Comic Sans MS" panose="030F0702030302020204" pitchFamily="66" charset="0"/>
              </a:rPr>
              <a:t>deeper than capsule at front side of lens</a:t>
            </a:r>
            <a:r>
              <a:rPr lang="en-US" altLang="en-US" sz="1800" b="1" dirty="0">
                <a:latin typeface="Comic Sans MS" panose="030F0702030302020204" pitchFamily="66" charset="0"/>
              </a:rPr>
              <a:t>)</a:t>
            </a:r>
            <a:br>
              <a:rPr lang="en-US" altLang="en-US" sz="1800" b="1" dirty="0">
                <a:latin typeface="Comic Sans MS" panose="030F0702030302020204" pitchFamily="66" charset="0"/>
              </a:rPr>
            </a:br>
            <a:r>
              <a:rPr lang="en-US" altLang="en-US" sz="1800" b="1" dirty="0">
                <a:latin typeface="Comic Sans MS" panose="030F0702030302020204" pitchFamily="66" charset="0"/>
              </a:rPr>
              <a:t> - </a:t>
            </a:r>
            <a:r>
              <a:rPr lang="en-GB" sz="1800" dirty="0">
                <a:latin typeface="Comic Sans MS" panose="030F0702030302020204" pitchFamily="66" charset="0"/>
              </a:rPr>
              <a:t>The subset of epithelial cells around the edge of the lens disc (equator)</a:t>
            </a:r>
            <a:br>
              <a:rPr lang="en-GB" sz="1800" dirty="0">
                <a:latin typeface="Comic Sans MS" panose="030F0702030302020204" pitchFamily="66" charset="0"/>
              </a:rPr>
            </a:br>
            <a:r>
              <a:rPr lang="en-GB" sz="1800" dirty="0">
                <a:latin typeface="Comic Sans MS" panose="030F0702030302020204" pitchFamily="66" charset="0"/>
              </a:rPr>
              <a:t>     transforms continuously into the elongated lens </a:t>
            </a:r>
            <a:r>
              <a:rPr lang="en-GB" sz="1800" dirty="0" err="1">
                <a:latin typeface="Comic Sans MS" panose="030F0702030302020204" pitchFamily="66" charset="0"/>
              </a:rPr>
              <a:t>fibers</a:t>
            </a:r>
            <a:r>
              <a:rPr lang="en-GB" sz="1800" dirty="0">
                <a:latin typeface="Comic Sans MS" panose="030F0702030302020204" pitchFamily="66" charset="0"/>
              </a:rPr>
              <a:t>  (</a:t>
            </a:r>
            <a:r>
              <a:rPr lang="en-GB" sz="1800" dirty="0" err="1">
                <a:latin typeface="Comic Sans MS" panose="030F0702030302020204" pitchFamily="66" charset="0"/>
              </a:rPr>
              <a:t>fibrae</a:t>
            </a:r>
            <a:r>
              <a:rPr lang="en-GB" sz="1800" dirty="0">
                <a:latin typeface="Comic Sans MS" panose="030F0702030302020204" pitchFamily="66" charset="0"/>
              </a:rPr>
              <a:t> </a:t>
            </a:r>
            <a:r>
              <a:rPr lang="en-GB" sz="1800" dirty="0" err="1">
                <a:latin typeface="Comic Sans MS" panose="030F0702030302020204" pitchFamily="66" charset="0"/>
              </a:rPr>
              <a:t>lentis</a:t>
            </a:r>
            <a:r>
              <a:rPr lang="en-GB" sz="1800" dirty="0">
                <a:latin typeface="Comic Sans MS" panose="030F0702030302020204" pitchFamily="66" charset="0"/>
              </a:rPr>
              <a:t>)</a:t>
            </a:r>
            <a:endParaRPr lang="en-US" altLang="en-US" sz="18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a:t>
            </a:r>
            <a:r>
              <a:rPr lang="en-US" altLang="en-US" sz="2000" b="1" dirty="0" err="1">
                <a:latin typeface="Comic Sans MS" panose="030F0702030302020204" pitchFamily="66" charset="0"/>
              </a:rPr>
              <a:t>fibrae</a:t>
            </a:r>
            <a:r>
              <a:rPr lang="en-US" altLang="en-US" sz="2000" b="1" dirty="0">
                <a:latin typeface="Comic Sans MS" panose="030F0702030302020204" pitchFamily="66" charset="0"/>
              </a:rPr>
              <a:t> </a:t>
            </a:r>
            <a:r>
              <a:rPr lang="en-US" altLang="en-US" sz="2000" b="1" dirty="0" err="1">
                <a:latin typeface="Comic Sans MS" panose="030F0702030302020204" pitchFamily="66" charset="0"/>
              </a:rPr>
              <a:t>lentis</a:t>
            </a:r>
            <a:r>
              <a:rPr lang="en-GB" altLang="en-US" sz="1800" b="1" dirty="0">
                <a:latin typeface="Comic Sans MS" panose="030F0702030302020204" pitchFamily="66" charset="0"/>
              </a:rPr>
              <a:t> - </a:t>
            </a:r>
            <a:r>
              <a:rPr lang="en-GB" sz="1800" dirty="0">
                <a:latin typeface="Comic Sans MS" panose="030F0702030302020204" pitchFamily="66" charset="0"/>
              </a:rPr>
              <a:t>form the bulk of the lens; packed together like the layers in</a:t>
            </a:r>
            <a:br>
              <a:rPr lang="en-GB" sz="1800" dirty="0">
                <a:latin typeface="Comic Sans MS" panose="030F0702030302020204" pitchFamily="66" charset="0"/>
              </a:rPr>
            </a:br>
            <a:r>
              <a:rPr lang="en-GB" sz="1800" dirty="0">
                <a:latin typeface="Comic Sans MS" panose="030F0702030302020204" pitchFamily="66" charset="0"/>
              </a:rPr>
              <a:t>     an onion; contain precisely folded proteins that make them transparent. New</a:t>
            </a:r>
            <a:br>
              <a:rPr lang="en-GB" sz="1800" dirty="0">
                <a:latin typeface="Comic Sans MS" panose="030F0702030302020204" pitchFamily="66" charset="0"/>
              </a:rPr>
            </a:br>
            <a:r>
              <a:rPr lang="en-GB" sz="1800" dirty="0">
                <a:latin typeface="Comic Sans MS" panose="030F0702030302020204" pitchFamily="66" charset="0"/>
              </a:rPr>
              <a:t>     lens </a:t>
            </a:r>
            <a:r>
              <a:rPr lang="en-GB" sz="1800" dirty="0" err="1">
                <a:latin typeface="Comic Sans MS" panose="030F0702030302020204" pitchFamily="66" charset="0"/>
              </a:rPr>
              <a:t>fibers</a:t>
            </a:r>
            <a:r>
              <a:rPr lang="en-GB" sz="1800" dirty="0">
                <a:latin typeface="Comic Sans MS" panose="030F0702030302020204" pitchFamily="66" charset="0"/>
              </a:rPr>
              <a:t> are added continuously, so the lens enlarges throughout life. It</a:t>
            </a:r>
            <a:br>
              <a:rPr lang="en-GB" sz="1800" dirty="0">
                <a:latin typeface="Comic Sans MS" panose="030F0702030302020204" pitchFamily="66" charset="0"/>
              </a:rPr>
            </a:br>
            <a:r>
              <a:rPr lang="en-GB" sz="1800" dirty="0">
                <a:latin typeface="Comic Sans MS" panose="030F0702030302020204" pitchFamily="66" charset="0"/>
              </a:rPr>
              <a:t>     becomes denser, more convex, and less elastic with age. As a result, its</a:t>
            </a:r>
            <a:br>
              <a:rPr lang="en-GB" sz="1800" dirty="0">
                <a:latin typeface="Comic Sans MS" panose="030F0702030302020204" pitchFamily="66" charset="0"/>
              </a:rPr>
            </a:br>
            <a:r>
              <a:rPr lang="en-GB" sz="1800" dirty="0">
                <a:latin typeface="Comic Sans MS" panose="030F0702030302020204" pitchFamily="66" charset="0"/>
              </a:rPr>
              <a:t>    ability to focus light is gradually impaired.</a:t>
            </a:r>
            <a:endParaRPr lang="en-US" altLang="en-US" sz="18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a:t>
            </a:r>
            <a:r>
              <a:rPr lang="en-US" altLang="en-US" sz="2000" b="1" dirty="0">
                <a:latin typeface="Comic Sans MS" panose="030F0702030302020204" pitchFamily="66" charset="0"/>
              </a:rPr>
              <a:t>substantia </a:t>
            </a:r>
            <a:r>
              <a:rPr lang="en-US" altLang="en-US" sz="2000" b="1" dirty="0" err="1">
                <a:latin typeface="Comic Sans MS" panose="030F0702030302020204" pitchFamily="66" charset="0"/>
              </a:rPr>
              <a:t>lentis</a:t>
            </a:r>
            <a:r>
              <a:rPr lang="en-US" altLang="en-US" sz="2000" b="1" dirty="0">
                <a:latin typeface="Comic Sans MS" panose="030F0702030302020204" pitchFamily="66" charset="0"/>
              </a:rPr>
              <a:t> (bulk of the lens)</a:t>
            </a:r>
          </a:p>
          <a:p>
            <a:pPr eaLnBrk="1" hangingPunct="1">
              <a:spcBef>
                <a:spcPct val="0"/>
              </a:spcBef>
              <a:buClrTx/>
              <a:buSzTx/>
              <a:buFont typeface="Arial" panose="020B0604020202020204" pitchFamily="34" charset="0"/>
              <a:buNone/>
            </a:pPr>
            <a:r>
              <a:rPr lang="en-US" altLang="en-US" sz="2000" b="1" dirty="0">
                <a:latin typeface="Comic Sans MS" panose="030F0702030302020204" pitchFamily="66" charset="0"/>
              </a:rPr>
              <a:t>-cortex </a:t>
            </a:r>
            <a:r>
              <a:rPr lang="en-US" altLang="en-US" sz="2000" b="1" dirty="0" err="1">
                <a:latin typeface="Comic Sans MS" panose="030F0702030302020204" pitchFamily="66" charset="0"/>
              </a:rPr>
              <a:t>lentis</a:t>
            </a:r>
            <a:r>
              <a:rPr lang="en-US" altLang="en-US" sz="2000" b="1" dirty="0">
                <a:latin typeface="Comic Sans MS" panose="030F0702030302020204" pitchFamily="66" charset="0"/>
              </a:rPr>
              <a:t> – </a:t>
            </a:r>
            <a:r>
              <a:rPr lang="en-US" altLang="en-US" sz="1800" dirty="0">
                <a:latin typeface="Comic Sans MS" panose="030F0702030302020204" pitchFamily="66" charset="0"/>
              </a:rPr>
              <a:t>outer part (softer, has higher water content)</a:t>
            </a:r>
          </a:p>
          <a:p>
            <a:pPr eaLnBrk="1" hangingPunct="1">
              <a:spcBef>
                <a:spcPct val="0"/>
              </a:spcBef>
              <a:buClrTx/>
              <a:buSzTx/>
              <a:buFont typeface="Arial" panose="020B0604020202020204" pitchFamily="34" charset="0"/>
              <a:buNone/>
            </a:pPr>
            <a:r>
              <a:rPr lang="en-US" altLang="en-US" sz="2000" b="1" dirty="0">
                <a:latin typeface="Comic Sans MS" panose="030F0702030302020204" pitchFamily="66" charset="0"/>
              </a:rPr>
              <a:t>-nucleus </a:t>
            </a:r>
            <a:r>
              <a:rPr lang="en-US" altLang="en-US" sz="2000" b="1" dirty="0" err="1">
                <a:latin typeface="Comic Sans MS" panose="030F0702030302020204" pitchFamily="66" charset="0"/>
              </a:rPr>
              <a:t>lentis</a:t>
            </a:r>
            <a:r>
              <a:rPr lang="en-US" altLang="en-US" sz="2000" b="1" dirty="0">
                <a:latin typeface="Comic Sans MS" panose="030F0702030302020204" pitchFamily="66" charset="0"/>
              </a:rPr>
              <a:t> – </a:t>
            </a:r>
            <a:r>
              <a:rPr lang="en-US" altLang="en-US" sz="1800" dirty="0">
                <a:latin typeface="Comic Sans MS" panose="030F0702030302020204" pitchFamily="66" charset="0"/>
              </a:rPr>
              <a:t>inner part - m</a:t>
            </a:r>
            <a:r>
              <a:rPr lang="en-GB" sz="1800" b="0" i="0" dirty="0" err="1">
                <a:solidFill>
                  <a:srgbClr val="565B60"/>
                </a:solidFill>
                <a:effectLst/>
                <a:highlight>
                  <a:srgbClr val="FFFFFF"/>
                </a:highlight>
                <a:latin typeface="Comic Sans MS" panose="030F0702030302020204" pitchFamily="66" charset="0"/>
              </a:rPr>
              <a:t>ade</a:t>
            </a:r>
            <a:r>
              <a:rPr lang="en-GB" sz="1800" b="0" i="0" dirty="0">
                <a:solidFill>
                  <a:srgbClr val="565B60"/>
                </a:solidFill>
                <a:effectLst/>
                <a:highlight>
                  <a:srgbClr val="FFFFFF"/>
                </a:highlight>
                <a:latin typeface="Comic Sans MS" panose="030F0702030302020204" pitchFamily="66" charset="0"/>
              </a:rPr>
              <a:t> up of firm cortical substance, it is harder</a:t>
            </a:r>
            <a:br>
              <a:rPr lang="en-GB" sz="1800" b="0" i="0" dirty="0">
                <a:solidFill>
                  <a:srgbClr val="565B60"/>
                </a:solidFill>
                <a:effectLst/>
                <a:highlight>
                  <a:srgbClr val="FFFFFF"/>
                </a:highlight>
                <a:latin typeface="Comic Sans MS" panose="030F0702030302020204" pitchFamily="66" charset="0"/>
              </a:rPr>
            </a:br>
            <a:r>
              <a:rPr lang="en-GB" sz="1800" b="0" i="0" dirty="0">
                <a:solidFill>
                  <a:srgbClr val="565B60"/>
                </a:solidFill>
                <a:effectLst/>
                <a:highlight>
                  <a:srgbClr val="FFFFFF"/>
                </a:highlight>
                <a:latin typeface="Comic Sans MS" panose="030F0702030302020204" pitchFamily="66" charset="0"/>
              </a:rPr>
              <a:t>                                            than the cortex because of its lower water content.</a:t>
            </a:r>
            <a:endParaRPr lang="en-US" altLang="en-US" sz="1800" dirty="0">
              <a:latin typeface="Comic Sans MS" panose="030F0702030302020204" pitchFamily="66" charset="0"/>
            </a:endParaRPr>
          </a:p>
        </p:txBody>
      </p:sp>
    </p:spTree>
    <p:extLst>
      <p:ext uri="{BB962C8B-B14F-4D97-AF65-F5344CB8AC3E}">
        <p14:creationId xmlns:p14="http://schemas.microsoft.com/office/powerpoint/2010/main" val="202377367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2146" name="Picture 2" descr="Anatomy of the eye (A) and structure of the lens (B). (A) Diagram of... |  Download Scientific Diagram">
            <a:extLst>
              <a:ext uri="{FF2B5EF4-FFF2-40B4-BE49-F238E27FC236}">
                <a16:creationId xmlns:a16="http://schemas.microsoft.com/office/drawing/2014/main" id="{0D4E3478-B39C-36A1-5320-D18C6D5409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875" y="1990725"/>
            <a:ext cx="8096250" cy="2876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869028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
            <a:extLst>
              <a:ext uri="{FF2B5EF4-FFF2-40B4-BE49-F238E27FC236}">
                <a16:creationId xmlns:a16="http://schemas.microsoft.com/office/drawing/2014/main" id="{16C854B7-E693-172B-69FE-5DF1F50C1AD3}"/>
              </a:ext>
            </a:extLst>
          </p:cNvPr>
          <p:cNvSpPr>
            <a:spLocks noChangeArrowheads="1"/>
          </p:cNvSpPr>
          <p:nvPr/>
        </p:nvSpPr>
        <p:spPr bwMode="auto">
          <a:xfrm>
            <a:off x="22895" y="397401"/>
            <a:ext cx="9001125" cy="606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 During accommodation,  lens </a:t>
            </a:r>
            <a:r>
              <a:rPr lang="en-GB" sz="1800" dirty="0">
                <a:latin typeface="Comic Sans MS" panose="030F0702030302020204" pitchFamily="66" charset="0"/>
              </a:rPr>
              <a:t>changes shape to allow precise focusing of light</a:t>
            </a:r>
            <a:br>
              <a:rPr lang="en-GB" sz="1800" dirty="0">
                <a:latin typeface="Comic Sans MS" panose="030F0702030302020204" pitchFamily="66" charset="0"/>
              </a:rPr>
            </a:br>
            <a:r>
              <a:rPr lang="en-GB" sz="1800" dirty="0">
                <a:latin typeface="Comic Sans MS" panose="030F0702030302020204" pitchFamily="66" charset="0"/>
              </a:rPr>
              <a:t>      on the retina </a:t>
            </a:r>
            <a:r>
              <a:rPr lang="en-US" altLang="en-US" sz="1800" b="1" dirty="0">
                <a:latin typeface="Comic Sans MS" panose="030F0702030302020204" pitchFamily="66" charset="0"/>
              </a:rPr>
              <a:t>– </a:t>
            </a:r>
            <a:r>
              <a:rPr lang="en-GB" altLang="en-US" sz="1800" b="1" dirty="0">
                <a:solidFill>
                  <a:srgbClr val="002060"/>
                </a:solidFill>
                <a:latin typeface="Comic Sans MS" panose="030F0702030302020204" pitchFamily="66" charset="0"/>
              </a:rPr>
              <a:t>it refracts the light rays and creates a sharp inverted</a:t>
            </a:r>
            <a:br>
              <a:rPr lang="en-GB" altLang="en-US" sz="1800" b="1" dirty="0">
                <a:solidFill>
                  <a:srgbClr val="002060"/>
                </a:solidFill>
                <a:latin typeface="Comic Sans MS" panose="030F0702030302020204" pitchFamily="66" charset="0"/>
              </a:rPr>
            </a:br>
            <a:r>
              <a:rPr lang="en-GB" altLang="en-US" sz="1800" b="1" dirty="0">
                <a:solidFill>
                  <a:srgbClr val="002060"/>
                </a:solidFill>
                <a:latin typeface="Comic Sans MS" panose="030F0702030302020204" pitchFamily="66" charset="0"/>
              </a:rPr>
              <a:t>    image of the object on the retina.</a:t>
            </a:r>
            <a:br>
              <a:rPr lang="en-GB" altLang="en-US" sz="1800" b="1" dirty="0">
                <a:solidFill>
                  <a:srgbClr val="002060"/>
                </a:solidFill>
                <a:latin typeface="Comic Sans MS" panose="030F0702030302020204" pitchFamily="66" charset="0"/>
              </a:rPr>
            </a:br>
            <a:br>
              <a:rPr lang="en-GB" altLang="en-US" sz="1800" b="1" dirty="0">
                <a:solidFill>
                  <a:srgbClr val="002060"/>
                </a:solidFill>
                <a:latin typeface="Comic Sans MS" panose="030F0702030302020204" pitchFamily="66" charset="0"/>
              </a:rPr>
            </a:br>
            <a:r>
              <a:rPr lang="en-GB" altLang="en-US" sz="1800" b="1" dirty="0">
                <a:solidFill>
                  <a:srgbClr val="002060"/>
                </a:solidFill>
                <a:latin typeface="Comic Sans MS" panose="030F0702030302020204" pitchFamily="66" charset="0"/>
              </a:rPr>
              <a:t>   - </a:t>
            </a:r>
            <a:r>
              <a:rPr lang="en-GB" sz="1800" b="0" i="0" dirty="0">
                <a:solidFill>
                  <a:srgbClr val="202122"/>
                </a:solidFill>
                <a:effectLst/>
                <a:latin typeface="Comic Sans MS" panose="030F0702030302020204" pitchFamily="66" charset="0"/>
              </a:rPr>
              <a:t>The </a:t>
            </a:r>
            <a:r>
              <a:rPr lang="en-GB" sz="1800" b="0" i="0" u="none" strike="noStrike" dirty="0">
                <a:effectLst/>
                <a:latin typeface="Comic Sans MS" panose="030F0702030302020204" pitchFamily="66" charset="0"/>
              </a:rPr>
              <a:t>refractive power</a:t>
            </a:r>
            <a:r>
              <a:rPr lang="en-GB" sz="1800" b="0" i="0" dirty="0">
                <a:effectLst/>
                <a:latin typeface="Comic Sans MS" panose="030F0702030302020204" pitchFamily="66" charset="0"/>
              </a:rPr>
              <a:t> </a:t>
            </a:r>
            <a:r>
              <a:rPr lang="en-GB" sz="1800" b="0" i="0" dirty="0">
                <a:solidFill>
                  <a:srgbClr val="202122"/>
                </a:solidFill>
                <a:effectLst/>
                <a:latin typeface="Comic Sans MS" panose="030F0702030302020204" pitchFamily="66" charset="0"/>
              </a:rPr>
              <a:t>of a younger human lens in its natural </a:t>
            </a:r>
            <a:br>
              <a:rPr lang="en-GB" sz="1800" b="0" i="0" dirty="0">
                <a:solidFill>
                  <a:srgbClr val="202122"/>
                </a:solidFill>
                <a:effectLst/>
                <a:latin typeface="Comic Sans MS" panose="030F0702030302020204" pitchFamily="66" charset="0"/>
              </a:rPr>
            </a:br>
            <a:r>
              <a:rPr lang="en-GB" sz="1800" b="0" i="0" dirty="0">
                <a:solidFill>
                  <a:srgbClr val="202122"/>
                </a:solidFill>
                <a:effectLst/>
                <a:latin typeface="Comic Sans MS" panose="030F0702030302020204" pitchFamily="66" charset="0"/>
              </a:rPr>
              <a:t>       environment is approximately 18 </a:t>
            </a:r>
            <a:r>
              <a:rPr lang="en-GB" sz="1800" b="0" i="0" u="none" strike="noStrike" dirty="0">
                <a:effectLst/>
                <a:latin typeface="Comic Sans MS" panose="030F0702030302020204" pitchFamily="66" charset="0"/>
              </a:rPr>
              <a:t>dioptres</a:t>
            </a:r>
            <a:r>
              <a:rPr lang="en-GB" sz="1800" b="0" i="0" dirty="0">
                <a:solidFill>
                  <a:srgbClr val="202122"/>
                </a:solidFill>
                <a:effectLst/>
                <a:latin typeface="Comic Sans MS" panose="030F0702030302020204" pitchFamily="66" charset="0"/>
              </a:rPr>
              <a:t>, roughly one-third </a:t>
            </a:r>
            <a:br>
              <a:rPr lang="en-GB" sz="1800" b="0" i="0" dirty="0">
                <a:solidFill>
                  <a:srgbClr val="202122"/>
                </a:solidFill>
                <a:effectLst/>
                <a:latin typeface="Comic Sans MS" panose="030F0702030302020204" pitchFamily="66" charset="0"/>
              </a:rPr>
            </a:br>
            <a:r>
              <a:rPr lang="en-GB" sz="1800" b="0" i="0" dirty="0">
                <a:solidFill>
                  <a:srgbClr val="202122"/>
                </a:solidFill>
                <a:effectLst/>
                <a:latin typeface="Comic Sans MS" panose="030F0702030302020204" pitchFamily="66" charset="0"/>
              </a:rPr>
              <a:t>        of the eye's total power of about 60 dioptres. </a:t>
            </a:r>
            <a:br>
              <a:rPr lang="en-GB" sz="1800" b="0" i="0" dirty="0">
                <a:solidFill>
                  <a:srgbClr val="202122"/>
                </a:solidFill>
                <a:effectLst/>
                <a:latin typeface="Comic Sans MS" panose="030F0702030302020204" pitchFamily="66" charset="0"/>
              </a:rPr>
            </a:br>
            <a:r>
              <a:rPr lang="en-GB" sz="1800" b="0" i="0" dirty="0">
                <a:solidFill>
                  <a:srgbClr val="202122"/>
                </a:solidFill>
                <a:effectLst/>
                <a:latin typeface="Comic Sans MS" panose="030F0702030302020204" pitchFamily="66" charset="0"/>
              </a:rPr>
              <a:t>        By 25 years of age the ability of the lens to alter the light</a:t>
            </a:r>
            <a:br>
              <a:rPr lang="en-GB" sz="1800" b="0" i="0" dirty="0">
                <a:solidFill>
                  <a:srgbClr val="202122"/>
                </a:solidFill>
                <a:effectLst/>
                <a:latin typeface="Comic Sans MS" panose="030F0702030302020204" pitchFamily="66" charset="0"/>
              </a:rPr>
            </a:br>
            <a:r>
              <a:rPr lang="en-GB" sz="1800" b="0" i="0" dirty="0">
                <a:solidFill>
                  <a:srgbClr val="202122"/>
                </a:solidFill>
                <a:effectLst/>
                <a:latin typeface="Comic Sans MS" panose="030F0702030302020204" pitchFamily="66" charset="0"/>
              </a:rPr>
              <a:t>        path has reduced to 10 dioptres and accommodation </a:t>
            </a:r>
            <a:br>
              <a:rPr lang="en-GB" sz="1800" b="0" i="0" dirty="0">
                <a:solidFill>
                  <a:srgbClr val="202122"/>
                </a:solidFill>
                <a:effectLst/>
                <a:latin typeface="Comic Sans MS" panose="030F0702030302020204" pitchFamily="66" charset="0"/>
              </a:rPr>
            </a:br>
            <a:r>
              <a:rPr lang="en-GB" sz="1800" b="0" i="0" dirty="0">
                <a:solidFill>
                  <a:srgbClr val="202122"/>
                </a:solidFill>
                <a:effectLst/>
                <a:latin typeface="Comic Sans MS" panose="030F0702030302020204" pitchFamily="66" charset="0"/>
              </a:rPr>
              <a:t>        continues to decline with </a:t>
            </a:r>
            <a:r>
              <a:rPr lang="en-GB" sz="1800" b="0" i="0" dirty="0">
                <a:solidFill>
                  <a:srgbClr val="202122"/>
                </a:solidFill>
                <a:effectLst/>
                <a:highlight>
                  <a:srgbClr val="FFFFFF"/>
                </a:highlight>
                <a:latin typeface="Comic Sans MS" panose="030F0702030302020204" pitchFamily="66" charset="0"/>
              </a:rPr>
              <a:t>age.</a:t>
            </a:r>
            <a:br>
              <a:rPr lang="en-GB" sz="1800" b="0" i="0" dirty="0">
                <a:solidFill>
                  <a:srgbClr val="202122"/>
                </a:solidFill>
                <a:effectLst/>
                <a:highlight>
                  <a:srgbClr val="FFFFFF"/>
                </a:highlight>
                <a:latin typeface="Comic Sans MS" panose="030F0702030302020204" pitchFamily="66" charset="0"/>
              </a:rPr>
            </a:b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 In </a:t>
            </a:r>
            <a:r>
              <a:rPr lang="en-GB" altLang="en-US" sz="1800" dirty="0">
                <a:latin typeface="Comic Sans MS" panose="030F0702030302020204" pitchFamily="66" charset="0"/>
              </a:rPr>
              <a:t>normal</a:t>
            </a:r>
            <a:r>
              <a:rPr lang="en-US" altLang="en-US" sz="1800" dirty="0">
                <a:latin typeface="Comic Sans MS" panose="030F0702030302020204" pitchFamily="66" charset="0"/>
              </a:rPr>
              <a:t>, </a:t>
            </a:r>
            <a:r>
              <a:rPr lang="sr-Cyrl-CS" altLang="en-US" sz="1800" dirty="0">
                <a:latin typeface="Comic Sans MS" panose="030F0702030302020204" pitchFamily="66" charset="0"/>
              </a:rPr>
              <a:t>е</a:t>
            </a:r>
            <a:r>
              <a:rPr lang="en-GB" altLang="en-US" sz="1800" dirty="0" err="1">
                <a:latin typeface="Comic Sans MS" panose="030F0702030302020204" pitchFamily="66" charset="0"/>
              </a:rPr>
              <a:t>mmetropic</a:t>
            </a:r>
            <a:r>
              <a:rPr lang="en-GB" altLang="en-US" sz="1800" dirty="0">
                <a:latin typeface="Comic Sans MS" panose="030F0702030302020204" pitchFamily="66" charset="0"/>
              </a:rPr>
              <a:t> eye</a:t>
            </a:r>
            <a:r>
              <a:rPr lang="en-US" altLang="en-US" sz="1800" dirty="0">
                <a:latin typeface="Comic Sans MS" panose="030F0702030302020204" pitchFamily="66" charset="0"/>
              </a:rPr>
              <a:t> (</a:t>
            </a:r>
            <a:r>
              <a:rPr lang="en-US" altLang="en-US" sz="1800" b="1" dirty="0">
                <a:latin typeface="Comic Sans MS" panose="030F0702030302020204" pitchFamily="66" charset="0"/>
              </a:rPr>
              <a:t>emmetropia</a:t>
            </a:r>
            <a:r>
              <a:rPr lang="en-US" altLang="en-US" sz="1800" dirty="0">
                <a:latin typeface="Comic Sans MS" panose="030F0702030302020204" pitchFamily="66" charset="0"/>
              </a:rPr>
              <a:t>) </a:t>
            </a:r>
            <a:r>
              <a:rPr lang="en-GB" altLang="en-US" sz="1800" dirty="0">
                <a:latin typeface="Comic Sans MS" panose="030F0702030302020204" pitchFamily="66" charset="0"/>
              </a:rPr>
              <a:t>light is focused</a:t>
            </a:r>
            <a:br>
              <a:rPr lang="en-GB" altLang="en-US" sz="1800" dirty="0">
                <a:latin typeface="Comic Sans MS" panose="030F0702030302020204" pitchFamily="66" charset="0"/>
              </a:rPr>
            </a:br>
            <a:r>
              <a:rPr lang="en-GB" altLang="en-US" sz="1800" dirty="0">
                <a:latin typeface="Comic Sans MS" panose="030F0702030302020204" pitchFamily="66" charset="0"/>
              </a:rPr>
              <a:t>      on the fovea</a:t>
            </a:r>
            <a:r>
              <a:rPr lang="en-GB" altLang="en-US" sz="1800" u="sng" dirty="0">
                <a:latin typeface="Comic Sans MS" panose="030F0702030302020204" pitchFamily="66" charset="0"/>
              </a:rPr>
              <a:t> </a:t>
            </a:r>
            <a:r>
              <a:rPr lang="en-US" altLang="en-US" sz="1800" dirty="0">
                <a:latin typeface="Comic Sans MS" panose="030F0702030302020204" pitchFamily="66" charset="0"/>
              </a:rPr>
              <a:t>centralis</a:t>
            </a:r>
            <a:br>
              <a:rPr lang="en-US" altLang="en-US" sz="1800" dirty="0">
                <a:latin typeface="Comic Sans MS" panose="030F0702030302020204" pitchFamily="66" charset="0"/>
              </a:rPr>
            </a:br>
            <a:endParaRPr lang="en-GB"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1800" dirty="0">
                <a:latin typeface="Comic Sans MS" panose="030F0702030302020204" pitchFamily="66" charset="0"/>
              </a:rPr>
              <a:t>     Refractive Errors (Focusing disorders)</a:t>
            </a:r>
            <a:r>
              <a:rPr lang="en-US" altLang="en-US" sz="1800" dirty="0">
                <a:latin typeface="Comic Sans MS" panose="030F0702030302020204" pitchFamily="66" charset="0"/>
              </a:rPr>
              <a:t>:</a:t>
            </a:r>
            <a:br>
              <a:rPr lang="en-US" altLang="en-US" sz="1800" dirty="0">
                <a:latin typeface="Comic Sans MS" panose="030F0702030302020204" pitchFamily="66" charset="0"/>
              </a:rPr>
            </a:br>
            <a:endParaRPr lang="en-US" altLang="en-US" sz="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 </a:t>
            </a:r>
            <a:r>
              <a:rPr lang="en-GB" altLang="en-US" sz="1800" b="1" dirty="0" err="1">
                <a:latin typeface="Comic Sans MS" panose="030F0702030302020204" pitchFamily="66" charset="0"/>
              </a:rPr>
              <a:t>Nearsightedness</a:t>
            </a:r>
            <a:r>
              <a:rPr lang="en-US" altLang="en-US" sz="1800" b="1" dirty="0">
                <a:latin typeface="Comic Sans MS" panose="030F0702030302020204" pitchFamily="66" charset="0"/>
              </a:rPr>
              <a:t> (myopia)</a:t>
            </a:r>
            <a:br>
              <a:rPr lang="en-US" altLang="en-US" sz="1800" b="1" dirty="0">
                <a:latin typeface="Comic Sans MS" panose="030F0702030302020204" pitchFamily="66" charset="0"/>
              </a:rPr>
            </a:br>
            <a:r>
              <a:rPr lang="en-US" altLang="en-US" sz="1800" b="1" dirty="0">
                <a:latin typeface="Comic Sans MS" panose="030F0702030302020204" pitchFamily="66" charset="0"/>
              </a:rPr>
              <a:t>     - </a:t>
            </a:r>
            <a:r>
              <a:rPr lang="en-GB" altLang="en-US" sz="1800" dirty="0">
                <a:latin typeface="Comic Sans MS" panose="030F0702030302020204" pitchFamily="66" charset="0"/>
              </a:rPr>
              <a:t>light is focused in front of </a:t>
            </a:r>
            <a:r>
              <a:rPr lang="en-US" altLang="en-US" sz="1800" dirty="0">
                <a:latin typeface="Comic Sans MS" panose="030F0702030302020204" pitchFamily="66" charset="0"/>
              </a:rPr>
              <a:t>foveae centralis</a:t>
            </a:r>
          </a:p>
          <a:p>
            <a:pPr eaLnBrk="1" hangingPunct="1">
              <a:spcBef>
                <a:spcPct val="0"/>
              </a:spcBef>
              <a:buClrTx/>
              <a:buSzTx/>
              <a:buFont typeface="Arial" panose="020B0604020202020204" pitchFamily="34" charset="0"/>
              <a:buNone/>
            </a:pP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 </a:t>
            </a:r>
            <a:r>
              <a:rPr lang="en-GB" altLang="en-US" sz="1800" b="1" dirty="0">
                <a:latin typeface="Comic Sans MS" panose="030F0702030302020204" pitchFamily="66" charset="0"/>
              </a:rPr>
              <a:t>Farsightedness</a:t>
            </a:r>
            <a:r>
              <a:rPr lang="en-US" altLang="en-US" sz="1800" b="1" dirty="0">
                <a:latin typeface="Comic Sans MS" panose="030F0702030302020204" pitchFamily="66" charset="0"/>
              </a:rPr>
              <a:t> (hypermetropia or hyperopia)</a:t>
            </a:r>
            <a:br>
              <a:rPr lang="en-US" altLang="en-US" sz="1800" b="1" dirty="0">
                <a:latin typeface="Comic Sans MS" panose="030F0702030302020204" pitchFamily="66" charset="0"/>
              </a:rPr>
            </a:br>
            <a:r>
              <a:rPr lang="en-US" altLang="en-US" sz="1800" b="1" dirty="0">
                <a:latin typeface="Comic Sans MS" panose="030F0702030302020204" pitchFamily="66" charset="0"/>
              </a:rPr>
              <a:t>     </a:t>
            </a:r>
            <a:r>
              <a:rPr lang="en-US" altLang="en-US" sz="1800" dirty="0">
                <a:latin typeface="Comic Sans MS" panose="030F0702030302020204" pitchFamily="66" charset="0"/>
              </a:rPr>
              <a:t>- l</a:t>
            </a:r>
            <a:r>
              <a:rPr lang="en-GB" altLang="en-US" sz="1800" dirty="0" err="1">
                <a:latin typeface="Comic Sans MS" panose="030F0702030302020204" pitchFamily="66" charset="0"/>
              </a:rPr>
              <a:t>ight</a:t>
            </a:r>
            <a:r>
              <a:rPr lang="en-GB" altLang="en-US" sz="1800" dirty="0">
                <a:latin typeface="Comic Sans MS" panose="030F0702030302020204" pitchFamily="66" charset="0"/>
              </a:rPr>
              <a:t> is focused behind the </a:t>
            </a:r>
            <a:r>
              <a:rPr lang="en-US" altLang="en-US" sz="1800" dirty="0">
                <a:latin typeface="Comic Sans MS" panose="030F0702030302020204" pitchFamily="66" charset="0"/>
              </a:rPr>
              <a:t>foveae centralis</a:t>
            </a:r>
            <a:br>
              <a:rPr lang="en-US" altLang="en-US" sz="2000" dirty="0">
                <a:latin typeface="Comic Sans MS" panose="030F0702030302020204" pitchFamily="66" charset="0"/>
              </a:rPr>
            </a:br>
            <a:r>
              <a:rPr lang="en-US" altLang="en-US" sz="2000" dirty="0">
                <a:latin typeface="Comic Sans MS" panose="030F0702030302020204" pitchFamily="66" charset="0"/>
              </a:rPr>
              <a:t>      </a:t>
            </a:r>
            <a:endParaRPr lang="en-US" altLang="en-US" sz="2000" dirty="0"/>
          </a:p>
        </p:txBody>
      </p:sp>
      <p:sp>
        <p:nvSpPr>
          <p:cNvPr id="43011" name="TextBox 2">
            <a:extLst>
              <a:ext uri="{FF2B5EF4-FFF2-40B4-BE49-F238E27FC236}">
                <a16:creationId xmlns:a16="http://schemas.microsoft.com/office/drawing/2014/main" id="{F14BC9EE-AF29-F70F-5E66-C4D3953D034A}"/>
              </a:ext>
            </a:extLst>
          </p:cNvPr>
          <p:cNvSpPr txBox="1">
            <a:spLocks noChangeArrowheads="1"/>
          </p:cNvSpPr>
          <p:nvPr/>
        </p:nvSpPr>
        <p:spPr bwMode="auto">
          <a:xfrm>
            <a:off x="3635896" y="-99392"/>
            <a:ext cx="1055097" cy="584775"/>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Lens</a:t>
            </a:r>
            <a:endParaRPr lang="en-US" altLang="en-US" sz="3200" b="1" dirty="0">
              <a:solidFill>
                <a:srgbClr val="9D3232"/>
              </a:solidFill>
              <a:effectLst>
                <a:outerShdw blurRad="38100" dist="38100" dir="2700000" algn="tl">
                  <a:srgbClr val="000000"/>
                </a:outerShdw>
              </a:effectLst>
              <a:latin typeface="Comic Sans MS" panose="030F0702030302020204" pitchFamily="66" charset="0"/>
            </a:endParaRPr>
          </a:p>
        </p:txBody>
      </p:sp>
      <p:pic>
        <p:nvPicPr>
          <p:cNvPr id="51204" name="Picture 3">
            <a:extLst>
              <a:ext uri="{FF2B5EF4-FFF2-40B4-BE49-F238E27FC236}">
                <a16:creationId xmlns:a16="http://schemas.microsoft.com/office/drawing/2014/main" id="{FADE6A78-AE54-4C04-9E83-6898FD97D8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9850" y="5002866"/>
            <a:ext cx="2724150"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5" name="Picture 4">
            <a:extLst>
              <a:ext uri="{FF2B5EF4-FFF2-40B4-BE49-F238E27FC236}">
                <a16:creationId xmlns:a16="http://schemas.microsoft.com/office/drawing/2014/main" id="{E2A7EDE1-80B7-2B34-FD0E-6C73BA5B53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1464" y="3341053"/>
            <a:ext cx="2492536"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Picture 2">
            <a:extLst>
              <a:ext uri="{FF2B5EF4-FFF2-40B4-BE49-F238E27FC236}">
                <a16:creationId xmlns:a16="http://schemas.microsoft.com/office/drawing/2014/main" id="{856DFFE8-D029-1EAD-0173-7A4445A082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3769" t="35544" r="44131" b="17989"/>
          <a:stretch>
            <a:fillRect/>
          </a:stretch>
        </p:blipFill>
        <p:spPr bwMode="auto">
          <a:xfrm>
            <a:off x="7126622" y="1619478"/>
            <a:ext cx="1957388"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22904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
            <a:extLst>
              <a:ext uri="{FF2B5EF4-FFF2-40B4-BE49-F238E27FC236}">
                <a16:creationId xmlns:a16="http://schemas.microsoft.com/office/drawing/2014/main" id="{BD18555A-4114-88B9-B420-999F05C2BD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267" t="3896" r="41928" b="37746"/>
          <a:stretch>
            <a:fillRect/>
          </a:stretch>
        </p:blipFill>
        <p:spPr bwMode="auto">
          <a:xfrm>
            <a:off x="5364163" y="2781300"/>
            <a:ext cx="3311525" cy="290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Box 1">
            <a:extLst>
              <a:ext uri="{FF2B5EF4-FFF2-40B4-BE49-F238E27FC236}">
                <a16:creationId xmlns:a16="http://schemas.microsoft.com/office/drawing/2014/main" id="{C9423EFA-4CBB-5B76-0BB7-261EE575D561}"/>
              </a:ext>
            </a:extLst>
          </p:cNvPr>
          <p:cNvSpPr txBox="1">
            <a:spLocks noChangeArrowheads="1"/>
          </p:cNvSpPr>
          <p:nvPr/>
        </p:nvSpPr>
        <p:spPr bwMode="auto">
          <a:xfrm>
            <a:off x="3000375" y="261938"/>
            <a:ext cx="1689100" cy="646112"/>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C</a:t>
            </a:r>
            <a:r>
              <a:rPr lang="en-US" altLang="en-US" sz="3600" b="1" dirty="0" err="1">
                <a:solidFill>
                  <a:srgbClr val="9D3232"/>
                </a:solidFill>
                <a:effectLst>
                  <a:outerShdw blurRad="38100" dist="38100" dir="2700000" algn="tl">
                    <a:srgbClr val="000000"/>
                  </a:outerShdw>
                </a:effectLst>
                <a:latin typeface="Comic Sans MS" panose="030F0702030302020204" pitchFamily="66" charset="0"/>
              </a:rPr>
              <a:t>ornea</a:t>
            </a:r>
            <a:endParaRPr lang="en-US" altLang="en-US" sz="3600" b="1" dirty="0">
              <a:solidFill>
                <a:srgbClr val="9D3232"/>
              </a:solidFill>
              <a:effectLst>
                <a:outerShdw blurRad="38100" dist="38100" dir="2700000" algn="tl">
                  <a:srgbClr val="000000"/>
                </a:outerShdw>
              </a:effectLst>
              <a:latin typeface="Comic Sans MS" panose="030F0702030302020204" pitchFamily="66" charset="0"/>
            </a:endParaRPr>
          </a:p>
        </p:txBody>
      </p:sp>
      <p:sp>
        <p:nvSpPr>
          <p:cNvPr id="3" name="TextBox 2">
            <a:extLst>
              <a:ext uri="{FF2B5EF4-FFF2-40B4-BE49-F238E27FC236}">
                <a16:creationId xmlns:a16="http://schemas.microsoft.com/office/drawing/2014/main" id="{248A0A4E-BCB1-952A-9E25-A70E7553D13C}"/>
              </a:ext>
            </a:extLst>
          </p:cNvPr>
          <p:cNvSpPr txBox="1"/>
          <p:nvPr/>
        </p:nvSpPr>
        <p:spPr>
          <a:xfrm>
            <a:off x="298450" y="809625"/>
            <a:ext cx="8783638" cy="5786438"/>
          </a:xfrm>
          <a:prstGeom prst="rect">
            <a:avLst/>
          </a:prstGeom>
          <a:noFill/>
        </p:spPr>
        <p:txBody>
          <a:bodyPr>
            <a:spAutoFit/>
          </a:bodyPr>
          <a:lstStyle/>
          <a:p>
            <a:pPr>
              <a:defRPr/>
            </a:pPr>
            <a:r>
              <a:rPr lang="en-GB" dirty="0">
                <a:latin typeface="Comic Sans MS" panose="030F0702030302020204" pitchFamily="66" charset="0"/>
              </a:rPr>
              <a:t>- The cornea is the transparent part of the fibrous layer covering the anterior</a:t>
            </a:r>
            <a:br>
              <a:rPr lang="en-GB" dirty="0">
                <a:latin typeface="Comic Sans MS" panose="030F0702030302020204" pitchFamily="66" charset="0"/>
              </a:rPr>
            </a:br>
            <a:r>
              <a:rPr lang="en-GB" dirty="0">
                <a:latin typeface="Comic Sans MS" panose="030F0702030302020204" pitchFamily="66" charset="0"/>
              </a:rPr>
              <a:t>   one sixth (1/6) of the eyeball.</a:t>
            </a:r>
            <a:br>
              <a:rPr lang="en-GB" dirty="0">
                <a:latin typeface="Comic Sans MS" panose="030F0702030302020204" pitchFamily="66" charset="0"/>
              </a:rPr>
            </a:br>
            <a:r>
              <a:rPr lang="en-GB" dirty="0">
                <a:latin typeface="Comic Sans MS" panose="030F0702030302020204" pitchFamily="66" charset="0"/>
              </a:rPr>
              <a:t>- The convexity of the cornea is greater than that of the sclera, and so it</a:t>
            </a:r>
            <a:br>
              <a:rPr lang="en-GB" dirty="0">
                <a:latin typeface="Comic Sans MS" panose="030F0702030302020204" pitchFamily="66" charset="0"/>
              </a:rPr>
            </a:br>
            <a:r>
              <a:rPr lang="en-GB" dirty="0">
                <a:latin typeface="Comic Sans MS" panose="030F0702030302020204" pitchFamily="66" charset="0"/>
              </a:rPr>
              <a:t>   appears to protrude from the eyeball when viewed laterally. </a:t>
            </a:r>
          </a:p>
          <a:p>
            <a:pPr>
              <a:defRPr/>
            </a:pPr>
            <a:r>
              <a:rPr lang="en-GB" dirty="0">
                <a:latin typeface="Comic Sans MS" panose="030F0702030302020204" pitchFamily="66" charset="0"/>
              </a:rPr>
              <a:t>- Diameter (adults) -horizontal: 12-12.5 mm; - Vertical: 11 mm</a:t>
            </a:r>
          </a:p>
          <a:p>
            <a:pPr>
              <a:defRPr/>
            </a:pPr>
            <a:r>
              <a:rPr lang="en-GB" dirty="0">
                <a:latin typeface="Comic Sans MS" panose="030F0702030302020204" pitchFamily="66" charset="0"/>
              </a:rPr>
              <a:t>- Thickness: 0.5-0.6 mm in the </a:t>
            </a:r>
            <a:r>
              <a:rPr lang="en-GB" dirty="0" err="1">
                <a:latin typeface="Comic Sans MS" panose="030F0702030302020204" pitchFamily="66" charset="0"/>
              </a:rPr>
              <a:t>center</a:t>
            </a:r>
            <a:r>
              <a:rPr lang="en-GB" dirty="0">
                <a:latin typeface="Comic Sans MS" panose="030F0702030302020204" pitchFamily="66" charset="0"/>
              </a:rPr>
              <a:t> and 0.6-0.8 mm at the periphery; it is the</a:t>
            </a:r>
            <a:br>
              <a:rPr lang="en-GB" dirty="0">
                <a:latin typeface="Comic Sans MS" panose="030F0702030302020204" pitchFamily="66" charset="0"/>
              </a:rPr>
            </a:br>
            <a:r>
              <a:rPr lang="en-GB" dirty="0">
                <a:latin typeface="Comic Sans MS" panose="030F0702030302020204" pitchFamily="66" charset="0"/>
              </a:rPr>
              <a:t>   thickest at periphery, becoming thinner towards its </a:t>
            </a:r>
            <a:r>
              <a:rPr lang="en-GB" dirty="0" err="1">
                <a:latin typeface="Comic Sans MS" panose="030F0702030302020204" pitchFamily="66" charset="0"/>
              </a:rPr>
              <a:t>center</a:t>
            </a:r>
            <a:endParaRPr lang="en-GB" dirty="0">
              <a:latin typeface="Comic Sans MS" panose="030F0702030302020204" pitchFamily="66" charset="0"/>
            </a:endParaRPr>
          </a:p>
          <a:p>
            <a:pPr marL="285750" indent="-285750">
              <a:buFontTx/>
              <a:buChar char="-"/>
              <a:defRPr/>
            </a:pPr>
            <a:endParaRPr lang="en-GB" sz="1000" dirty="0">
              <a:latin typeface="Comic Sans MS" panose="030F0702030302020204" pitchFamily="66" charset="0"/>
            </a:endParaRPr>
          </a:p>
          <a:p>
            <a:pPr>
              <a:defRPr/>
            </a:pPr>
            <a:r>
              <a:rPr lang="en-GB" dirty="0">
                <a:latin typeface="Comic Sans MS" panose="030F0702030302020204" pitchFamily="66" charset="0"/>
              </a:rPr>
              <a:t>* Two surfaces:</a:t>
            </a:r>
            <a:br>
              <a:rPr lang="en-GB" dirty="0">
                <a:latin typeface="Comic Sans MS" panose="030F0702030302020204" pitchFamily="66" charset="0"/>
              </a:rPr>
            </a:br>
            <a:r>
              <a:rPr lang="en-GB" dirty="0">
                <a:latin typeface="Comic Sans MS" panose="030F0702030302020204" pitchFamily="66" charset="0"/>
              </a:rPr>
              <a:t>    a) </a:t>
            </a:r>
            <a:r>
              <a:rPr lang="en-GB" u="sng" dirty="0">
                <a:latin typeface="Comic Sans MS" panose="030F0702030302020204" pitchFamily="66" charset="0"/>
              </a:rPr>
              <a:t>anterior surface</a:t>
            </a:r>
          </a:p>
          <a:p>
            <a:pPr>
              <a:defRPr/>
            </a:pPr>
            <a:r>
              <a:rPr lang="en-GB" dirty="0">
                <a:latin typeface="Comic Sans MS" panose="030F0702030302020204" pitchFamily="66" charset="0"/>
              </a:rPr>
              <a:t>          - the most prominent point of </a:t>
            </a:r>
            <a:br>
              <a:rPr lang="en-GB" dirty="0">
                <a:latin typeface="Comic Sans MS" panose="030F0702030302020204" pitchFamily="66" charset="0"/>
              </a:rPr>
            </a:br>
            <a:r>
              <a:rPr lang="en-GB" dirty="0">
                <a:latin typeface="Comic Sans MS" panose="030F0702030302020204" pitchFamily="66" charset="0"/>
              </a:rPr>
              <a:t>             anterior surface is </a:t>
            </a:r>
            <a:r>
              <a:rPr lang="en-GB" b="1" dirty="0">
                <a:latin typeface="Comic Sans MS" panose="030F0702030302020204" pitchFamily="66" charset="0"/>
              </a:rPr>
              <a:t>vertex </a:t>
            </a:r>
            <a:r>
              <a:rPr lang="en-GB" b="1" dirty="0" err="1">
                <a:latin typeface="Comic Sans MS" panose="030F0702030302020204" pitchFamily="66" charset="0"/>
              </a:rPr>
              <a:t>corneae</a:t>
            </a:r>
            <a:br>
              <a:rPr lang="en-GB" dirty="0">
                <a:latin typeface="Comic Sans MS" panose="030F0702030302020204" pitchFamily="66" charset="0"/>
              </a:rPr>
            </a:br>
            <a:r>
              <a:rPr lang="en-GB" dirty="0">
                <a:latin typeface="Comic Sans MS" panose="030F0702030302020204" pitchFamily="66" charset="0"/>
              </a:rPr>
              <a:t>    b) </a:t>
            </a:r>
            <a:r>
              <a:rPr lang="en-GB" u="sng" dirty="0">
                <a:latin typeface="Comic Sans MS" panose="030F0702030302020204" pitchFamily="66" charset="0"/>
              </a:rPr>
              <a:t>posterior surface</a:t>
            </a:r>
          </a:p>
          <a:p>
            <a:pPr>
              <a:defRPr/>
            </a:pPr>
            <a:r>
              <a:rPr lang="en-GB" dirty="0">
                <a:latin typeface="Comic Sans MS" panose="030F0702030302020204" pitchFamily="66" charset="0"/>
              </a:rPr>
              <a:t>          - forms the anterior wall of </a:t>
            </a:r>
            <a:br>
              <a:rPr lang="en-GB" dirty="0">
                <a:latin typeface="Comic Sans MS" panose="030F0702030302020204" pitchFamily="66" charset="0"/>
              </a:rPr>
            </a:br>
            <a:r>
              <a:rPr lang="en-GB" dirty="0">
                <a:latin typeface="Comic Sans MS" panose="030F0702030302020204" pitchFamily="66" charset="0"/>
              </a:rPr>
              <a:t>             anterior chamber of the eye</a:t>
            </a:r>
          </a:p>
          <a:p>
            <a:pPr>
              <a:defRPr/>
            </a:pPr>
            <a:r>
              <a:rPr lang="en-GB" dirty="0">
                <a:latin typeface="Comic Sans MS" panose="030F0702030302020204" pitchFamily="66" charset="0"/>
              </a:rPr>
              <a:t>*The circular peripheral border of cornea </a:t>
            </a:r>
            <a:br>
              <a:rPr lang="en-GB" dirty="0">
                <a:latin typeface="Comic Sans MS" panose="030F0702030302020204" pitchFamily="66" charset="0"/>
              </a:rPr>
            </a:br>
            <a:r>
              <a:rPr lang="en-GB" dirty="0">
                <a:latin typeface="Comic Sans MS" panose="030F0702030302020204" pitchFamily="66" charset="0"/>
              </a:rPr>
              <a:t>  and transitional zone between peripheral cornea and </a:t>
            </a:r>
            <a:br>
              <a:rPr lang="en-GB" dirty="0">
                <a:latin typeface="Comic Sans MS" panose="030F0702030302020204" pitchFamily="66" charset="0"/>
              </a:rPr>
            </a:br>
            <a:r>
              <a:rPr lang="en-GB" dirty="0">
                <a:latin typeface="Comic Sans MS" panose="030F0702030302020204" pitchFamily="66" charset="0"/>
              </a:rPr>
              <a:t>  anterior sclera is </a:t>
            </a:r>
            <a:r>
              <a:rPr lang="en-GB" b="1" dirty="0">
                <a:latin typeface="Comic Sans MS" panose="030F0702030302020204" pitchFamily="66" charset="0"/>
              </a:rPr>
              <a:t>corneal limbus (limbus </a:t>
            </a:r>
            <a:r>
              <a:rPr lang="en-GB" b="1" dirty="0" err="1">
                <a:latin typeface="Comic Sans MS" panose="030F0702030302020204" pitchFamily="66" charset="0"/>
              </a:rPr>
              <a:t>corneae</a:t>
            </a:r>
            <a:r>
              <a:rPr lang="en-GB" b="1" dirty="0">
                <a:latin typeface="Comic Sans MS" panose="030F0702030302020204" pitchFamily="66" charset="0"/>
              </a:rPr>
              <a:t>).</a:t>
            </a:r>
          </a:p>
          <a:p>
            <a:pPr>
              <a:defRPr/>
            </a:pPr>
            <a:r>
              <a:rPr lang="en-GB" dirty="0">
                <a:latin typeface="Comic Sans MS" panose="030F0702030302020204" pitchFamily="66" charset="0"/>
              </a:rPr>
              <a:t>- Corneal limbus is continued by sclera at the corneoscleral junction.</a:t>
            </a:r>
          </a:p>
          <a:p>
            <a:pPr>
              <a:defRPr/>
            </a:pPr>
            <a:r>
              <a:rPr lang="en-GB" dirty="0">
                <a:latin typeface="Comic Sans MS" panose="030F0702030302020204" pitchFamily="66" charset="0"/>
              </a:rPr>
              <a:t>  The junction is a 1-mm-wide, </a:t>
            </a:r>
            <a:r>
              <a:rPr lang="en-GB" dirty="0" err="1">
                <a:latin typeface="Comic Sans MS" panose="030F0702030302020204" pitchFamily="66" charset="0"/>
              </a:rPr>
              <a:t>gray</a:t>
            </a:r>
            <a:r>
              <a:rPr lang="en-GB" dirty="0">
                <a:latin typeface="Comic Sans MS" panose="030F0702030302020204" pitchFamily="66" charset="0"/>
              </a:rPr>
              <a:t>, translucent circle that includes numerous</a:t>
            </a:r>
            <a:br>
              <a:rPr lang="en-GB" dirty="0">
                <a:latin typeface="Comic Sans MS" panose="030F0702030302020204" pitchFamily="66" charset="0"/>
              </a:rPr>
            </a:br>
            <a:r>
              <a:rPr lang="en-GB" dirty="0">
                <a:latin typeface="Comic Sans MS" panose="030F0702030302020204" pitchFamily="66" charset="0"/>
              </a:rPr>
              <a:t>  capillary loops involved in nourishing the avascular cornea. </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901FC49E-3AF4-7F92-59A0-B9DF8B269545}"/>
              </a:ext>
            </a:extLst>
          </p:cNvPr>
          <p:cNvSpPr>
            <a:spLocks noGrp="1" noChangeArrowheads="1"/>
          </p:cNvSpPr>
          <p:nvPr>
            <p:ph type="title" idx="4294967295"/>
          </p:nvPr>
        </p:nvSpPr>
        <p:spPr>
          <a:xfrm>
            <a:off x="571500" y="357188"/>
            <a:ext cx="8183563" cy="500062"/>
          </a:xfrm>
        </p:spPr>
        <p:txBody>
          <a:bodyPr/>
          <a:lstStyle/>
          <a:p>
            <a:pPr algn="ctr" eaLnBrk="1" hangingPunct="1">
              <a:defRPr/>
            </a:pPr>
            <a:r>
              <a:rPr lang="en-GB" altLang="en-US" sz="2600" dirty="0">
                <a:solidFill>
                  <a:srgbClr val="9D3232"/>
                </a:solidFill>
                <a:effectLst>
                  <a:outerShdw blurRad="38100" dist="38100" dir="2700000" algn="tl">
                    <a:srgbClr val="000000"/>
                  </a:outerShdw>
                </a:effectLst>
                <a:latin typeface="Comic Sans MS" panose="030F0702030302020204" pitchFamily="66" charset="0"/>
              </a:rPr>
              <a:t>Accommodation reflex</a:t>
            </a:r>
            <a:endParaRPr lang="en-US" altLang="en-US" sz="2600" dirty="0">
              <a:solidFill>
                <a:srgbClr val="9D3232"/>
              </a:solidFill>
              <a:effectLst>
                <a:outerShdw blurRad="38100" dist="38100" dir="2700000" algn="tl">
                  <a:srgbClr val="000000"/>
                </a:outerShdw>
              </a:effectLst>
              <a:latin typeface="Comic Sans MS" panose="030F0702030302020204" pitchFamily="66" charset="0"/>
            </a:endParaRPr>
          </a:p>
        </p:txBody>
      </p:sp>
      <p:sp>
        <p:nvSpPr>
          <p:cNvPr id="65539" name="Rectangle 3">
            <a:extLst>
              <a:ext uri="{FF2B5EF4-FFF2-40B4-BE49-F238E27FC236}">
                <a16:creationId xmlns:a16="http://schemas.microsoft.com/office/drawing/2014/main" id="{6E851D9A-A0B6-8C21-D7E7-5A4129433E5D}"/>
              </a:ext>
            </a:extLst>
          </p:cNvPr>
          <p:cNvSpPr>
            <a:spLocks noGrp="1" noChangeArrowheads="1"/>
          </p:cNvSpPr>
          <p:nvPr>
            <p:ph type="body" idx="4294967295"/>
          </p:nvPr>
        </p:nvSpPr>
        <p:spPr>
          <a:xfrm>
            <a:off x="276621" y="857250"/>
            <a:ext cx="8590757" cy="2373312"/>
          </a:xfrm>
        </p:spPr>
        <p:txBody>
          <a:bodyPr/>
          <a:lstStyle/>
          <a:p>
            <a:pPr marL="609600" indent="-609600" eaLnBrk="1" hangingPunct="1">
              <a:buFont typeface="Wingdings 2" panose="05020102010507070707" pitchFamily="18" charset="2"/>
              <a:buNone/>
            </a:pPr>
            <a:r>
              <a:rPr lang="en-GB" sz="2000" b="0" i="0" dirty="0">
                <a:solidFill>
                  <a:srgbClr val="474747"/>
                </a:solidFill>
                <a:effectLst/>
                <a:latin typeface="Comic Sans MS" panose="030F0702030302020204" pitchFamily="66" charset="0"/>
              </a:rPr>
              <a:t>The accommodation reflex (or near response) is a three-part reflex</a:t>
            </a:r>
          </a:p>
          <a:p>
            <a:pPr marL="609600" indent="-609600" eaLnBrk="1" hangingPunct="1">
              <a:buFont typeface="Wingdings 2" panose="05020102010507070707" pitchFamily="18" charset="2"/>
              <a:buNone/>
            </a:pPr>
            <a:r>
              <a:rPr lang="en-GB" sz="2000" dirty="0">
                <a:solidFill>
                  <a:srgbClr val="474747"/>
                </a:solidFill>
                <a:latin typeface="Comic Sans MS" panose="030F0702030302020204" pitchFamily="66" charset="0"/>
              </a:rPr>
              <a:t> </a:t>
            </a:r>
            <a:r>
              <a:rPr lang="en-GB" sz="2000" b="0" i="0" dirty="0">
                <a:solidFill>
                  <a:srgbClr val="474747"/>
                </a:solidFill>
                <a:effectLst/>
                <a:latin typeface="Comic Sans MS" panose="030F0702030302020204" pitchFamily="66" charset="0"/>
              </a:rPr>
              <a:t>that brings near objects into focus through:</a:t>
            </a:r>
            <a:endParaRPr lang="en-US" altLang="en-US" sz="2000" b="1" dirty="0">
              <a:latin typeface="Comic Sans MS" panose="030F0702030302020204" pitchFamily="66" charset="0"/>
            </a:endParaRPr>
          </a:p>
          <a:p>
            <a:pPr marL="609600" indent="-609600" eaLnBrk="1" hangingPunct="1">
              <a:buFont typeface="Wingdings 2" panose="05020102010507070707" pitchFamily="18" charset="2"/>
              <a:buNone/>
            </a:pPr>
            <a:r>
              <a:rPr lang="en-US" altLang="en-US" sz="2000" b="1" dirty="0">
                <a:latin typeface="Comic Sans MS" panose="030F0702030302020204" pitchFamily="66" charset="0"/>
              </a:rPr>
              <a:t>1. Lens thickening </a:t>
            </a:r>
            <a:r>
              <a:rPr lang="en-US" altLang="en-US" sz="2000" dirty="0">
                <a:latin typeface="Comic Sans MS" panose="030F0702030302020204" pitchFamily="66" charset="0"/>
              </a:rPr>
              <a:t>– anterior curvature of lens increases and</a:t>
            </a:r>
            <a:br>
              <a:rPr lang="en-US" altLang="en-US" sz="2000" dirty="0">
                <a:latin typeface="Comic Sans MS" panose="030F0702030302020204" pitchFamily="66" charset="0"/>
              </a:rPr>
            </a:br>
            <a:r>
              <a:rPr lang="en-US" altLang="en-US" sz="2000" dirty="0">
                <a:latin typeface="Comic Sans MS" panose="030F0702030302020204" pitchFamily="66" charset="0"/>
              </a:rPr>
              <a:t>                         diameter of its anterior surface decreases</a:t>
            </a:r>
          </a:p>
          <a:p>
            <a:pPr marL="609600" indent="-609600" eaLnBrk="1" hangingPunct="1">
              <a:buFont typeface="Wingdings 2" panose="05020102010507070707" pitchFamily="18" charset="2"/>
              <a:buNone/>
            </a:pPr>
            <a:r>
              <a:rPr lang="en-US" altLang="en-US" sz="2000" b="1" dirty="0">
                <a:latin typeface="Comic Sans MS" panose="030F0702030302020204" pitchFamily="66" charset="0"/>
              </a:rPr>
              <a:t>2. </a:t>
            </a:r>
            <a:r>
              <a:rPr lang="en-GB" altLang="en-US" sz="2000" b="1" dirty="0">
                <a:latin typeface="Comic Sans MS" panose="030F0702030302020204" pitchFamily="66" charset="0"/>
              </a:rPr>
              <a:t>Pupillary constriction </a:t>
            </a:r>
            <a:endParaRPr lang="en-US" altLang="en-US" sz="2000" b="1" dirty="0">
              <a:latin typeface="Comic Sans MS" panose="030F0702030302020204" pitchFamily="66" charset="0"/>
            </a:endParaRPr>
          </a:p>
          <a:p>
            <a:pPr marL="609600" indent="-609600" eaLnBrk="1" hangingPunct="1">
              <a:buNone/>
            </a:pPr>
            <a:r>
              <a:rPr lang="en-US" altLang="en-US" sz="2000" b="1" dirty="0">
                <a:latin typeface="Comic Sans MS" panose="030F0702030302020204" pitchFamily="66" charset="0"/>
              </a:rPr>
              <a:t>3. Eye convergence - </a:t>
            </a:r>
            <a:r>
              <a:rPr lang="en-GB" sz="2000" b="1" i="0" dirty="0">
                <a:solidFill>
                  <a:srgbClr val="040C28"/>
                </a:solidFill>
                <a:effectLst/>
                <a:latin typeface="Comic Sans MS" panose="030F0702030302020204" pitchFamily="66" charset="0"/>
              </a:rPr>
              <a:t>inward rotation of the eyes</a:t>
            </a:r>
            <a:endParaRPr lang="en-US" altLang="en-US" sz="2000" b="1" dirty="0">
              <a:latin typeface="Comic Sans MS" panose="030F0702030302020204" pitchFamily="66" charset="0"/>
            </a:endParaRPr>
          </a:p>
        </p:txBody>
      </p:sp>
      <p:graphicFrame>
        <p:nvGraphicFramePr>
          <p:cNvPr id="65540" name="Object 2">
            <a:extLst>
              <a:ext uri="{FF2B5EF4-FFF2-40B4-BE49-F238E27FC236}">
                <a16:creationId xmlns:a16="http://schemas.microsoft.com/office/drawing/2014/main" id="{7E7FE25D-CD04-A5EB-014E-25A856FE981B}"/>
              </a:ext>
            </a:extLst>
          </p:cNvPr>
          <p:cNvGraphicFramePr>
            <a:graphicFrameLocks noChangeAspect="1"/>
          </p:cNvGraphicFramePr>
          <p:nvPr>
            <p:extLst>
              <p:ext uri="{D42A27DB-BD31-4B8C-83A1-F6EECF244321}">
                <p14:modId xmlns:p14="http://schemas.microsoft.com/office/powerpoint/2010/main" val="2260247193"/>
              </p:ext>
            </p:extLst>
          </p:nvPr>
        </p:nvGraphicFramePr>
        <p:xfrm>
          <a:off x="428625" y="3284984"/>
          <a:ext cx="3365500" cy="2058988"/>
        </p:xfrm>
        <a:graphic>
          <a:graphicData uri="http://schemas.openxmlformats.org/presentationml/2006/ole">
            <mc:AlternateContent xmlns:mc="http://schemas.openxmlformats.org/markup-compatibility/2006">
              <mc:Choice xmlns:v="urn:schemas-microsoft-com:vml" Requires="v">
                <p:oleObj r:id="rId2" imgW="7457143" imgH="4563112" progId="Paint.Picture">
                  <p:embed/>
                </p:oleObj>
              </mc:Choice>
              <mc:Fallback>
                <p:oleObj r:id="rId2" imgW="7457143" imgH="4563112" progId="Paint.Picture">
                  <p:embed/>
                  <p:pic>
                    <p:nvPicPr>
                      <p:cNvPr id="0"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25" y="3284984"/>
                        <a:ext cx="3365500" cy="205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5541" name="Object 3">
            <a:extLst>
              <a:ext uri="{FF2B5EF4-FFF2-40B4-BE49-F238E27FC236}">
                <a16:creationId xmlns:a16="http://schemas.microsoft.com/office/drawing/2014/main" id="{6BCC7D4B-5F12-E151-D031-F87F1BA9798A}"/>
              </a:ext>
            </a:extLst>
          </p:cNvPr>
          <p:cNvGraphicFramePr>
            <a:graphicFrameLocks noChangeAspect="1"/>
          </p:cNvGraphicFramePr>
          <p:nvPr>
            <p:extLst>
              <p:ext uri="{D42A27DB-BD31-4B8C-83A1-F6EECF244321}">
                <p14:modId xmlns:p14="http://schemas.microsoft.com/office/powerpoint/2010/main" val="4274911558"/>
              </p:ext>
            </p:extLst>
          </p:nvPr>
        </p:nvGraphicFramePr>
        <p:xfrm>
          <a:off x="485775" y="5411258"/>
          <a:ext cx="2828925" cy="1163637"/>
        </p:xfrm>
        <a:graphic>
          <a:graphicData uri="http://schemas.openxmlformats.org/presentationml/2006/ole">
            <mc:AlternateContent xmlns:mc="http://schemas.openxmlformats.org/markup-compatibility/2006">
              <mc:Choice xmlns:v="urn:schemas-microsoft-com:vml" Requires="v">
                <p:oleObj r:id="rId4" imgW="6276190" imgH="2580952" progId="Paint.Picture">
                  <p:embed/>
                </p:oleObj>
              </mc:Choice>
              <mc:Fallback>
                <p:oleObj r:id="rId4" imgW="6276190" imgH="2580952" progId="Paint.Picture">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775" y="5411258"/>
                        <a:ext cx="2828925" cy="1163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5542" name="Object 4">
            <a:extLst>
              <a:ext uri="{FF2B5EF4-FFF2-40B4-BE49-F238E27FC236}">
                <a16:creationId xmlns:a16="http://schemas.microsoft.com/office/drawing/2014/main" id="{E369236A-B29D-D4D1-46A0-6CD553C02281}"/>
              </a:ext>
            </a:extLst>
          </p:cNvPr>
          <p:cNvGraphicFramePr>
            <a:graphicFrameLocks noChangeAspect="1"/>
          </p:cNvGraphicFramePr>
          <p:nvPr>
            <p:extLst>
              <p:ext uri="{D42A27DB-BD31-4B8C-83A1-F6EECF244321}">
                <p14:modId xmlns:p14="http://schemas.microsoft.com/office/powerpoint/2010/main" val="4100961207"/>
              </p:ext>
            </p:extLst>
          </p:nvPr>
        </p:nvGraphicFramePr>
        <p:xfrm>
          <a:off x="4628127" y="3028596"/>
          <a:ext cx="3250018" cy="1997436"/>
        </p:xfrm>
        <a:graphic>
          <a:graphicData uri="http://schemas.openxmlformats.org/presentationml/2006/ole">
            <mc:AlternateContent xmlns:mc="http://schemas.openxmlformats.org/markup-compatibility/2006">
              <mc:Choice xmlns:v="urn:schemas-microsoft-com:vml" Requires="v">
                <p:oleObj r:id="rId6" imgW="6133333" imgH="5038095" progId="Paint.Picture">
                  <p:embed/>
                </p:oleObj>
              </mc:Choice>
              <mc:Fallback>
                <p:oleObj r:id="rId6" imgW="6133333" imgH="5038095" progId="Paint.Picture">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28127" y="3028596"/>
                        <a:ext cx="3250018" cy="1997436"/>
                      </a:xfrm>
                      <a:prstGeom prst="rect">
                        <a:avLst/>
                      </a:prstGeom>
                      <a:noFill/>
                      <a:ln>
                        <a:noFill/>
                      </a:ln>
                    </p:spPr>
                  </p:pic>
                </p:oleObj>
              </mc:Fallback>
            </mc:AlternateContent>
          </a:graphicData>
        </a:graphic>
      </p:graphicFrame>
      <p:pic>
        <p:nvPicPr>
          <p:cNvPr id="65543" name="Picture 6">
            <a:extLst>
              <a:ext uri="{FF2B5EF4-FFF2-40B4-BE49-F238E27FC236}">
                <a16:creationId xmlns:a16="http://schemas.microsoft.com/office/drawing/2014/main" id="{D9D7C5DD-CBAB-2EF0-2DF0-747C782F0A1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98273" y="4920720"/>
            <a:ext cx="2584450"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2E47D967-89BC-2084-E4C1-4D0BAD1B64A4}"/>
              </a:ext>
            </a:extLst>
          </p:cNvPr>
          <p:cNvSpPr txBox="1"/>
          <p:nvPr/>
        </p:nvSpPr>
        <p:spPr>
          <a:xfrm>
            <a:off x="899592" y="3429000"/>
            <a:ext cx="184731" cy="369332"/>
          </a:xfrm>
          <a:prstGeom prst="rect">
            <a:avLst/>
          </a:prstGeom>
          <a:noFill/>
        </p:spPr>
        <p:txBody>
          <a:bodyPr wrap="none" rtlCol="0">
            <a:spAutoFit/>
          </a:bodyPr>
          <a:lstStyle/>
          <a:p>
            <a:endParaRPr lang="en-GB"/>
          </a:p>
        </p:txBody>
      </p:sp>
      <p:sp>
        <p:nvSpPr>
          <p:cNvPr id="3" name="TextBox 2">
            <a:extLst>
              <a:ext uri="{FF2B5EF4-FFF2-40B4-BE49-F238E27FC236}">
                <a16:creationId xmlns:a16="http://schemas.microsoft.com/office/drawing/2014/main" id="{313C8796-CE72-2D1E-443E-E54933A2C437}"/>
              </a:ext>
            </a:extLst>
          </p:cNvPr>
          <p:cNvSpPr txBox="1"/>
          <p:nvPr/>
        </p:nvSpPr>
        <p:spPr>
          <a:xfrm>
            <a:off x="671763" y="3113182"/>
            <a:ext cx="1335622" cy="338554"/>
          </a:xfrm>
          <a:prstGeom prst="rect">
            <a:avLst/>
          </a:prstGeom>
          <a:solidFill>
            <a:schemeClr val="bg1"/>
          </a:solidFill>
        </p:spPr>
        <p:txBody>
          <a:bodyPr wrap="none" rtlCol="0">
            <a:spAutoFit/>
          </a:bodyPr>
          <a:lstStyle/>
          <a:p>
            <a:r>
              <a:rPr lang="en-GB" sz="1600" dirty="0"/>
              <a:t>Near objects</a:t>
            </a:r>
          </a:p>
        </p:txBody>
      </p:sp>
      <p:sp>
        <p:nvSpPr>
          <p:cNvPr id="4" name="TextBox 3">
            <a:extLst>
              <a:ext uri="{FF2B5EF4-FFF2-40B4-BE49-F238E27FC236}">
                <a16:creationId xmlns:a16="http://schemas.microsoft.com/office/drawing/2014/main" id="{39D2EA88-DC90-2D6E-C2A6-EADB21F1BB7F}"/>
              </a:ext>
            </a:extLst>
          </p:cNvPr>
          <p:cNvSpPr txBox="1"/>
          <p:nvPr/>
        </p:nvSpPr>
        <p:spPr>
          <a:xfrm>
            <a:off x="2332387" y="3113182"/>
            <a:ext cx="1199367" cy="338554"/>
          </a:xfrm>
          <a:prstGeom prst="rect">
            <a:avLst/>
          </a:prstGeom>
          <a:solidFill>
            <a:schemeClr val="bg1"/>
          </a:solidFill>
        </p:spPr>
        <p:txBody>
          <a:bodyPr wrap="none" rtlCol="0">
            <a:spAutoFit/>
          </a:bodyPr>
          <a:lstStyle/>
          <a:p>
            <a:r>
              <a:rPr lang="en-GB" sz="1600" dirty="0"/>
              <a:t>Far objects</a:t>
            </a:r>
          </a:p>
        </p:txBody>
      </p:sp>
      <p:sp>
        <p:nvSpPr>
          <p:cNvPr id="5" name="TextBox 4">
            <a:extLst>
              <a:ext uri="{FF2B5EF4-FFF2-40B4-BE49-F238E27FC236}">
                <a16:creationId xmlns:a16="http://schemas.microsoft.com/office/drawing/2014/main" id="{F3871EE4-8E2B-0A0C-A41A-F2F8A3C29CEE}"/>
              </a:ext>
            </a:extLst>
          </p:cNvPr>
          <p:cNvSpPr txBox="1"/>
          <p:nvPr/>
        </p:nvSpPr>
        <p:spPr>
          <a:xfrm>
            <a:off x="6182723" y="4691318"/>
            <a:ext cx="2832827" cy="1815882"/>
          </a:xfrm>
          <a:prstGeom prst="rect">
            <a:avLst/>
          </a:prstGeom>
          <a:noFill/>
        </p:spPr>
        <p:txBody>
          <a:bodyPr wrap="none" rtlCol="0">
            <a:spAutoFit/>
          </a:bodyPr>
          <a:lstStyle/>
          <a:p>
            <a:r>
              <a:rPr lang="en-GB" sz="1600" b="0" i="0" dirty="0">
                <a:solidFill>
                  <a:srgbClr val="202122"/>
                </a:solidFill>
                <a:effectLst/>
                <a:highlight>
                  <a:srgbClr val="FFFFFF"/>
                </a:highlight>
                <a:latin typeface="Comic Sans MS" panose="030F0702030302020204" pitchFamily="66" charset="0"/>
              </a:rPr>
              <a:t>Unlike the focusing after</a:t>
            </a:r>
            <a:br>
              <a:rPr lang="en-GB" sz="1600" b="0" i="0" dirty="0">
                <a:solidFill>
                  <a:srgbClr val="202122"/>
                </a:solidFill>
                <a:effectLst/>
                <a:highlight>
                  <a:srgbClr val="FFFFFF"/>
                </a:highlight>
                <a:latin typeface="Comic Sans MS" panose="030F0702030302020204" pitchFamily="66" charset="0"/>
              </a:rPr>
            </a:br>
            <a:r>
              <a:rPr lang="en-GB" sz="1600" b="0" i="0" dirty="0">
                <a:solidFill>
                  <a:srgbClr val="202122"/>
                </a:solidFill>
                <a:effectLst/>
                <a:highlight>
                  <a:srgbClr val="FFFFFF"/>
                </a:highlight>
                <a:latin typeface="Comic Sans MS" panose="030F0702030302020204" pitchFamily="66" charset="0"/>
              </a:rPr>
              <a:t>passing through cornea and</a:t>
            </a:r>
            <a:br>
              <a:rPr lang="en-GB" sz="1600" b="0" i="0" dirty="0">
                <a:solidFill>
                  <a:srgbClr val="202122"/>
                </a:solidFill>
                <a:effectLst/>
                <a:highlight>
                  <a:srgbClr val="FFFFFF"/>
                </a:highlight>
                <a:latin typeface="Comic Sans MS" panose="030F0702030302020204" pitchFamily="66" charset="0"/>
              </a:rPr>
            </a:br>
            <a:r>
              <a:rPr lang="en-GB" sz="1600" b="0" i="0" dirty="0">
                <a:solidFill>
                  <a:srgbClr val="202122"/>
                </a:solidFill>
                <a:effectLst/>
                <a:highlight>
                  <a:srgbClr val="FFFFFF"/>
                </a:highlight>
                <a:latin typeface="Comic Sans MS" panose="030F0702030302020204" pitchFamily="66" charset="0"/>
              </a:rPr>
              <a:t>anterior surface of lens</a:t>
            </a:r>
            <a:br>
              <a:rPr lang="en-GB" sz="1600" b="0" i="0" dirty="0">
                <a:solidFill>
                  <a:srgbClr val="202122"/>
                </a:solidFill>
                <a:effectLst/>
                <a:highlight>
                  <a:srgbClr val="FFFFFF"/>
                </a:highlight>
                <a:latin typeface="Comic Sans MS" panose="030F0702030302020204" pitchFamily="66" charset="0"/>
              </a:rPr>
            </a:br>
            <a:r>
              <a:rPr lang="en-GB" sz="1600" b="0" i="0" dirty="0">
                <a:solidFill>
                  <a:srgbClr val="202122"/>
                </a:solidFill>
                <a:effectLst/>
                <a:highlight>
                  <a:srgbClr val="FFFFFF"/>
                </a:highlight>
                <a:latin typeface="Comic Sans MS" panose="030F0702030302020204" pitchFamily="66" charset="0"/>
              </a:rPr>
              <a:t>after passing through the</a:t>
            </a:r>
            <a:br>
              <a:rPr lang="en-GB" sz="1600" b="0" i="0" dirty="0">
                <a:solidFill>
                  <a:srgbClr val="202122"/>
                </a:solidFill>
                <a:effectLst/>
                <a:highlight>
                  <a:srgbClr val="FFFFFF"/>
                </a:highlight>
                <a:latin typeface="Comic Sans MS" panose="030F0702030302020204" pitchFamily="66" charset="0"/>
              </a:rPr>
            </a:br>
            <a:r>
              <a:rPr lang="en-GB" sz="1600" b="0" i="0" dirty="0">
                <a:solidFill>
                  <a:srgbClr val="202122"/>
                </a:solidFill>
                <a:effectLst/>
                <a:highlight>
                  <a:srgbClr val="FFFFFF"/>
                </a:highlight>
                <a:latin typeface="Comic Sans MS" panose="030F0702030302020204" pitchFamily="66" charset="0"/>
              </a:rPr>
              <a:t>posterior surface of lens</a:t>
            </a:r>
            <a:br>
              <a:rPr lang="en-GB" sz="1600" b="0" i="0" dirty="0">
                <a:solidFill>
                  <a:srgbClr val="202122"/>
                </a:solidFill>
                <a:effectLst/>
                <a:highlight>
                  <a:srgbClr val="FFFFFF"/>
                </a:highlight>
                <a:latin typeface="Comic Sans MS" panose="030F0702030302020204" pitchFamily="66" charset="0"/>
              </a:rPr>
            </a:br>
            <a:r>
              <a:rPr lang="en-GB" sz="1600" b="0" i="0" dirty="0">
                <a:solidFill>
                  <a:srgbClr val="202122"/>
                </a:solidFill>
                <a:effectLst/>
                <a:highlight>
                  <a:srgbClr val="FFFFFF"/>
                </a:highlight>
                <a:latin typeface="Comic Sans MS" panose="030F0702030302020204" pitchFamily="66" charset="0"/>
              </a:rPr>
              <a:t>inverted image of object is </a:t>
            </a:r>
            <a:br>
              <a:rPr lang="en-GB" sz="1600" b="0" i="0" dirty="0">
                <a:solidFill>
                  <a:srgbClr val="202122"/>
                </a:solidFill>
                <a:effectLst/>
                <a:highlight>
                  <a:srgbClr val="FFFFFF"/>
                </a:highlight>
                <a:latin typeface="Comic Sans MS" panose="030F0702030302020204" pitchFamily="66" charset="0"/>
              </a:rPr>
            </a:br>
            <a:r>
              <a:rPr lang="en-GB" sz="1600" b="0" i="0" dirty="0">
                <a:solidFill>
                  <a:srgbClr val="202122"/>
                </a:solidFill>
                <a:effectLst/>
                <a:highlight>
                  <a:srgbClr val="FFFFFF"/>
                </a:highlight>
                <a:latin typeface="Comic Sans MS" panose="030F0702030302020204" pitchFamily="66" charset="0"/>
              </a:rPr>
              <a:t>formed at retina</a:t>
            </a:r>
            <a:endParaRPr lang="en-GB" sz="1600" dirty="0">
              <a:latin typeface="Comic Sans MS" panose="030F0702030302020204" pitchFamily="66" charset="0"/>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6562" name="Picture 2" descr="61mature-cataract">
            <a:hlinkClick r:id="rId2"/>
            <a:extLst>
              <a:ext uri="{FF2B5EF4-FFF2-40B4-BE49-F238E27FC236}">
                <a16:creationId xmlns:a16="http://schemas.microsoft.com/office/drawing/2014/main" id="{02C6619F-1EC2-510A-6059-2C49ECA1A0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772816"/>
            <a:ext cx="2771791" cy="1833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1" name="Rectangle 3">
            <a:extLst>
              <a:ext uri="{FF2B5EF4-FFF2-40B4-BE49-F238E27FC236}">
                <a16:creationId xmlns:a16="http://schemas.microsoft.com/office/drawing/2014/main" id="{D81EE042-6009-7DC3-8AC1-A50B1010958B}"/>
              </a:ext>
            </a:extLst>
          </p:cNvPr>
          <p:cNvSpPr>
            <a:spLocks noGrp="1" noChangeArrowheads="1"/>
          </p:cNvSpPr>
          <p:nvPr>
            <p:ph type="title" idx="4294967295"/>
          </p:nvPr>
        </p:nvSpPr>
        <p:spPr>
          <a:xfrm>
            <a:off x="395536" y="30501"/>
            <a:ext cx="3970784" cy="468288"/>
          </a:xfrm>
        </p:spPr>
        <p:txBody>
          <a:bodyPr/>
          <a:lstStyle/>
          <a:p>
            <a:pPr eaLnBrk="1" hangingPunct="1">
              <a:defRPr/>
            </a:pPr>
            <a:r>
              <a:rPr lang="en-GB" altLang="en-US" sz="2800" u="sng" dirty="0">
                <a:solidFill>
                  <a:srgbClr val="800000"/>
                </a:solidFill>
                <a:effectLst>
                  <a:outerShdw blurRad="38100" dist="38100" dir="2700000" algn="tl">
                    <a:srgbClr val="000000"/>
                  </a:outerShdw>
                </a:effectLst>
                <a:latin typeface="Comic Sans MS" panose="030F0702030302020204" pitchFamily="66" charset="0"/>
              </a:rPr>
              <a:t>Pathology of the lens</a:t>
            </a:r>
            <a:endParaRPr lang="en-US" altLang="en-US" sz="2800" u="sng" dirty="0">
              <a:solidFill>
                <a:srgbClr val="800000"/>
              </a:solidFill>
              <a:effectLst>
                <a:outerShdw blurRad="38100" dist="38100" dir="2700000" algn="tl">
                  <a:srgbClr val="000000"/>
                </a:outerShdw>
              </a:effectLst>
              <a:latin typeface="Comic Sans MS" panose="030F0702030302020204" pitchFamily="66" charset="0"/>
            </a:endParaRPr>
          </a:p>
        </p:txBody>
      </p:sp>
      <p:sp>
        <p:nvSpPr>
          <p:cNvPr id="3" name="TextBox 2">
            <a:extLst>
              <a:ext uri="{FF2B5EF4-FFF2-40B4-BE49-F238E27FC236}">
                <a16:creationId xmlns:a16="http://schemas.microsoft.com/office/drawing/2014/main" id="{B164DE37-27A9-A1D8-95F0-B2C611DE8519}"/>
              </a:ext>
            </a:extLst>
          </p:cNvPr>
          <p:cNvSpPr txBox="1"/>
          <p:nvPr/>
        </p:nvSpPr>
        <p:spPr>
          <a:xfrm>
            <a:off x="0" y="498789"/>
            <a:ext cx="8964488" cy="6186309"/>
          </a:xfrm>
          <a:prstGeom prst="rect">
            <a:avLst/>
          </a:prstGeom>
          <a:noFill/>
        </p:spPr>
        <p:txBody>
          <a:bodyPr wrap="square">
            <a:spAutoFit/>
          </a:bodyPr>
          <a:lstStyle/>
          <a:p>
            <a:pPr algn="l">
              <a:buFont typeface="Arial" panose="020B0604020202020204" pitchFamily="34" charset="0"/>
              <a:buChar char="•"/>
            </a:pPr>
            <a:r>
              <a:rPr lang="en-GB" b="0" i="0" u="none" strike="noStrike" dirty="0">
                <a:solidFill>
                  <a:srgbClr val="3366CC"/>
                </a:solidFill>
                <a:effectLst/>
                <a:highlight>
                  <a:srgbClr val="FFFFFF"/>
                </a:highlight>
                <a:latin typeface="Comic Sans MS" panose="030F0702030302020204" pitchFamily="66" charset="0"/>
              </a:rPr>
              <a:t> Cataract</a:t>
            </a:r>
            <a:r>
              <a:rPr lang="en-GB" b="0" i="0" dirty="0">
                <a:solidFill>
                  <a:srgbClr val="202122"/>
                </a:solidFill>
                <a:effectLst/>
                <a:highlight>
                  <a:srgbClr val="FFFFFF"/>
                </a:highlight>
                <a:latin typeface="Comic Sans MS" panose="030F0702030302020204" pitchFamily="66" charset="0"/>
              </a:rPr>
              <a:t> - opacity of the lens. While some are small and do not require any</a:t>
            </a:r>
            <a:br>
              <a:rPr lang="en-GB" b="0" i="0" dirty="0">
                <a:solidFill>
                  <a:srgbClr val="202122"/>
                </a:solidFill>
                <a:effectLst/>
                <a:highlight>
                  <a:srgbClr val="FFFFFF"/>
                </a:highlight>
                <a:latin typeface="Comic Sans MS" panose="030F0702030302020204" pitchFamily="66" charset="0"/>
              </a:rPr>
            </a:br>
            <a:r>
              <a:rPr lang="en-GB" b="0" i="0" dirty="0">
                <a:solidFill>
                  <a:srgbClr val="202122"/>
                </a:solidFill>
                <a:effectLst/>
                <a:highlight>
                  <a:srgbClr val="FFFFFF"/>
                </a:highlight>
                <a:latin typeface="Comic Sans MS" panose="030F0702030302020204" pitchFamily="66" charset="0"/>
              </a:rPr>
              <a:t>  treatment, others may be large enough to block light and obstruct vision.</a:t>
            </a:r>
            <a:br>
              <a:rPr lang="en-GB" b="0" i="0" dirty="0">
                <a:solidFill>
                  <a:srgbClr val="202122"/>
                </a:solidFill>
                <a:effectLst/>
                <a:highlight>
                  <a:srgbClr val="FFFFFF"/>
                </a:highlight>
                <a:latin typeface="Comic Sans MS" panose="030F0702030302020204" pitchFamily="66" charset="0"/>
              </a:rPr>
            </a:br>
            <a:r>
              <a:rPr lang="en-GB" b="0" i="0" dirty="0">
                <a:solidFill>
                  <a:srgbClr val="202122"/>
                </a:solidFill>
                <a:effectLst/>
                <a:highlight>
                  <a:srgbClr val="FFFFFF"/>
                </a:highlight>
                <a:latin typeface="Comic Sans MS" panose="030F0702030302020204" pitchFamily="66" charset="0"/>
              </a:rPr>
              <a:t>  Cataracts usually develop as the aging lens becomes more and more opaque, but</a:t>
            </a:r>
            <a:br>
              <a:rPr lang="en-GB" b="0" i="0" dirty="0">
                <a:solidFill>
                  <a:srgbClr val="202122"/>
                </a:solidFill>
                <a:effectLst/>
                <a:highlight>
                  <a:srgbClr val="FFFFFF"/>
                </a:highlight>
                <a:latin typeface="Comic Sans MS" panose="030F0702030302020204" pitchFamily="66" charset="0"/>
              </a:rPr>
            </a:br>
            <a:r>
              <a:rPr lang="en-GB" b="0" i="0" dirty="0">
                <a:solidFill>
                  <a:srgbClr val="202122"/>
                </a:solidFill>
                <a:effectLst/>
                <a:highlight>
                  <a:srgbClr val="FFFFFF"/>
                </a:highlight>
                <a:latin typeface="Comic Sans MS" panose="030F0702030302020204" pitchFamily="66" charset="0"/>
              </a:rPr>
              <a:t>  cataracts can also form congenitally or after injury to the lens.</a:t>
            </a:r>
          </a:p>
          <a:p>
            <a:pPr algn="l">
              <a:buFont typeface="Arial" panose="020B0604020202020204" pitchFamily="34" charset="0"/>
              <a:buChar char="•"/>
            </a:pPr>
            <a:endParaRPr lang="en-GB" dirty="0">
              <a:solidFill>
                <a:srgbClr val="202122"/>
              </a:solidFill>
              <a:highlight>
                <a:srgbClr val="FFFFFF"/>
              </a:highlight>
              <a:latin typeface="Comic Sans MS" panose="030F0702030302020204" pitchFamily="66" charset="0"/>
            </a:endParaRPr>
          </a:p>
          <a:p>
            <a:pPr algn="l">
              <a:buFont typeface="Arial" panose="020B0604020202020204" pitchFamily="34" charset="0"/>
              <a:buChar char="•"/>
            </a:pPr>
            <a:endParaRPr lang="en-GB" b="0" i="0" dirty="0">
              <a:solidFill>
                <a:srgbClr val="202122"/>
              </a:solidFill>
              <a:effectLst/>
              <a:highlight>
                <a:srgbClr val="FFFFFF"/>
              </a:highlight>
              <a:latin typeface="Comic Sans MS" panose="030F0702030302020204" pitchFamily="66" charset="0"/>
            </a:endParaRPr>
          </a:p>
          <a:p>
            <a:pPr algn="l"/>
            <a:endParaRPr lang="en-GB" b="0" i="0" dirty="0">
              <a:solidFill>
                <a:srgbClr val="202122"/>
              </a:solidFill>
              <a:effectLst/>
              <a:highlight>
                <a:srgbClr val="FFFFFF"/>
              </a:highlight>
              <a:latin typeface="Comic Sans MS" panose="030F0702030302020204" pitchFamily="66" charset="0"/>
            </a:endParaRPr>
          </a:p>
          <a:p>
            <a:pPr algn="l">
              <a:buFont typeface="Arial" panose="020B0604020202020204" pitchFamily="34" charset="0"/>
              <a:buChar char="•"/>
            </a:pPr>
            <a:endParaRPr lang="en-GB" dirty="0">
              <a:solidFill>
                <a:srgbClr val="202122"/>
              </a:solidFill>
              <a:highlight>
                <a:srgbClr val="FFFFFF"/>
              </a:highlight>
              <a:latin typeface="Comic Sans MS" panose="030F0702030302020204" pitchFamily="66" charset="0"/>
            </a:endParaRPr>
          </a:p>
          <a:p>
            <a:pPr algn="l">
              <a:buFont typeface="Arial" panose="020B0604020202020204" pitchFamily="34" charset="0"/>
              <a:buChar char="•"/>
            </a:pPr>
            <a:endParaRPr lang="en-GB" b="0" i="0" dirty="0">
              <a:solidFill>
                <a:srgbClr val="202122"/>
              </a:solidFill>
              <a:effectLst/>
              <a:highlight>
                <a:srgbClr val="FFFFFF"/>
              </a:highlight>
              <a:latin typeface="Comic Sans MS" panose="030F0702030302020204" pitchFamily="66" charset="0"/>
            </a:endParaRPr>
          </a:p>
          <a:p>
            <a:pPr algn="l">
              <a:buFont typeface="Arial" panose="020B0604020202020204" pitchFamily="34" charset="0"/>
              <a:buChar char="•"/>
            </a:pPr>
            <a:endParaRPr lang="en-GB" b="0" i="0" dirty="0">
              <a:solidFill>
                <a:srgbClr val="202122"/>
              </a:solidFill>
              <a:effectLst/>
              <a:highlight>
                <a:srgbClr val="FFFFFF"/>
              </a:highlight>
              <a:latin typeface="Comic Sans MS" panose="030F0702030302020204" pitchFamily="66" charset="0"/>
            </a:endParaRPr>
          </a:p>
          <a:p>
            <a:pPr algn="l"/>
            <a:endParaRPr lang="en-GB" b="0" i="0" dirty="0">
              <a:solidFill>
                <a:srgbClr val="202122"/>
              </a:solidFill>
              <a:effectLst/>
              <a:highlight>
                <a:srgbClr val="FFFFFF"/>
              </a:highlight>
              <a:latin typeface="Comic Sans MS" panose="030F0702030302020204" pitchFamily="66" charset="0"/>
            </a:endParaRPr>
          </a:p>
          <a:p>
            <a:pPr algn="l">
              <a:buFont typeface="Arial" panose="020B0604020202020204" pitchFamily="34" charset="0"/>
              <a:buChar char="•"/>
            </a:pPr>
            <a:r>
              <a:rPr lang="en-GB" u="none" strike="noStrike" dirty="0">
                <a:solidFill>
                  <a:srgbClr val="202122"/>
                </a:solidFill>
                <a:highlight>
                  <a:srgbClr val="FFFFFF"/>
                </a:highlight>
                <a:latin typeface="Comic Sans MS" panose="030F0702030302020204" pitchFamily="66" charset="0"/>
              </a:rPr>
              <a:t> </a:t>
            </a:r>
            <a:r>
              <a:rPr lang="en-GB" b="0" i="0" u="none" strike="noStrike" dirty="0">
                <a:solidFill>
                  <a:srgbClr val="3366CC"/>
                </a:solidFill>
                <a:effectLst/>
                <a:highlight>
                  <a:srgbClr val="FFFFFF"/>
                </a:highlight>
                <a:latin typeface="Comic Sans MS" panose="030F0702030302020204" pitchFamily="66" charset="0"/>
              </a:rPr>
              <a:t>Nuclear sclerosis</a:t>
            </a:r>
            <a:r>
              <a:rPr lang="en-GB" b="0" i="0" dirty="0">
                <a:solidFill>
                  <a:srgbClr val="202122"/>
                </a:solidFill>
                <a:effectLst/>
                <a:highlight>
                  <a:srgbClr val="FFFFFF"/>
                </a:highlight>
                <a:latin typeface="Comic Sans MS" panose="030F0702030302020204" pitchFamily="66" charset="0"/>
              </a:rPr>
              <a:t> is a type of age-related cataract. </a:t>
            </a:r>
          </a:p>
          <a:p>
            <a:pPr algn="l">
              <a:buFont typeface="Arial" panose="020B0604020202020204" pitchFamily="34" charset="0"/>
              <a:buChar char="•"/>
            </a:pPr>
            <a:r>
              <a:rPr lang="en-GB" b="0" i="0" u="none" strike="noStrike" dirty="0">
                <a:solidFill>
                  <a:srgbClr val="3366CC"/>
                </a:solidFill>
                <a:effectLst/>
                <a:highlight>
                  <a:srgbClr val="FFFFFF"/>
                </a:highlight>
                <a:latin typeface="Comic Sans MS" panose="030F0702030302020204" pitchFamily="66" charset="0"/>
              </a:rPr>
              <a:t> Diabetes</a:t>
            </a:r>
            <a:r>
              <a:rPr lang="en-GB" b="0" i="0" dirty="0">
                <a:solidFill>
                  <a:srgbClr val="202122"/>
                </a:solidFill>
                <a:effectLst/>
                <a:highlight>
                  <a:srgbClr val="FFFFFF"/>
                </a:highlight>
                <a:latin typeface="Comic Sans MS" panose="030F0702030302020204" pitchFamily="66" charset="0"/>
              </a:rPr>
              <a:t> is another risk factor for cataract. </a:t>
            </a:r>
          </a:p>
          <a:p>
            <a:pPr algn="l">
              <a:buFont typeface="Arial" panose="020B0604020202020204" pitchFamily="34" charset="0"/>
              <a:buChar char="•"/>
            </a:pPr>
            <a:r>
              <a:rPr lang="en-GB" b="0" i="0" u="none" strike="noStrike" dirty="0">
                <a:solidFill>
                  <a:srgbClr val="3366CC"/>
                </a:solidFill>
                <a:effectLst/>
                <a:highlight>
                  <a:srgbClr val="FFFFFF"/>
                </a:highlight>
                <a:latin typeface="Comic Sans MS" panose="030F0702030302020204" pitchFamily="66" charset="0"/>
              </a:rPr>
              <a:t> Cataract surgery</a:t>
            </a:r>
            <a:r>
              <a:rPr lang="en-GB" b="0" i="0" dirty="0">
                <a:solidFill>
                  <a:srgbClr val="202122"/>
                </a:solidFill>
                <a:effectLst/>
                <a:highlight>
                  <a:srgbClr val="FFFFFF"/>
                </a:highlight>
                <a:latin typeface="Comic Sans MS" panose="030F0702030302020204" pitchFamily="66" charset="0"/>
              </a:rPr>
              <a:t> involves the removal of the lens and insertion of an artificial</a:t>
            </a:r>
            <a:br>
              <a:rPr lang="en-GB" b="0" i="0" dirty="0">
                <a:solidFill>
                  <a:srgbClr val="202122"/>
                </a:solidFill>
                <a:effectLst/>
                <a:highlight>
                  <a:srgbClr val="FFFFFF"/>
                </a:highlight>
                <a:latin typeface="Comic Sans MS" panose="030F0702030302020204" pitchFamily="66" charset="0"/>
              </a:rPr>
            </a:br>
            <a:r>
              <a:rPr lang="en-GB" b="0" i="0" dirty="0">
                <a:solidFill>
                  <a:srgbClr val="202122"/>
                </a:solidFill>
                <a:effectLst/>
                <a:highlight>
                  <a:srgbClr val="FFFFFF"/>
                </a:highlight>
                <a:latin typeface="Comic Sans MS" panose="030F0702030302020204" pitchFamily="66" charset="0"/>
              </a:rPr>
              <a:t>  intraocular lens.</a:t>
            </a:r>
          </a:p>
          <a:p>
            <a:pPr algn="l">
              <a:buFont typeface="Arial" panose="020B0604020202020204" pitchFamily="34" charset="0"/>
              <a:buChar char="•"/>
            </a:pPr>
            <a:r>
              <a:rPr lang="en-GB" b="0" i="0" u="none" strike="noStrike" dirty="0">
                <a:solidFill>
                  <a:srgbClr val="3366CC"/>
                </a:solidFill>
                <a:effectLst/>
                <a:highlight>
                  <a:srgbClr val="FFFFFF"/>
                </a:highlight>
                <a:latin typeface="Comic Sans MS" panose="030F0702030302020204" pitchFamily="66" charset="0"/>
              </a:rPr>
              <a:t> Presbyopia</a:t>
            </a:r>
            <a:r>
              <a:rPr lang="en-GB" b="0" i="0" dirty="0">
                <a:solidFill>
                  <a:srgbClr val="202122"/>
                </a:solidFill>
                <a:effectLst/>
                <a:highlight>
                  <a:srgbClr val="FFFFFF"/>
                </a:highlight>
                <a:latin typeface="Comic Sans MS" panose="030F0702030302020204" pitchFamily="66" charset="0"/>
              </a:rPr>
              <a:t> is the age-related loss of accommodation, which is marked by the</a:t>
            </a:r>
            <a:br>
              <a:rPr lang="en-GB" b="0" i="0" dirty="0">
                <a:solidFill>
                  <a:srgbClr val="202122"/>
                </a:solidFill>
                <a:effectLst/>
                <a:highlight>
                  <a:srgbClr val="FFFFFF"/>
                </a:highlight>
                <a:latin typeface="Comic Sans MS" panose="030F0702030302020204" pitchFamily="66" charset="0"/>
              </a:rPr>
            </a:br>
            <a:r>
              <a:rPr lang="en-GB" b="0" i="0" dirty="0">
                <a:solidFill>
                  <a:srgbClr val="202122"/>
                </a:solidFill>
                <a:effectLst/>
                <a:highlight>
                  <a:srgbClr val="FFFFFF"/>
                </a:highlight>
                <a:latin typeface="Comic Sans MS" panose="030F0702030302020204" pitchFamily="66" charset="0"/>
              </a:rPr>
              <a:t>  inability of the eye to focus on nearby objects. The exact mechanism is still</a:t>
            </a:r>
            <a:br>
              <a:rPr lang="en-GB" b="0" i="0" dirty="0">
                <a:solidFill>
                  <a:srgbClr val="202122"/>
                </a:solidFill>
                <a:effectLst/>
                <a:highlight>
                  <a:srgbClr val="FFFFFF"/>
                </a:highlight>
                <a:latin typeface="Comic Sans MS" panose="030F0702030302020204" pitchFamily="66" charset="0"/>
              </a:rPr>
            </a:br>
            <a:r>
              <a:rPr lang="en-GB" b="0" i="0" dirty="0">
                <a:solidFill>
                  <a:srgbClr val="202122"/>
                </a:solidFill>
                <a:effectLst/>
                <a:highlight>
                  <a:srgbClr val="FFFFFF"/>
                </a:highlight>
                <a:latin typeface="Comic Sans MS" panose="030F0702030302020204" pitchFamily="66" charset="0"/>
              </a:rPr>
              <a:t>  unknown, but age-related changes in the hardness, shape, and size of the lens</a:t>
            </a:r>
            <a:br>
              <a:rPr lang="en-GB" b="0" i="0" dirty="0">
                <a:solidFill>
                  <a:srgbClr val="202122"/>
                </a:solidFill>
                <a:effectLst/>
                <a:highlight>
                  <a:srgbClr val="FFFFFF"/>
                </a:highlight>
                <a:latin typeface="Comic Sans MS" panose="030F0702030302020204" pitchFamily="66" charset="0"/>
              </a:rPr>
            </a:br>
            <a:r>
              <a:rPr lang="en-GB" b="0" i="0" dirty="0">
                <a:solidFill>
                  <a:srgbClr val="202122"/>
                </a:solidFill>
                <a:effectLst/>
                <a:highlight>
                  <a:srgbClr val="FFFFFF"/>
                </a:highlight>
                <a:latin typeface="Comic Sans MS" panose="030F0702030302020204" pitchFamily="66" charset="0"/>
              </a:rPr>
              <a:t>  have all been linked to the condition</a:t>
            </a:r>
          </a:p>
          <a:p>
            <a:pPr algn="l">
              <a:buFont typeface="Arial" panose="020B0604020202020204" pitchFamily="34" charset="0"/>
              <a:buChar char="•"/>
            </a:pPr>
            <a:r>
              <a:rPr lang="en-GB" dirty="0">
                <a:solidFill>
                  <a:srgbClr val="3366CC"/>
                </a:solidFill>
                <a:highlight>
                  <a:srgbClr val="FFFFFF"/>
                </a:highlight>
                <a:latin typeface="Comic Sans MS" panose="030F0702030302020204" pitchFamily="66" charset="0"/>
              </a:rPr>
              <a:t> </a:t>
            </a:r>
            <a:r>
              <a:rPr lang="en-GB" b="0" i="0" u="none" strike="noStrike" dirty="0">
                <a:solidFill>
                  <a:srgbClr val="3366CC"/>
                </a:solidFill>
                <a:effectLst/>
                <a:highlight>
                  <a:srgbClr val="FFFFFF"/>
                </a:highlight>
                <a:latin typeface="Comic Sans MS" panose="030F0702030302020204" pitchFamily="66" charset="0"/>
              </a:rPr>
              <a:t>Ectopia </a:t>
            </a:r>
            <a:r>
              <a:rPr lang="en-GB" b="0" i="0" u="none" strike="noStrike" dirty="0" err="1">
                <a:solidFill>
                  <a:srgbClr val="3366CC"/>
                </a:solidFill>
                <a:effectLst/>
                <a:highlight>
                  <a:srgbClr val="FFFFFF"/>
                </a:highlight>
                <a:latin typeface="Comic Sans MS" panose="030F0702030302020204" pitchFamily="66" charset="0"/>
              </a:rPr>
              <a:t>lentis</a:t>
            </a:r>
            <a:r>
              <a:rPr lang="en-GB" b="0" i="0" dirty="0">
                <a:solidFill>
                  <a:srgbClr val="202122"/>
                </a:solidFill>
                <a:effectLst/>
                <a:highlight>
                  <a:srgbClr val="FFFFFF"/>
                </a:highlight>
                <a:latin typeface="Comic Sans MS" panose="030F0702030302020204" pitchFamily="66" charset="0"/>
              </a:rPr>
              <a:t> is the displacement of the lens from its normal position.</a:t>
            </a:r>
          </a:p>
          <a:p>
            <a:pPr algn="l">
              <a:buFont typeface="Arial" panose="020B0604020202020204" pitchFamily="34" charset="0"/>
              <a:buChar char="•"/>
            </a:pPr>
            <a:r>
              <a:rPr lang="en-GB" b="0" i="0" u="none" strike="noStrike" dirty="0">
                <a:solidFill>
                  <a:srgbClr val="3366CC"/>
                </a:solidFill>
                <a:effectLst/>
                <a:highlight>
                  <a:srgbClr val="FFFFFF"/>
                </a:highlight>
                <a:latin typeface="Comic Sans MS" panose="030F0702030302020204" pitchFamily="66" charset="0"/>
              </a:rPr>
              <a:t> Aphakia</a:t>
            </a:r>
            <a:r>
              <a:rPr lang="en-GB" b="0" i="0" dirty="0">
                <a:solidFill>
                  <a:srgbClr val="202122"/>
                </a:solidFill>
                <a:effectLst/>
                <a:highlight>
                  <a:srgbClr val="FFFFFF"/>
                </a:highlight>
                <a:latin typeface="Comic Sans MS" panose="030F0702030302020204" pitchFamily="66" charset="0"/>
              </a:rPr>
              <a:t> is the absence of the lens from the eye. Aphakia can be the result of</a:t>
            </a:r>
            <a:br>
              <a:rPr lang="en-GB" b="0" i="0" dirty="0">
                <a:solidFill>
                  <a:srgbClr val="202122"/>
                </a:solidFill>
                <a:effectLst/>
                <a:highlight>
                  <a:srgbClr val="FFFFFF"/>
                </a:highlight>
                <a:latin typeface="Comic Sans MS" panose="030F0702030302020204" pitchFamily="66" charset="0"/>
              </a:rPr>
            </a:br>
            <a:r>
              <a:rPr lang="en-GB" b="0" i="0" dirty="0">
                <a:solidFill>
                  <a:srgbClr val="202122"/>
                </a:solidFill>
                <a:effectLst/>
                <a:highlight>
                  <a:srgbClr val="FFFFFF"/>
                </a:highlight>
                <a:latin typeface="Comic Sans MS" panose="030F0702030302020204" pitchFamily="66" charset="0"/>
              </a:rPr>
              <a:t>  surgery or injury, or it can be congenital.</a:t>
            </a:r>
          </a:p>
        </p:txBody>
      </p:sp>
      <p:sp>
        <p:nvSpPr>
          <p:cNvPr id="4" name="TextBox 3">
            <a:extLst>
              <a:ext uri="{FF2B5EF4-FFF2-40B4-BE49-F238E27FC236}">
                <a16:creationId xmlns:a16="http://schemas.microsoft.com/office/drawing/2014/main" id="{D58356A1-AC22-94A9-970D-DC54D24A8515}"/>
              </a:ext>
            </a:extLst>
          </p:cNvPr>
          <p:cNvSpPr txBox="1"/>
          <p:nvPr/>
        </p:nvSpPr>
        <p:spPr>
          <a:xfrm>
            <a:off x="3491880" y="2505072"/>
            <a:ext cx="1056700" cy="369332"/>
          </a:xfrm>
          <a:prstGeom prst="rect">
            <a:avLst/>
          </a:prstGeom>
          <a:noFill/>
        </p:spPr>
        <p:txBody>
          <a:bodyPr wrap="none" rtlCol="0">
            <a:spAutoFit/>
          </a:bodyPr>
          <a:lstStyle/>
          <a:p>
            <a:r>
              <a:rPr lang="en-GB" dirty="0">
                <a:solidFill>
                  <a:srgbClr val="C00000"/>
                </a:solidFill>
              </a:rPr>
              <a:t>Cataract</a:t>
            </a:r>
          </a:p>
        </p:txBody>
      </p:sp>
      <p:pic>
        <p:nvPicPr>
          <p:cNvPr id="6" name="Picture 5">
            <a:extLst>
              <a:ext uri="{FF2B5EF4-FFF2-40B4-BE49-F238E27FC236}">
                <a16:creationId xmlns:a16="http://schemas.microsoft.com/office/drawing/2014/main" id="{F8704225-601A-8A0E-85F6-E5291D00EA09}"/>
              </a:ext>
            </a:extLst>
          </p:cNvPr>
          <p:cNvPicPr>
            <a:picLocks noChangeAspect="1"/>
          </p:cNvPicPr>
          <p:nvPr/>
        </p:nvPicPr>
        <p:blipFill>
          <a:blip r:embed="rId4"/>
          <a:stretch>
            <a:fillRect/>
          </a:stretch>
        </p:blipFill>
        <p:spPr>
          <a:xfrm>
            <a:off x="4860032" y="1731066"/>
            <a:ext cx="2448272" cy="1846848"/>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1">
            <a:extLst>
              <a:ext uri="{FF2B5EF4-FFF2-40B4-BE49-F238E27FC236}">
                <a16:creationId xmlns:a16="http://schemas.microsoft.com/office/drawing/2014/main" id="{0955E018-8424-C4B7-41BC-776B94AC1C61}"/>
              </a:ext>
            </a:extLst>
          </p:cNvPr>
          <p:cNvSpPr>
            <a:spLocks noChangeArrowheads="1"/>
          </p:cNvSpPr>
          <p:nvPr/>
        </p:nvSpPr>
        <p:spPr bwMode="auto">
          <a:xfrm>
            <a:off x="1259632" y="404664"/>
            <a:ext cx="7102475"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Vitreous body </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(corpus vitreum)</a:t>
            </a:r>
          </a:p>
        </p:txBody>
      </p:sp>
      <p:pic>
        <p:nvPicPr>
          <p:cNvPr id="67587" name="Picture 2">
            <a:extLst>
              <a:ext uri="{FF2B5EF4-FFF2-40B4-BE49-F238E27FC236}">
                <a16:creationId xmlns:a16="http://schemas.microsoft.com/office/drawing/2014/main" id="{2A41AF25-167B-FE0D-9F02-8CC382F0C40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6259" t="41835" r="36867" b="27790"/>
          <a:stretch/>
        </p:blipFill>
        <p:spPr bwMode="auto">
          <a:xfrm>
            <a:off x="5940151" y="3356992"/>
            <a:ext cx="2880321" cy="324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90A6D7EF-A9D5-F597-A5A4-DCC8A22EE461}"/>
              </a:ext>
            </a:extLst>
          </p:cNvPr>
          <p:cNvSpPr txBox="1"/>
          <p:nvPr/>
        </p:nvSpPr>
        <p:spPr>
          <a:xfrm>
            <a:off x="251520" y="1041023"/>
            <a:ext cx="8496944" cy="2893100"/>
          </a:xfrm>
          <a:prstGeom prst="rect">
            <a:avLst/>
          </a:prstGeom>
          <a:noFill/>
        </p:spPr>
        <p:txBody>
          <a:bodyPr wrap="square">
            <a:spAutoFit/>
          </a:bodyPr>
          <a:lstStyle/>
          <a:p>
            <a:pPr marL="342900" indent="-342900">
              <a:buFontTx/>
              <a:buChar char="-"/>
            </a:pPr>
            <a:r>
              <a:rPr lang="en-GB" sz="1900" dirty="0">
                <a:latin typeface="Comic Sans MS" panose="030F0702030302020204" pitchFamily="66" charset="0"/>
              </a:rPr>
              <a:t>A transparent jelly-like substance in the posterior 4/5 of the eyeball posterior to the lens (posterior segment of the eyeball, also called the </a:t>
            </a:r>
            <a:r>
              <a:rPr lang="en-GB" sz="1900" dirty="0" err="1">
                <a:latin typeface="Comic Sans MS" panose="030F0702030302020204" pitchFamily="66" charset="0"/>
              </a:rPr>
              <a:t>postremal</a:t>
            </a:r>
            <a:r>
              <a:rPr lang="en-GB" sz="1900" dirty="0">
                <a:latin typeface="Comic Sans MS" panose="030F0702030302020204" pitchFamily="66" charset="0"/>
              </a:rPr>
              <a:t> or vitreous chamber (camera </a:t>
            </a:r>
            <a:r>
              <a:rPr lang="en-GB" sz="1900" dirty="0" err="1">
                <a:latin typeface="Comic Sans MS" panose="030F0702030302020204" pitchFamily="66" charset="0"/>
              </a:rPr>
              <a:t>vitrea</a:t>
            </a:r>
            <a:r>
              <a:rPr lang="en-GB" sz="1900" dirty="0">
                <a:latin typeface="Comic Sans MS" panose="030F0702030302020204" pitchFamily="66" charset="0"/>
              </a:rPr>
              <a:t>)) </a:t>
            </a:r>
            <a:br>
              <a:rPr lang="en-GB" sz="1900" dirty="0">
                <a:latin typeface="Comic Sans MS" panose="030F0702030302020204" pitchFamily="66" charset="0"/>
              </a:rPr>
            </a:br>
            <a:endParaRPr lang="en-GB" sz="1000" dirty="0">
              <a:latin typeface="Comic Sans MS" panose="030F0702030302020204" pitchFamily="66" charset="0"/>
            </a:endParaRPr>
          </a:p>
          <a:p>
            <a:pPr marL="342900" indent="-342900">
              <a:buFontTx/>
              <a:buChar char="-"/>
            </a:pPr>
            <a:r>
              <a:rPr lang="en-GB" sz="1900" dirty="0">
                <a:latin typeface="Comic Sans MS" panose="030F0702030302020204" pitchFamily="66" charset="0"/>
              </a:rPr>
              <a:t>In addition to transmitting light, the vitreous </a:t>
            </a:r>
            <a:r>
              <a:rPr lang="en-GB" sz="1900" dirty="0" err="1">
                <a:latin typeface="Comic Sans MS" panose="030F0702030302020204" pitchFamily="66" charset="0"/>
              </a:rPr>
              <a:t>humor</a:t>
            </a:r>
            <a:r>
              <a:rPr lang="en-GB" sz="1900" dirty="0">
                <a:latin typeface="Comic Sans MS" panose="030F0702030302020204" pitchFamily="66" charset="0"/>
              </a:rPr>
              <a:t> holds the retina in place and supports the lens.</a:t>
            </a:r>
            <a:br>
              <a:rPr lang="en-GB" sz="1900" dirty="0">
                <a:latin typeface="Comic Sans MS" panose="030F0702030302020204" pitchFamily="66" charset="0"/>
              </a:rPr>
            </a:br>
            <a:endParaRPr lang="en-GB" sz="1000" dirty="0">
              <a:latin typeface="Comic Sans MS" panose="030F0702030302020204" pitchFamily="66" charset="0"/>
            </a:endParaRPr>
          </a:p>
          <a:p>
            <a:pPr marL="342900" indent="-342900">
              <a:buFontTx/>
              <a:buChar char="-"/>
            </a:pPr>
            <a:r>
              <a:rPr lang="en-GB" sz="1900" b="0" i="0" dirty="0">
                <a:solidFill>
                  <a:srgbClr val="495354"/>
                </a:solidFill>
                <a:effectLst/>
                <a:highlight>
                  <a:srgbClr val="FFFFFF"/>
                </a:highlight>
                <a:latin typeface="Comic Sans MS" panose="030F0702030302020204" pitchFamily="66" charset="0"/>
              </a:rPr>
              <a:t>It fits into the concavity of the retina, being posterior to the lens. The anterior concavity that is adapted to fit with the convexity of the lens is called the </a:t>
            </a:r>
            <a:r>
              <a:rPr lang="en-GB" sz="1900" b="1" i="0" dirty="0">
                <a:solidFill>
                  <a:srgbClr val="495354"/>
                </a:solidFill>
                <a:effectLst/>
                <a:highlight>
                  <a:srgbClr val="FFFFFF"/>
                </a:highlight>
                <a:latin typeface="Comic Sans MS" panose="030F0702030302020204" pitchFamily="66" charset="0"/>
              </a:rPr>
              <a:t>hyaloid fossa. </a:t>
            </a:r>
          </a:p>
          <a:p>
            <a:pPr marL="342900" indent="-342900">
              <a:buFontTx/>
              <a:buChar char="-"/>
            </a:pPr>
            <a:endParaRPr lang="en-GB" sz="1000" b="1" i="0" dirty="0">
              <a:solidFill>
                <a:srgbClr val="495354"/>
              </a:solidFill>
              <a:effectLst/>
              <a:highlight>
                <a:srgbClr val="FFFFFF"/>
              </a:highlight>
              <a:latin typeface="Comic Sans MS" panose="030F0702030302020204" pitchFamily="66"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1">
            <a:extLst>
              <a:ext uri="{FF2B5EF4-FFF2-40B4-BE49-F238E27FC236}">
                <a16:creationId xmlns:a16="http://schemas.microsoft.com/office/drawing/2014/main" id="{0955E018-8424-C4B7-41BC-776B94AC1C61}"/>
              </a:ext>
            </a:extLst>
          </p:cNvPr>
          <p:cNvSpPr>
            <a:spLocks noChangeArrowheads="1"/>
          </p:cNvSpPr>
          <p:nvPr/>
        </p:nvSpPr>
        <p:spPr bwMode="auto">
          <a:xfrm>
            <a:off x="1259632" y="404664"/>
            <a:ext cx="7102475"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Vitreous body </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(corpus vitreum)</a:t>
            </a:r>
          </a:p>
        </p:txBody>
      </p:sp>
      <p:sp>
        <p:nvSpPr>
          <p:cNvPr id="3" name="TextBox 2">
            <a:extLst>
              <a:ext uri="{FF2B5EF4-FFF2-40B4-BE49-F238E27FC236}">
                <a16:creationId xmlns:a16="http://schemas.microsoft.com/office/drawing/2014/main" id="{90A6D7EF-A9D5-F597-A5A4-DCC8A22EE461}"/>
              </a:ext>
            </a:extLst>
          </p:cNvPr>
          <p:cNvSpPr txBox="1"/>
          <p:nvPr/>
        </p:nvSpPr>
        <p:spPr>
          <a:xfrm>
            <a:off x="251520" y="1041023"/>
            <a:ext cx="8496944" cy="2739211"/>
          </a:xfrm>
          <a:prstGeom prst="rect">
            <a:avLst/>
          </a:prstGeom>
          <a:noFill/>
        </p:spPr>
        <p:txBody>
          <a:bodyPr wrap="square">
            <a:spAutoFit/>
          </a:bodyPr>
          <a:lstStyle/>
          <a:p>
            <a:pPr marL="342900" indent="-342900">
              <a:buFontTx/>
              <a:buChar char="-"/>
            </a:pPr>
            <a:endParaRPr lang="en-GB" sz="1000" b="1" i="0" dirty="0">
              <a:solidFill>
                <a:srgbClr val="495354"/>
              </a:solidFill>
              <a:effectLst/>
              <a:highlight>
                <a:srgbClr val="FFFFFF"/>
              </a:highlight>
              <a:latin typeface="Comic Sans MS" panose="030F0702030302020204" pitchFamily="66" charset="0"/>
            </a:endParaRPr>
          </a:p>
          <a:p>
            <a:pPr marL="342900" indent="-342900">
              <a:buFontTx/>
              <a:buChar char="-"/>
            </a:pPr>
            <a:r>
              <a:rPr lang="en-GB" sz="1900" b="0" i="0" dirty="0">
                <a:solidFill>
                  <a:srgbClr val="495354"/>
                </a:solidFill>
                <a:effectLst/>
                <a:highlight>
                  <a:srgbClr val="FFFFFF"/>
                </a:highlight>
                <a:latin typeface="Comic Sans MS" panose="030F0702030302020204" pitchFamily="66" charset="0"/>
              </a:rPr>
              <a:t>Its core is looser than cortex and features a narrow and somewhat oblique channel that extends from the optic disc to the posterior </a:t>
            </a:r>
            <a:br>
              <a:rPr lang="en-GB" sz="1900" b="0" i="0" dirty="0">
                <a:solidFill>
                  <a:srgbClr val="495354"/>
                </a:solidFill>
                <a:effectLst/>
                <a:highlight>
                  <a:srgbClr val="FFFFFF"/>
                </a:highlight>
                <a:latin typeface="Comic Sans MS" panose="030F0702030302020204" pitchFamily="66" charset="0"/>
              </a:rPr>
            </a:br>
            <a:r>
              <a:rPr lang="en-GB" sz="1900" b="0" i="0" dirty="0">
                <a:solidFill>
                  <a:srgbClr val="495354"/>
                </a:solidFill>
                <a:effectLst/>
                <a:highlight>
                  <a:srgbClr val="FFFFFF"/>
                </a:highlight>
                <a:latin typeface="Comic Sans MS" panose="030F0702030302020204" pitchFamily="66" charset="0"/>
              </a:rPr>
              <a:t>pole of the lens. This channel is called the </a:t>
            </a:r>
            <a:r>
              <a:rPr lang="en-GB" sz="1900" b="1" i="0" dirty="0">
                <a:solidFill>
                  <a:srgbClr val="495354"/>
                </a:solidFill>
                <a:effectLst/>
                <a:highlight>
                  <a:srgbClr val="FFFFFF"/>
                </a:highlight>
                <a:latin typeface="Comic Sans MS" panose="030F0702030302020204" pitchFamily="66" charset="0"/>
              </a:rPr>
              <a:t>hyaloid canal </a:t>
            </a:r>
            <a:r>
              <a:rPr lang="en-GB" sz="1900" b="0" i="0" dirty="0">
                <a:solidFill>
                  <a:srgbClr val="495354"/>
                </a:solidFill>
                <a:effectLst/>
                <a:highlight>
                  <a:srgbClr val="FFFFFF"/>
                </a:highlight>
                <a:latin typeface="Comic Sans MS" panose="030F0702030302020204" pitchFamily="66" charset="0"/>
              </a:rPr>
              <a:t>and it serves to transmit the hyaloid artery in </a:t>
            </a:r>
            <a:r>
              <a:rPr lang="en-GB" sz="1900" b="0" i="0" dirty="0" err="1">
                <a:solidFill>
                  <a:srgbClr val="495354"/>
                </a:solidFill>
                <a:effectLst/>
                <a:highlight>
                  <a:srgbClr val="FFFFFF"/>
                </a:highlight>
                <a:latin typeface="Comic Sans MS" panose="030F0702030302020204" pitchFamily="66" charset="0"/>
              </a:rPr>
              <a:t>fetal</a:t>
            </a:r>
            <a:r>
              <a:rPr lang="en-GB" sz="1900" b="0" i="0" dirty="0">
                <a:solidFill>
                  <a:srgbClr val="495354"/>
                </a:solidFill>
                <a:effectLst/>
                <a:highlight>
                  <a:srgbClr val="FFFFFF"/>
                </a:highlight>
                <a:latin typeface="Comic Sans MS" panose="030F0702030302020204" pitchFamily="66" charset="0"/>
              </a:rPr>
              <a:t> life, which supplies the </a:t>
            </a:r>
            <a:br>
              <a:rPr lang="en-GB" sz="1900" b="0" i="0" dirty="0">
                <a:solidFill>
                  <a:srgbClr val="495354"/>
                </a:solidFill>
                <a:effectLst/>
                <a:highlight>
                  <a:srgbClr val="FFFFFF"/>
                </a:highlight>
                <a:latin typeface="Comic Sans MS" panose="030F0702030302020204" pitchFamily="66" charset="0"/>
              </a:rPr>
            </a:br>
            <a:r>
              <a:rPr lang="en-GB" sz="1900" b="0" i="0" dirty="0">
                <a:solidFill>
                  <a:srgbClr val="495354"/>
                </a:solidFill>
                <a:effectLst/>
                <a:highlight>
                  <a:srgbClr val="FFFFFF"/>
                </a:highlight>
                <a:latin typeface="Comic Sans MS" panose="030F0702030302020204" pitchFamily="66" charset="0"/>
              </a:rPr>
              <a:t>lens in this period. </a:t>
            </a:r>
            <a:br>
              <a:rPr lang="en-GB" sz="1900" b="0" i="0" dirty="0">
                <a:solidFill>
                  <a:srgbClr val="495354"/>
                </a:solidFill>
                <a:effectLst/>
                <a:highlight>
                  <a:srgbClr val="FFFFFF"/>
                </a:highlight>
                <a:latin typeface="Comic Sans MS" panose="030F0702030302020204" pitchFamily="66" charset="0"/>
              </a:rPr>
            </a:br>
            <a:endParaRPr lang="en-GB" sz="1000" b="0" i="0" dirty="0">
              <a:solidFill>
                <a:srgbClr val="495354"/>
              </a:solidFill>
              <a:effectLst/>
              <a:highlight>
                <a:srgbClr val="FFFFFF"/>
              </a:highlight>
              <a:latin typeface="Comic Sans MS" panose="030F0702030302020204" pitchFamily="66" charset="0"/>
            </a:endParaRPr>
          </a:p>
          <a:p>
            <a:pPr marL="342900" indent="-342900">
              <a:buFontTx/>
              <a:buChar char="-"/>
            </a:pPr>
            <a:r>
              <a:rPr lang="en-GB" sz="1900" b="0" i="0" dirty="0">
                <a:solidFill>
                  <a:srgbClr val="495354"/>
                </a:solidFill>
                <a:effectLst/>
                <a:highlight>
                  <a:srgbClr val="FFFFFF"/>
                </a:highlight>
                <a:latin typeface="Comic Sans MS" panose="030F0702030302020204" pitchFamily="66" charset="0"/>
              </a:rPr>
              <a:t>The function of the vitreous body is to contribute to the refraction</a:t>
            </a:r>
            <a:br>
              <a:rPr lang="en-GB" sz="1900" b="0" i="0" dirty="0">
                <a:solidFill>
                  <a:srgbClr val="495354"/>
                </a:solidFill>
                <a:effectLst/>
                <a:highlight>
                  <a:srgbClr val="FFFFFF"/>
                </a:highlight>
                <a:latin typeface="Comic Sans MS" panose="030F0702030302020204" pitchFamily="66" charset="0"/>
              </a:rPr>
            </a:br>
            <a:r>
              <a:rPr lang="en-GB" sz="1900" b="0" i="0" dirty="0">
                <a:solidFill>
                  <a:srgbClr val="495354"/>
                </a:solidFill>
                <a:effectLst/>
                <a:highlight>
                  <a:srgbClr val="FFFFFF"/>
                </a:highlight>
                <a:latin typeface="Comic Sans MS" panose="030F0702030302020204" pitchFamily="66" charset="0"/>
              </a:rPr>
              <a:t> of light, although its dioptric index is significantly smaller than that</a:t>
            </a:r>
            <a:br>
              <a:rPr lang="en-GB" sz="1900" b="0" i="0" dirty="0">
                <a:solidFill>
                  <a:srgbClr val="495354"/>
                </a:solidFill>
                <a:effectLst/>
                <a:highlight>
                  <a:srgbClr val="FFFFFF"/>
                </a:highlight>
                <a:latin typeface="Comic Sans MS" panose="030F0702030302020204" pitchFamily="66" charset="0"/>
              </a:rPr>
            </a:br>
            <a:r>
              <a:rPr lang="en-GB" sz="1900" b="0" i="0" dirty="0">
                <a:solidFill>
                  <a:srgbClr val="495354"/>
                </a:solidFill>
                <a:effectLst/>
                <a:highlight>
                  <a:srgbClr val="FFFFFF"/>
                </a:highlight>
                <a:latin typeface="Comic Sans MS" panose="030F0702030302020204" pitchFamily="66" charset="0"/>
              </a:rPr>
              <a:t> of cornea and lens.</a:t>
            </a:r>
            <a:endParaRPr lang="en-GB" sz="1900" b="1" dirty="0">
              <a:latin typeface="Comic Sans MS" panose="030F0702030302020204" pitchFamily="66" charset="0"/>
            </a:endParaRPr>
          </a:p>
        </p:txBody>
      </p:sp>
      <p:pic>
        <p:nvPicPr>
          <p:cNvPr id="2" name="Picture 4">
            <a:extLst>
              <a:ext uri="{FF2B5EF4-FFF2-40B4-BE49-F238E27FC236}">
                <a16:creationId xmlns:a16="http://schemas.microsoft.com/office/drawing/2014/main" id="{BBD9CD6B-A41F-92EE-BA72-4CAB29AC63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267" r="41928" b="37746"/>
          <a:stretch>
            <a:fillRect/>
          </a:stretch>
        </p:blipFill>
        <p:spPr bwMode="auto">
          <a:xfrm>
            <a:off x="5292080" y="3429000"/>
            <a:ext cx="3316684" cy="3109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34927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
            <a:extLst>
              <a:ext uri="{FF2B5EF4-FFF2-40B4-BE49-F238E27FC236}">
                <a16:creationId xmlns:a16="http://schemas.microsoft.com/office/drawing/2014/main" id="{50AE2CA2-1387-D564-39E3-077AE83B35F5}"/>
              </a:ext>
            </a:extLst>
          </p:cNvPr>
          <p:cNvSpPr>
            <a:spLocks noChangeArrowheads="1"/>
          </p:cNvSpPr>
          <p:nvPr/>
        </p:nvSpPr>
        <p:spPr bwMode="auto">
          <a:xfrm>
            <a:off x="1285875" y="428625"/>
            <a:ext cx="6357938" cy="1077913"/>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Accessory organ of eye</a:t>
            </a:r>
            <a:br>
              <a:rPr lang="en-US" altLang="en-US" sz="3200" b="1" dirty="0">
                <a:solidFill>
                  <a:srgbClr val="9D3232"/>
                </a:solidFill>
                <a:effectLst>
                  <a:outerShdw blurRad="38100" dist="38100" dir="2700000" algn="tl">
                    <a:srgbClr val="000000"/>
                  </a:outerShdw>
                </a:effectLst>
                <a:latin typeface="Comic Sans MS" panose="030F0702030302020204" pitchFamily="66" charset="0"/>
              </a:rPr>
            </a:br>
            <a:r>
              <a:rPr lang="en-US" altLang="en-US" sz="3200" b="1" dirty="0">
                <a:solidFill>
                  <a:srgbClr val="9D3232"/>
                </a:solidFill>
                <a:effectLst>
                  <a:outerShdw blurRad="38100" dist="38100" dir="2700000" algn="tl">
                    <a:srgbClr val="000000"/>
                  </a:outerShdw>
                </a:effectLst>
                <a:latin typeface="Comic Sans MS" panose="030F0702030302020204" pitchFamily="66" charset="0"/>
              </a:rPr>
              <a:t>(organa oculi </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accessoria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a:t>
            </a:r>
          </a:p>
        </p:txBody>
      </p:sp>
      <p:sp>
        <p:nvSpPr>
          <p:cNvPr id="68611" name="Rectangle 3">
            <a:extLst>
              <a:ext uri="{FF2B5EF4-FFF2-40B4-BE49-F238E27FC236}">
                <a16:creationId xmlns:a16="http://schemas.microsoft.com/office/drawing/2014/main" id="{732B2DC5-DBC0-5B74-A122-A0E6F3B2B48B}"/>
              </a:ext>
            </a:extLst>
          </p:cNvPr>
          <p:cNvSpPr>
            <a:spLocks noChangeArrowheads="1"/>
          </p:cNvSpPr>
          <p:nvPr/>
        </p:nvSpPr>
        <p:spPr bwMode="auto">
          <a:xfrm>
            <a:off x="86270" y="1844824"/>
            <a:ext cx="6357938" cy="4196277"/>
          </a:xfrm>
          <a:prstGeom prst="rect">
            <a:avLst/>
          </a:prstGeom>
          <a:solidFill>
            <a:schemeClr val="bg1"/>
          </a:solidFill>
          <a:ln>
            <a:noFill/>
          </a:ln>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lnSpc>
                <a:spcPct val="150000"/>
              </a:lnSpc>
              <a:spcBef>
                <a:spcPct val="0"/>
              </a:spcBef>
              <a:buClrTx/>
              <a:buSzTx/>
              <a:buFont typeface="Arial" panose="020B0604020202020204" pitchFamily="34" charset="0"/>
              <a:buNone/>
            </a:pPr>
            <a:r>
              <a:rPr lang="en-US" altLang="en-US" sz="2000" dirty="0">
                <a:latin typeface="Comic Sans MS" panose="030F0702030302020204" pitchFamily="66" charset="0"/>
              </a:rPr>
              <a:t>1. </a:t>
            </a:r>
            <a:r>
              <a:rPr lang="en-GB" altLang="en-US" sz="2000" dirty="0">
                <a:latin typeface="Comic Sans MS" panose="030F0702030302020204" pitchFamily="66" charset="0"/>
              </a:rPr>
              <a:t>Extrinsic eye muscles</a:t>
            </a:r>
            <a:br>
              <a:rPr lang="en-GB" altLang="en-US" sz="2000" dirty="0">
                <a:latin typeface="Comic Sans MS" panose="030F0702030302020204" pitchFamily="66" charset="0"/>
              </a:rPr>
            </a:br>
            <a:r>
              <a:rPr lang="en-GB" altLang="en-US" sz="2000" dirty="0">
                <a:latin typeface="Comic Sans MS" panose="030F0702030302020204" pitchFamily="66" charset="0"/>
              </a:rPr>
              <a:t>Extraocular muscles of orbit </a:t>
            </a:r>
            <a:r>
              <a:rPr lang="en-US" altLang="en-US" sz="2000" dirty="0">
                <a:latin typeface="Comic Sans MS" panose="030F0702030302020204" pitchFamily="66" charset="0"/>
              </a:rPr>
              <a:t>(</a:t>
            </a:r>
            <a:r>
              <a:rPr lang="en-US" altLang="en-US" sz="2000" dirty="0" err="1">
                <a:latin typeface="Comic Sans MS" panose="030F0702030302020204" pitchFamily="66" charset="0"/>
              </a:rPr>
              <a:t>musculi</a:t>
            </a:r>
            <a:r>
              <a:rPr lang="en-US" altLang="en-US" sz="2000" dirty="0">
                <a:latin typeface="Comic Sans MS" panose="030F0702030302020204" pitchFamily="66" charset="0"/>
              </a:rPr>
              <a:t> bulbi)</a:t>
            </a:r>
          </a:p>
          <a:p>
            <a:pPr eaLnBrk="1" hangingPunct="1">
              <a:lnSpc>
                <a:spcPct val="150000"/>
              </a:lnSpc>
              <a:spcBef>
                <a:spcPct val="0"/>
              </a:spcBef>
              <a:buClrTx/>
              <a:buSzTx/>
              <a:buFont typeface="Arial" panose="020B0604020202020204" pitchFamily="34" charset="0"/>
              <a:buNone/>
            </a:pPr>
            <a:r>
              <a:rPr lang="en-US" altLang="en-US" sz="2000" dirty="0">
                <a:latin typeface="Comic Sans MS" panose="030F0702030302020204" pitchFamily="66" charset="0"/>
              </a:rPr>
              <a:t>2. </a:t>
            </a:r>
            <a:r>
              <a:rPr lang="en-GB" altLang="en-US" sz="2000" dirty="0">
                <a:latin typeface="Comic Sans MS" panose="030F0702030302020204" pitchFamily="66" charset="0"/>
              </a:rPr>
              <a:t>Fasciae of orbit </a:t>
            </a:r>
            <a:r>
              <a:rPr lang="en-US" altLang="en-US" sz="2000" dirty="0">
                <a:latin typeface="Comic Sans MS" panose="030F0702030302020204" pitchFamily="66" charset="0"/>
              </a:rPr>
              <a:t>(fasciae orbitales)</a:t>
            </a:r>
          </a:p>
          <a:p>
            <a:pPr eaLnBrk="1" hangingPunct="1">
              <a:lnSpc>
                <a:spcPct val="150000"/>
              </a:lnSpc>
              <a:spcBef>
                <a:spcPct val="0"/>
              </a:spcBef>
              <a:buClrTx/>
              <a:buSzTx/>
              <a:buFont typeface="Arial" panose="020B0604020202020204" pitchFamily="34" charset="0"/>
              <a:buNone/>
            </a:pPr>
            <a:r>
              <a:rPr lang="vi-VN" altLang="en-US" sz="2000" dirty="0"/>
              <a:t>3</a:t>
            </a:r>
            <a:r>
              <a:rPr lang="en-GB" altLang="en-US" sz="2000" dirty="0"/>
              <a:t>.Eyebrows </a:t>
            </a:r>
            <a:r>
              <a:rPr lang="vi-VN" altLang="en-US" sz="2000" dirty="0"/>
              <a:t>(supercilia</a:t>
            </a:r>
            <a:r>
              <a:rPr lang="en-GB" altLang="en-US" sz="2000" dirty="0"/>
              <a:t>e</a:t>
            </a:r>
            <a:r>
              <a:rPr lang="vi-VN" altLang="en-US" sz="2000" dirty="0"/>
              <a:t>)</a:t>
            </a:r>
          </a:p>
          <a:p>
            <a:pPr eaLnBrk="1" hangingPunct="1">
              <a:lnSpc>
                <a:spcPct val="150000"/>
              </a:lnSpc>
              <a:spcBef>
                <a:spcPct val="0"/>
              </a:spcBef>
              <a:buClrTx/>
              <a:buSzTx/>
              <a:buFont typeface="Arial" panose="020B0604020202020204" pitchFamily="34" charset="0"/>
              <a:buNone/>
            </a:pPr>
            <a:r>
              <a:rPr lang="en-US" altLang="en-US" sz="2000" dirty="0">
                <a:latin typeface="Comic Sans MS" panose="030F0702030302020204" pitchFamily="66" charset="0"/>
              </a:rPr>
              <a:t>4. </a:t>
            </a:r>
            <a:r>
              <a:rPr lang="en-GB" altLang="en-US" sz="2000" dirty="0">
                <a:latin typeface="Comic Sans MS" panose="030F0702030302020204" pitchFamily="66" charset="0"/>
              </a:rPr>
              <a:t>Eyelids </a:t>
            </a:r>
            <a:r>
              <a:rPr lang="en-US" altLang="en-US" sz="2000" dirty="0">
                <a:latin typeface="Comic Sans MS" panose="030F0702030302020204" pitchFamily="66" charset="0"/>
              </a:rPr>
              <a:t>(palpebrae)</a:t>
            </a:r>
          </a:p>
          <a:p>
            <a:pPr eaLnBrk="1" hangingPunct="1">
              <a:lnSpc>
                <a:spcPct val="150000"/>
              </a:lnSpc>
              <a:spcBef>
                <a:spcPct val="0"/>
              </a:spcBef>
              <a:buClrTx/>
              <a:buSzTx/>
              <a:buFont typeface="Arial" panose="020B0604020202020204" pitchFamily="34" charset="0"/>
              <a:buNone/>
            </a:pPr>
            <a:r>
              <a:rPr lang="en-US" altLang="en-US" sz="2000" dirty="0">
                <a:latin typeface="Comic Sans MS" panose="030F0702030302020204" pitchFamily="66" charset="0"/>
              </a:rPr>
              <a:t>5. </a:t>
            </a:r>
            <a:r>
              <a:rPr lang="en-GB" altLang="en-US" sz="2000" dirty="0" err="1">
                <a:latin typeface="Comic Sans MS" panose="030F0702030302020204" pitchFamily="66" charset="0"/>
              </a:rPr>
              <a:t>Conjuctiva</a:t>
            </a:r>
            <a:r>
              <a:rPr lang="en-US" altLang="en-US" sz="2000" dirty="0">
                <a:latin typeface="Comic Sans MS" panose="030F0702030302020204" pitchFamily="66" charset="0"/>
              </a:rPr>
              <a:t> (tunica conjunctiva)</a:t>
            </a:r>
          </a:p>
          <a:p>
            <a:pPr eaLnBrk="1" hangingPunct="1">
              <a:lnSpc>
                <a:spcPct val="150000"/>
              </a:lnSpc>
              <a:spcBef>
                <a:spcPct val="0"/>
              </a:spcBef>
              <a:buClrTx/>
              <a:buSzTx/>
              <a:buFont typeface="Arial" panose="020B0604020202020204" pitchFamily="34" charset="0"/>
              <a:buNone/>
            </a:pPr>
            <a:r>
              <a:rPr lang="en-US" altLang="en-US" sz="2000" dirty="0">
                <a:latin typeface="Comic Sans MS" panose="030F0702030302020204" pitchFamily="66" charset="0"/>
              </a:rPr>
              <a:t>6. </a:t>
            </a:r>
            <a:r>
              <a:rPr lang="en-GB" altLang="en-US" sz="2000" dirty="0" err="1">
                <a:latin typeface="Comic Sans MS" panose="030F0702030302020204" pitchFamily="66" charset="0"/>
              </a:rPr>
              <a:t>Periorbit</a:t>
            </a:r>
            <a:endParaRPr lang="en-US" altLang="en-US" sz="2000" dirty="0">
              <a:latin typeface="Comic Sans MS" panose="030F0702030302020204" pitchFamily="66" charset="0"/>
            </a:endParaRPr>
          </a:p>
          <a:p>
            <a:pPr eaLnBrk="1" hangingPunct="1">
              <a:lnSpc>
                <a:spcPct val="150000"/>
              </a:lnSpc>
              <a:spcBef>
                <a:spcPct val="0"/>
              </a:spcBef>
              <a:buClrTx/>
              <a:buSzTx/>
              <a:buFont typeface="Arial" panose="020B0604020202020204" pitchFamily="34" charset="0"/>
              <a:buNone/>
            </a:pPr>
            <a:r>
              <a:rPr lang="pt-BR" altLang="en-US" sz="2000" dirty="0">
                <a:latin typeface="Comic Sans MS" panose="030F0702030302020204" pitchFamily="66" charset="0"/>
              </a:rPr>
              <a:t>7. </a:t>
            </a:r>
            <a:r>
              <a:rPr lang="en-GB" altLang="en-US" sz="2000" dirty="0">
                <a:latin typeface="Comic Sans MS" panose="030F0702030302020204" pitchFamily="66" charset="0"/>
              </a:rPr>
              <a:t>Orbital fat </a:t>
            </a:r>
            <a:r>
              <a:rPr lang="pt-BR" altLang="en-US" sz="2000" dirty="0">
                <a:latin typeface="Comic Sans MS" panose="030F0702030302020204" pitchFamily="66" charset="0"/>
              </a:rPr>
              <a:t>(corpus adiposum orbitae)</a:t>
            </a:r>
          </a:p>
          <a:p>
            <a:pPr eaLnBrk="1" hangingPunct="1">
              <a:lnSpc>
                <a:spcPct val="150000"/>
              </a:lnSpc>
              <a:spcBef>
                <a:spcPct val="0"/>
              </a:spcBef>
              <a:buClrTx/>
              <a:buSzTx/>
              <a:buFont typeface="Arial" panose="020B0604020202020204" pitchFamily="34" charset="0"/>
              <a:buNone/>
            </a:pPr>
            <a:r>
              <a:rPr lang="en-US" altLang="en-US" sz="2000" dirty="0">
                <a:latin typeface="Comic Sans MS" panose="030F0702030302020204" pitchFamily="66" charset="0"/>
              </a:rPr>
              <a:t>8. </a:t>
            </a:r>
            <a:r>
              <a:rPr lang="en-GB" altLang="en-US" sz="2000" dirty="0">
                <a:latin typeface="Comic Sans MS" panose="030F0702030302020204" pitchFamily="66" charset="0"/>
              </a:rPr>
              <a:t>Lacrimal apparatus </a:t>
            </a:r>
            <a:r>
              <a:rPr lang="en-US" altLang="en-US" sz="2000" dirty="0">
                <a:latin typeface="Comic Sans MS" panose="030F0702030302020204" pitchFamily="66" charset="0"/>
              </a:rPr>
              <a:t>(apparatus </a:t>
            </a:r>
            <a:r>
              <a:rPr lang="en-US" altLang="en-US" sz="2000" dirty="0" err="1">
                <a:latin typeface="Comic Sans MS" panose="030F0702030302020204" pitchFamily="66" charset="0"/>
              </a:rPr>
              <a:t>lacrimalis</a:t>
            </a:r>
            <a:r>
              <a:rPr lang="en-US" altLang="en-US" sz="2000" dirty="0">
                <a:latin typeface="Comic Sans MS" panose="030F0702030302020204" pitchFamily="66" charset="0"/>
              </a:rPr>
              <a:t>)</a:t>
            </a:r>
          </a:p>
        </p:txBody>
      </p:sp>
      <p:pic>
        <p:nvPicPr>
          <p:cNvPr id="68612" name="Picture 4">
            <a:extLst>
              <a:ext uri="{FF2B5EF4-FFF2-40B4-BE49-F238E27FC236}">
                <a16:creationId xmlns:a16="http://schemas.microsoft.com/office/drawing/2014/main" id="{B4011228-3C44-D955-37D5-A2C057583C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625" t="6696" r="39838" b="37746"/>
          <a:stretch>
            <a:fillRect/>
          </a:stretch>
        </p:blipFill>
        <p:spPr bwMode="auto">
          <a:xfrm>
            <a:off x="5339208" y="1412977"/>
            <a:ext cx="3697288"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3" name="Picture 2">
            <a:extLst>
              <a:ext uri="{FF2B5EF4-FFF2-40B4-BE49-F238E27FC236}">
                <a16:creationId xmlns:a16="http://schemas.microsoft.com/office/drawing/2014/main" id="{1BE6EC97-D7F2-ADB2-7599-9DAB77DD53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5195" t="27187" r="28516" b="20313"/>
          <a:stretch>
            <a:fillRect/>
          </a:stretch>
        </p:blipFill>
        <p:spPr bwMode="auto">
          <a:xfrm>
            <a:off x="6158359" y="4389437"/>
            <a:ext cx="2878137" cy="203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4">
            <a:extLst>
              <a:ext uri="{FF2B5EF4-FFF2-40B4-BE49-F238E27FC236}">
                <a16:creationId xmlns:a16="http://schemas.microsoft.com/office/drawing/2014/main" id="{EB420860-C018-2D20-C588-3D9251349B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267" r="37685" b="42381"/>
          <a:stretch>
            <a:fillRect/>
          </a:stretch>
        </p:blipFill>
        <p:spPr bwMode="auto">
          <a:xfrm>
            <a:off x="3563888" y="1431327"/>
            <a:ext cx="5272087" cy="421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3" name="Rectangle 1">
            <a:extLst>
              <a:ext uri="{FF2B5EF4-FFF2-40B4-BE49-F238E27FC236}">
                <a16:creationId xmlns:a16="http://schemas.microsoft.com/office/drawing/2014/main" id="{CE681DDF-2273-60AF-6010-1D034FE0C6A3}"/>
              </a:ext>
            </a:extLst>
          </p:cNvPr>
          <p:cNvSpPr>
            <a:spLocks noChangeArrowheads="1"/>
          </p:cNvSpPr>
          <p:nvPr/>
        </p:nvSpPr>
        <p:spPr bwMode="auto">
          <a:xfrm>
            <a:off x="0" y="405467"/>
            <a:ext cx="9144000" cy="52322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2800" b="1" dirty="0">
                <a:solidFill>
                  <a:srgbClr val="9D3232"/>
                </a:solidFill>
                <a:effectLst>
                  <a:outerShdw blurRad="38100" dist="38100" dir="2700000" algn="tl">
                    <a:srgbClr val="000000"/>
                  </a:outerShdw>
                </a:effectLst>
                <a:latin typeface="Comic Sans MS" panose="030F0702030302020204" pitchFamily="66" charset="0"/>
              </a:rPr>
              <a:t>1. </a:t>
            </a:r>
            <a:r>
              <a:rPr lang="en-GB" altLang="en-US" sz="2800" b="1" dirty="0">
                <a:solidFill>
                  <a:srgbClr val="9A3926"/>
                </a:solidFill>
                <a:latin typeface="Comic Sans MS" panose="030F0702030302020204" pitchFamily="66" charset="0"/>
              </a:rPr>
              <a:t>Extraocular muscles of orbit </a:t>
            </a:r>
            <a:r>
              <a:rPr lang="en-US" altLang="en-US" sz="2800" b="1" dirty="0">
                <a:solidFill>
                  <a:srgbClr val="9D3232"/>
                </a:solidFill>
                <a:effectLst>
                  <a:outerShdw blurRad="38100" dist="38100" dir="2700000" algn="tl">
                    <a:srgbClr val="000000"/>
                  </a:outerShdw>
                </a:effectLst>
                <a:latin typeface="Comic Sans MS" panose="030F0702030302020204" pitchFamily="66" charset="0"/>
              </a:rPr>
              <a:t>(</a:t>
            </a:r>
            <a:r>
              <a:rPr lang="en-US" altLang="en-US" sz="2800" b="1" dirty="0" err="1">
                <a:solidFill>
                  <a:srgbClr val="9D3232"/>
                </a:solidFill>
                <a:effectLst>
                  <a:outerShdw blurRad="38100" dist="38100" dir="2700000" algn="tl">
                    <a:srgbClr val="000000"/>
                  </a:outerShdw>
                </a:effectLst>
                <a:latin typeface="Comic Sans MS" panose="030F0702030302020204" pitchFamily="66" charset="0"/>
              </a:rPr>
              <a:t>musculi</a:t>
            </a:r>
            <a:r>
              <a:rPr lang="en-US" altLang="en-US" sz="2800" b="1" dirty="0">
                <a:solidFill>
                  <a:srgbClr val="9D3232"/>
                </a:solidFill>
                <a:effectLst>
                  <a:outerShdw blurRad="38100" dist="38100" dir="2700000" algn="tl">
                    <a:srgbClr val="000000"/>
                  </a:outerShdw>
                </a:effectLst>
                <a:latin typeface="Comic Sans MS" panose="030F0702030302020204" pitchFamily="66" charset="0"/>
              </a:rPr>
              <a:t> bulbi)</a:t>
            </a:r>
          </a:p>
        </p:txBody>
      </p:sp>
      <p:sp>
        <p:nvSpPr>
          <p:cNvPr id="69636" name="Rectangle 3">
            <a:extLst>
              <a:ext uri="{FF2B5EF4-FFF2-40B4-BE49-F238E27FC236}">
                <a16:creationId xmlns:a16="http://schemas.microsoft.com/office/drawing/2014/main" id="{0047A92A-6FCF-B959-903B-904DBE40A51A}"/>
              </a:ext>
            </a:extLst>
          </p:cNvPr>
          <p:cNvSpPr>
            <a:spLocks noChangeArrowheads="1"/>
          </p:cNvSpPr>
          <p:nvPr/>
        </p:nvSpPr>
        <p:spPr bwMode="auto">
          <a:xfrm>
            <a:off x="539552" y="1412776"/>
            <a:ext cx="6357937"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2000" u="sng" dirty="0">
                <a:latin typeface="Comic Sans MS" panose="030F0702030302020204" pitchFamily="66" charset="0"/>
              </a:rPr>
              <a:t>4 </a:t>
            </a:r>
            <a:r>
              <a:rPr lang="en-GB" altLang="en-US" sz="2000" u="sng" dirty="0">
                <a:latin typeface="Comic Sans MS" panose="030F0702030302020204" pitchFamily="66" charset="0"/>
              </a:rPr>
              <a:t>recti muscles</a:t>
            </a:r>
            <a:br>
              <a:rPr lang="en-US" altLang="en-US" sz="2000" dirty="0">
                <a:latin typeface="Comic Sans MS" panose="030F0702030302020204" pitchFamily="66" charset="0"/>
              </a:rPr>
            </a:br>
            <a:r>
              <a:rPr lang="en-US" altLang="en-US" sz="2000" dirty="0">
                <a:latin typeface="Comic Sans MS" panose="030F0702030302020204" pitchFamily="66" charset="0"/>
              </a:rPr>
              <a:t>  (mm. recti bulbi oculi) :</a:t>
            </a:r>
          </a:p>
          <a:p>
            <a:pPr eaLnBrk="1" hangingPunct="1">
              <a:spcBef>
                <a:spcPct val="0"/>
              </a:spcBef>
              <a:buClrTx/>
              <a:buSzTx/>
              <a:buFont typeface="Arial" panose="020B0604020202020204" pitchFamily="34" charset="0"/>
              <a:buNone/>
            </a:pPr>
            <a:endParaRPr lang="en-US" altLang="en-US" sz="10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1.m.rectus superior</a:t>
            </a: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2.m.rectus inferior</a:t>
            </a: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3.m. rectus lateralis</a:t>
            </a: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4.m. rectus medialis</a:t>
            </a:r>
          </a:p>
          <a:p>
            <a:pPr eaLnBrk="1" hangingPunct="1">
              <a:spcBef>
                <a:spcPct val="0"/>
              </a:spcBef>
              <a:buClrTx/>
              <a:buSzTx/>
              <a:buFont typeface="Arial" panose="020B0604020202020204" pitchFamily="34" charset="0"/>
              <a:buNone/>
            </a:pPr>
            <a:endParaRPr lang="en-US" altLang="en-US" sz="20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u="sng" dirty="0">
                <a:latin typeface="Comic Sans MS" panose="030F0702030302020204" pitchFamily="66" charset="0"/>
              </a:rPr>
              <a:t>2 </a:t>
            </a:r>
            <a:r>
              <a:rPr lang="en-GB" altLang="en-US" sz="2000" u="sng" dirty="0">
                <a:latin typeface="Comic Sans MS" panose="030F0702030302020204" pitchFamily="66" charset="0"/>
              </a:rPr>
              <a:t>oblique muscles</a:t>
            </a:r>
            <a:br>
              <a:rPr lang="en-US" altLang="en-US" sz="2000" u="sng" dirty="0">
                <a:latin typeface="Comic Sans MS" panose="030F0702030302020204" pitchFamily="66" charset="0"/>
              </a:rPr>
            </a:br>
            <a:r>
              <a:rPr lang="en-US" altLang="en-US" sz="2000" dirty="0">
                <a:latin typeface="Comic Sans MS" panose="030F0702030302020204" pitchFamily="66" charset="0"/>
              </a:rPr>
              <a:t>  (mm. </a:t>
            </a:r>
            <a:r>
              <a:rPr lang="en-US" altLang="en-US" sz="2000" dirty="0" err="1">
                <a:latin typeface="Comic Sans MS" panose="030F0702030302020204" pitchFamily="66" charset="0"/>
              </a:rPr>
              <a:t>obliqiu</a:t>
            </a:r>
            <a:r>
              <a:rPr lang="en-US" altLang="en-US" sz="2000" dirty="0">
                <a:latin typeface="Comic Sans MS" panose="030F0702030302020204" pitchFamily="66" charset="0"/>
              </a:rPr>
              <a:t> bulbi) :</a:t>
            </a:r>
          </a:p>
          <a:p>
            <a:pPr eaLnBrk="1" hangingPunct="1">
              <a:spcBef>
                <a:spcPct val="0"/>
              </a:spcBef>
              <a:buClrTx/>
              <a:buSzTx/>
              <a:buFont typeface="Arial" panose="020B0604020202020204" pitchFamily="34" charset="0"/>
              <a:buNone/>
            </a:pPr>
            <a:endParaRPr lang="en-US" altLang="en-US" sz="10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1.m. </a:t>
            </a:r>
            <a:r>
              <a:rPr lang="en-US" altLang="en-US" sz="2000" dirty="0" err="1">
                <a:latin typeface="Comic Sans MS" panose="030F0702030302020204" pitchFamily="66" charset="0"/>
              </a:rPr>
              <a:t>obliqus</a:t>
            </a:r>
            <a:r>
              <a:rPr lang="en-US" altLang="en-US" sz="2000" dirty="0">
                <a:latin typeface="Comic Sans MS" panose="030F0702030302020204" pitchFamily="66" charset="0"/>
              </a:rPr>
              <a:t> superior</a:t>
            </a: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2.m. </a:t>
            </a:r>
            <a:r>
              <a:rPr lang="en-US" altLang="en-US" sz="2000" dirty="0" err="1">
                <a:latin typeface="Comic Sans MS" panose="030F0702030302020204" pitchFamily="66" charset="0"/>
              </a:rPr>
              <a:t>obliqus</a:t>
            </a:r>
            <a:r>
              <a:rPr lang="en-US" altLang="en-US" sz="2000" dirty="0">
                <a:latin typeface="Comic Sans MS" panose="030F0702030302020204" pitchFamily="66" charset="0"/>
              </a:rPr>
              <a:t> inferior</a:t>
            </a:r>
          </a:p>
          <a:p>
            <a:pPr eaLnBrk="1" hangingPunct="1">
              <a:spcBef>
                <a:spcPct val="0"/>
              </a:spcBef>
              <a:buClrTx/>
              <a:buSzTx/>
              <a:buFont typeface="Arial" panose="020B0604020202020204" pitchFamily="34" charset="0"/>
              <a:buNone/>
            </a:pPr>
            <a:endParaRPr lang="en-US" altLang="en-US" sz="20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u="sng" dirty="0">
                <a:latin typeface="Comic Sans MS" panose="030F0702030302020204" pitchFamily="66" charset="0"/>
              </a:rPr>
              <a:t>1 m. </a:t>
            </a:r>
            <a:r>
              <a:rPr lang="en-US" altLang="en-US" sz="2000" u="sng" dirty="0" err="1">
                <a:latin typeface="Comic Sans MS" panose="030F0702030302020204" pitchFamily="66" charset="0"/>
              </a:rPr>
              <a:t>levator</a:t>
            </a:r>
            <a:r>
              <a:rPr lang="en-US" altLang="en-US" sz="2000" u="sng" dirty="0">
                <a:latin typeface="Comic Sans MS" panose="030F0702030302020204" pitchFamily="66" charset="0"/>
              </a:rPr>
              <a:t> palpebrae superius</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70661" name="Picture 4">
            <a:extLst>
              <a:ext uri="{FF2B5EF4-FFF2-40B4-BE49-F238E27FC236}">
                <a16:creationId xmlns:a16="http://schemas.microsoft.com/office/drawing/2014/main" id="{86566BBB-F308-6D23-0F9A-8DED25D955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88" t="9801" r="40967" b="41847"/>
          <a:stretch>
            <a:fillRect/>
          </a:stretch>
        </p:blipFill>
        <p:spPr bwMode="auto">
          <a:xfrm>
            <a:off x="5724128" y="1085521"/>
            <a:ext cx="3247588" cy="2297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58" name="Picture 4">
            <a:extLst>
              <a:ext uri="{FF2B5EF4-FFF2-40B4-BE49-F238E27FC236}">
                <a16:creationId xmlns:a16="http://schemas.microsoft.com/office/drawing/2014/main" id="{13D9B1CE-F0A4-EBCE-DCF9-B81BAED451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8521" t="15625" r="47787" b="42381"/>
          <a:stretch>
            <a:fillRect/>
          </a:stretch>
        </p:blipFill>
        <p:spPr bwMode="auto">
          <a:xfrm>
            <a:off x="7164071" y="3516802"/>
            <a:ext cx="1643062"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Rectangle 1">
            <a:extLst>
              <a:ext uri="{FF2B5EF4-FFF2-40B4-BE49-F238E27FC236}">
                <a16:creationId xmlns:a16="http://schemas.microsoft.com/office/drawing/2014/main" id="{B3EF5176-7C0B-12B5-06DC-9C30D34FA429}"/>
              </a:ext>
            </a:extLst>
          </p:cNvPr>
          <p:cNvSpPr>
            <a:spLocks noChangeArrowheads="1"/>
          </p:cNvSpPr>
          <p:nvPr/>
        </p:nvSpPr>
        <p:spPr bwMode="auto">
          <a:xfrm>
            <a:off x="0" y="428625"/>
            <a:ext cx="9143999" cy="52322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2800" b="1" dirty="0">
                <a:solidFill>
                  <a:srgbClr val="9D3232"/>
                </a:solidFill>
                <a:effectLst>
                  <a:outerShdw blurRad="38100" dist="38100" dir="2700000" algn="tl">
                    <a:srgbClr val="000000"/>
                  </a:outerShdw>
                </a:effectLst>
                <a:latin typeface="Comic Sans MS" panose="030F0702030302020204" pitchFamily="66" charset="0"/>
              </a:rPr>
              <a:t>1. </a:t>
            </a:r>
            <a:r>
              <a:rPr lang="en-GB" altLang="en-US" sz="2800" b="1" dirty="0">
                <a:solidFill>
                  <a:srgbClr val="9A3926"/>
                </a:solidFill>
                <a:latin typeface="Comic Sans MS" panose="030F0702030302020204" pitchFamily="66" charset="0"/>
              </a:rPr>
              <a:t>Extraocular muscles of orbit </a:t>
            </a:r>
            <a:r>
              <a:rPr lang="en-US" altLang="en-US" sz="2800" b="1" dirty="0">
                <a:solidFill>
                  <a:srgbClr val="9D3232"/>
                </a:solidFill>
                <a:effectLst>
                  <a:outerShdw blurRad="38100" dist="38100" dir="2700000" algn="tl">
                    <a:srgbClr val="000000"/>
                  </a:outerShdw>
                </a:effectLst>
                <a:latin typeface="Comic Sans MS" panose="030F0702030302020204" pitchFamily="66" charset="0"/>
              </a:rPr>
              <a:t>(</a:t>
            </a:r>
            <a:r>
              <a:rPr lang="en-US" altLang="en-US" sz="2800" b="1" dirty="0" err="1">
                <a:solidFill>
                  <a:srgbClr val="9D3232"/>
                </a:solidFill>
                <a:effectLst>
                  <a:outerShdw blurRad="38100" dist="38100" dir="2700000" algn="tl">
                    <a:srgbClr val="000000"/>
                  </a:outerShdw>
                </a:effectLst>
                <a:latin typeface="Comic Sans MS" panose="030F0702030302020204" pitchFamily="66" charset="0"/>
              </a:rPr>
              <a:t>musculi</a:t>
            </a:r>
            <a:r>
              <a:rPr lang="en-US" altLang="en-US" sz="2800" b="1" dirty="0">
                <a:solidFill>
                  <a:srgbClr val="9D3232"/>
                </a:solidFill>
                <a:effectLst>
                  <a:outerShdw blurRad="38100" dist="38100" dir="2700000" algn="tl">
                    <a:srgbClr val="000000"/>
                  </a:outerShdw>
                </a:effectLst>
                <a:latin typeface="Comic Sans MS" panose="030F0702030302020204" pitchFamily="66" charset="0"/>
              </a:rPr>
              <a:t> bulbi)</a:t>
            </a:r>
          </a:p>
        </p:txBody>
      </p:sp>
      <p:sp>
        <p:nvSpPr>
          <p:cNvPr id="70660" name="Rectangle 3">
            <a:extLst>
              <a:ext uri="{FF2B5EF4-FFF2-40B4-BE49-F238E27FC236}">
                <a16:creationId xmlns:a16="http://schemas.microsoft.com/office/drawing/2014/main" id="{23CEC0F8-CE67-4C6F-F38F-57F5AF5983F2}"/>
              </a:ext>
            </a:extLst>
          </p:cNvPr>
          <p:cNvSpPr>
            <a:spLocks noChangeArrowheads="1"/>
          </p:cNvSpPr>
          <p:nvPr/>
        </p:nvSpPr>
        <p:spPr bwMode="auto">
          <a:xfrm>
            <a:off x="322263" y="951845"/>
            <a:ext cx="6357937" cy="587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2000" b="1" dirty="0">
                <a:latin typeface="Comic Sans MS" panose="030F0702030302020204" pitchFamily="66" charset="0"/>
              </a:rPr>
              <a:t>4 </a:t>
            </a:r>
            <a:r>
              <a:rPr lang="en-GB" altLang="en-US" sz="2000" b="1" dirty="0">
                <a:latin typeface="Comic Sans MS" panose="030F0702030302020204" pitchFamily="66" charset="0"/>
              </a:rPr>
              <a:t>recti muscle </a:t>
            </a:r>
            <a:r>
              <a:rPr lang="en-US" altLang="en-US" sz="2000" b="1" dirty="0">
                <a:latin typeface="Comic Sans MS" panose="030F0702030302020204" pitchFamily="66" charset="0"/>
              </a:rPr>
              <a:t>(mm. recti bulbi oculi) :</a:t>
            </a:r>
          </a:p>
          <a:p>
            <a:pPr eaLnBrk="1" hangingPunct="1">
              <a:spcBef>
                <a:spcPct val="0"/>
              </a:spcBef>
              <a:buClrTx/>
              <a:buSzTx/>
              <a:buFont typeface="Arial" panose="020B0604020202020204" pitchFamily="34" charset="0"/>
              <a:buNone/>
            </a:pPr>
            <a:endParaRPr lang="en-US" altLang="en-US" sz="10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1.m.rectus superior </a:t>
            </a:r>
            <a:r>
              <a:rPr lang="en-US" altLang="en-US" sz="1400" dirty="0">
                <a:latin typeface="Comic Sans MS" panose="030F0702030302020204" pitchFamily="66" charset="0"/>
              </a:rPr>
              <a:t>(innervated by III </a:t>
            </a:r>
            <a:r>
              <a:rPr lang="en-GB" altLang="en-US" sz="1400" dirty="0">
                <a:latin typeface="Comic Sans MS" panose="030F0702030302020204" pitchFamily="66" charset="0"/>
              </a:rPr>
              <a:t>cranial nerve</a:t>
            </a:r>
            <a:r>
              <a:rPr lang="en-US" altLang="en-US" sz="1400" dirty="0">
                <a:latin typeface="Comic Sans MS" panose="030F0702030302020204" pitchFamily="66" charset="0"/>
              </a:rPr>
              <a:t>)</a:t>
            </a: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2.m.rectus inferior </a:t>
            </a:r>
            <a:r>
              <a:rPr lang="en-US" altLang="en-US" sz="1400" dirty="0">
                <a:latin typeface="Comic Sans MS" panose="030F0702030302020204" pitchFamily="66" charset="0"/>
              </a:rPr>
              <a:t>(innervated by III </a:t>
            </a:r>
            <a:r>
              <a:rPr lang="en-GB" altLang="en-US" sz="1400" dirty="0">
                <a:latin typeface="Comic Sans MS" panose="030F0702030302020204" pitchFamily="66" charset="0"/>
              </a:rPr>
              <a:t>cranial nerve</a:t>
            </a:r>
            <a:r>
              <a:rPr lang="en-US" altLang="en-US" sz="1400" dirty="0">
                <a:latin typeface="Comic Sans MS" panose="030F0702030302020204" pitchFamily="66" charset="0"/>
              </a:rPr>
              <a:t>)</a:t>
            </a: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3.m. rectus lateralis </a:t>
            </a:r>
            <a:r>
              <a:rPr lang="en-US" altLang="en-US" sz="1400" dirty="0">
                <a:latin typeface="Comic Sans MS" panose="030F0702030302020204" pitchFamily="66" charset="0"/>
              </a:rPr>
              <a:t>(innervated by VI </a:t>
            </a:r>
            <a:r>
              <a:rPr lang="en-GB" altLang="en-US" sz="1400" dirty="0">
                <a:latin typeface="Comic Sans MS" panose="030F0702030302020204" pitchFamily="66" charset="0"/>
              </a:rPr>
              <a:t>cranial nerve</a:t>
            </a:r>
            <a:r>
              <a:rPr lang="en-US" altLang="en-US" sz="1400" dirty="0">
                <a:latin typeface="Comic Sans MS" panose="030F0702030302020204" pitchFamily="66" charset="0"/>
              </a:rPr>
              <a:t>)</a:t>
            </a: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4.m. rectus medialis </a:t>
            </a:r>
            <a:r>
              <a:rPr lang="en-US" altLang="en-US" sz="1400" dirty="0">
                <a:latin typeface="Comic Sans MS" panose="030F0702030302020204" pitchFamily="66" charset="0"/>
              </a:rPr>
              <a:t>(</a:t>
            </a:r>
            <a:r>
              <a:rPr lang="en-US" altLang="en-US" sz="1400" dirty="0" err="1">
                <a:latin typeface="Comic Sans MS" panose="030F0702030302020204" pitchFamily="66" charset="0"/>
              </a:rPr>
              <a:t>inervated</a:t>
            </a:r>
            <a:r>
              <a:rPr lang="en-US" altLang="en-US" sz="1400" dirty="0">
                <a:latin typeface="Comic Sans MS" panose="030F0702030302020204" pitchFamily="66" charset="0"/>
              </a:rPr>
              <a:t> by III </a:t>
            </a:r>
            <a:r>
              <a:rPr lang="en-GB" altLang="en-US" sz="1400" dirty="0">
                <a:latin typeface="Comic Sans MS" panose="030F0702030302020204" pitchFamily="66" charset="0"/>
              </a:rPr>
              <a:t>cranial nerve</a:t>
            </a:r>
            <a:r>
              <a:rPr lang="en-US" altLang="en-US" sz="1400" dirty="0">
                <a:latin typeface="Comic Sans MS" panose="030F0702030302020204" pitchFamily="66" charset="0"/>
              </a:rPr>
              <a:t>)</a:t>
            </a:r>
          </a:p>
          <a:p>
            <a:pPr eaLnBrk="1" hangingPunct="1">
              <a:spcBef>
                <a:spcPct val="0"/>
              </a:spcBef>
              <a:buClrTx/>
              <a:buSzTx/>
              <a:buFont typeface="Arial" panose="020B0604020202020204" pitchFamily="34" charset="0"/>
              <a:buNone/>
            </a:pPr>
            <a:endParaRPr lang="en-US" altLang="en-US" sz="14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2000" b="1" dirty="0">
                <a:latin typeface="Comic Sans MS" panose="030F0702030302020204" pitchFamily="66" charset="0"/>
              </a:rPr>
              <a:t>Attachments</a:t>
            </a:r>
            <a:r>
              <a:rPr lang="en-US" altLang="en-US" sz="2000" b="1" dirty="0">
                <a:latin typeface="Comic Sans MS" panose="030F0702030302020204" pitchFamily="66" charset="0"/>
              </a:rPr>
              <a:t>:</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altLang="en-US" sz="2000" u="sng" dirty="0">
                <a:latin typeface="Comic Sans MS" panose="030F0702030302020204" pitchFamily="66" charset="0"/>
              </a:rPr>
              <a:t>posteriorly</a:t>
            </a:r>
            <a:r>
              <a:rPr lang="en-US" altLang="en-US" sz="2000" dirty="0">
                <a:latin typeface="Comic Sans MS" panose="030F0702030302020204" pitchFamily="66" charset="0"/>
              </a:rPr>
              <a:t>:</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altLang="en-US" sz="1800" dirty="0">
                <a:latin typeface="Comic Sans MS" panose="030F0702030302020204" pitchFamily="66" charset="0"/>
              </a:rPr>
              <a:t>common </a:t>
            </a:r>
            <a:r>
              <a:rPr lang="en-GB" altLang="en-US" sz="1800" dirty="0" err="1">
                <a:latin typeface="Comic Sans MS" panose="030F0702030302020204" pitchFamily="66" charset="0"/>
              </a:rPr>
              <a:t>tendineus</a:t>
            </a:r>
            <a:r>
              <a:rPr lang="en-GB" altLang="en-US" sz="1800" dirty="0">
                <a:latin typeface="Comic Sans MS" panose="030F0702030302020204" pitchFamily="66" charset="0"/>
              </a:rPr>
              <a:t> ring </a:t>
            </a:r>
            <a:r>
              <a:rPr lang="en-US" altLang="en-US" sz="1800" dirty="0">
                <a:latin typeface="Comic Sans MS" panose="030F0702030302020204" pitchFamily="66" charset="0"/>
              </a:rPr>
              <a:t>(anulus </a:t>
            </a:r>
            <a:r>
              <a:rPr lang="en-US" altLang="en-US" sz="1800" dirty="0" err="1">
                <a:latin typeface="Comic Sans MS" panose="030F0702030302020204" pitchFamily="66" charset="0"/>
              </a:rPr>
              <a:t>tendineus</a:t>
            </a:r>
            <a:r>
              <a:rPr lang="en-US" altLang="en-US" sz="1800" dirty="0">
                <a:latin typeface="Comic Sans MS" panose="030F0702030302020204" pitchFamily="66" charset="0"/>
              </a:rPr>
              <a:t> </a:t>
            </a:r>
            <a:br>
              <a:rPr lang="en-US" altLang="en-US" sz="1800" dirty="0">
                <a:latin typeface="Comic Sans MS" panose="030F0702030302020204" pitchFamily="66" charset="0"/>
              </a:rPr>
            </a:br>
            <a:r>
              <a:rPr lang="en-US" altLang="en-US" sz="1800" dirty="0">
                <a:latin typeface="Comic Sans MS" panose="030F0702030302020204" pitchFamily="66" charset="0"/>
              </a:rPr>
              <a:t>  communis) </a:t>
            </a:r>
            <a:r>
              <a:rPr lang="en-GB" sz="1800" dirty="0">
                <a:latin typeface="Comic Sans MS" panose="030F0702030302020204" pitchFamily="66" charset="0"/>
              </a:rPr>
              <a:t>that surrounds the optic canal </a:t>
            </a:r>
            <a:br>
              <a:rPr lang="en-GB" sz="1800" dirty="0">
                <a:latin typeface="Comic Sans MS" panose="030F0702030302020204" pitchFamily="66" charset="0"/>
              </a:rPr>
            </a:br>
            <a:r>
              <a:rPr lang="en-GB" sz="1800" dirty="0">
                <a:latin typeface="Comic Sans MS" panose="030F0702030302020204" pitchFamily="66" charset="0"/>
              </a:rPr>
              <a:t>  and from part of the superior orbital </a:t>
            </a:r>
            <a:br>
              <a:rPr lang="en-GB" sz="1800" dirty="0">
                <a:latin typeface="Comic Sans MS" panose="030F0702030302020204" pitchFamily="66" charset="0"/>
              </a:rPr>
            </a:br>
            <a:r>
              <a:rPr lang="en-GB" sz="1800" dirty="0">
                <a:latin typeface="Comic Sans MS" panose="030F0702030302020204" pitchFamily="66" charset="0"/>
              </a:rPr>
              <a:t>  fissure at the apex of the orbit</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altLang="en-US" sz="2000" u="sng" dirty="0">
                <a:latin typeface="Comic Sans MS" panose="030F0702030302020204" pitchFamily="66" charset="0"/>
              </a:rPr>
              <a:t>anteriorly</a:t>
            </a:r>
            <a:r>
              <a:rPr lang="en-US" altLang="en-US" sz="2000" dirty="0">
                <a:latin typeface="Comic Sans MS" panose="030F0702030302020204" pitchFamily="66" charset="0"/>
              </a:rPr>
              <a:t>:</a:t>
            </a: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attached to sclera</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sz="1800" dirty="0">
                <a:latin typeface="Comic Sans MS" panose="030F0702030302020204" pitchFamily="66" charset="0"/>
              </a:rPr>
              <a:t>superior, inferior, lateral and medial</a:t>
            </a:r>
            <a:br>
              <a:rPr lang="en-GB" sz="1800" dirty="0">
                <a:latin typeface="Comic Sans MS" panose="030F0702030302020204" pitchFamily="66" charset="0"/>
              </a:rPr>
            </a:br>
            <a:r>
              <a:rPr lang="en-GB" sz="1800" dirty="0">
                <a:latin typeface="Comic Sans MS" panose="030F0702030302020204" pitchFamily="66" charset="0"/>
              </a:rPr>
              <a:t>  aspects of the eyeball </a:t>
            </a:r>
            <a:r>
              <a:rPr lang="en-GB" altLang="en-US" sz="1800" dirty="0">
                <a:latin typeface="Comic Sans MS" panose="030F0702030302020204" pitchFamily="66" charset="0"/>
              </a:rPr>
              <a:t>along the line </a:t>
            </a:r>
            <a:br>
              <a:rPr lang="en-GB" altLang="en-US" sz="1800" dirty="0">
                <a:latin typeface="Comic Sans MS" panose="030F0702030302020204" pitchFamily="66" charset="0"/>
              </a:rPr>
            </a:br>
            <a:r>
              <a:rPr lang="en-GB" altLang="en-US" sz="1800" dirty="0">
                <a:latin typeface="Comic Sans MS" panose="030F0702030302020204" pitchFamily="66" charset="0"/>
              </a:rPr>
              <a:t>  that is </a:t>
            </a:r>
            <a:r>
              <a:rPr lang="en-US" altLang="en-US" sz="1800" dirty="0">
                <a:latin typeface="Comic Sans MS" panose="030F0702030302020204" pitchFamily="66" charset="0"/>
              </a:rPr>
              <a:t>5,5-7,7mm </a:t>
            </a:r>
            <a:r>
              <a:rPr lang="en-GB" altLang="en-US" sz="1800" dirty="0">
                <a:latin typeface="Comic Sans MS" panose="030F0702030302020204" pitchFamily="66" charset="0"/>
              </a:rPr>
              <a:t>far from </a:t>
            </a:r>
            <a:r>
              <a:rPr lang="en-US" altLang="en-US" sz="1800" dirty="0">
                <a:latin typeface="Comic Sans MS" panose="030F0702030302020204" pitchFamily="66" charset="0"/>
              </a:rPr>
              <a:t>limbus of </a:t>
            </a:r>
            <a:br>
              <a:rPr lang="en-US" altLang="en-US" sz="1800" dirty="0">
                <a:latin typeface="Comic Sans MS" panose="030F0702030302020204" pitchFamily="66" charset="0"/>
              </a:rPr>
            </a:br>
            <a:r>
              <a:rPr lang="en-US" altLang="en-US" sz="1800" dirty="0">
                <a:latin typeface="Comic Sans MS" panose="030F0702030302020204" pitchFamily="66" charset="0"/>
              </a:rPr>
              <a:t>  cornea</a:t>
            </a:r>
          </a:p>
          <a:p>
            <a:pPr eaLnBrk="1" hangingPunct="1">
              <a:spcBef>
                <a:spcPct val="0"/>
              </a:spcBef>
              <a:buClrTx/>
              <a:buSzTx/>
              <a:buFont typeface="Arial" panose="020B0604020202020204" pitchFamily="34" charset="0"/>
              <a:buNone/>
            </a:pPr>
            <a:endParaRPr lang="en-US" altLang="en-US" sz="2000" dirty="0">
              <a:latin typeface="Comic Sans MS" panose="030F0702030302020204" pitchFamily="66" charset="0"/>
            </a:endParaRPr>
          </a:p>
        </p:txBody>
      </p:sp>
      <p:sp>
        <p:nvSpPr>
          <p:cNvPr id="70662" name="Rectangle 5">
            <a:extLst>
              <a:ext uri="{FF2B5EF4-FFF2-40B4-BE49-F238E27FC236}">
                <a16:creationId xmlns:a16="http://schemas.microsoft.com/office/drawing/2014/main" id="{A8628018-299A-9A48-9A11-93EE3D359B3E}"/>
              </a:ext>
            </a:extLst>
          </p:cNvPr>
          <p:cNvSpPr>
            <a:spLocks noChangeArrowheads="1"/>
          </p:cNvSpPr>
          <p:nvPr/>
        </p:nvSpPr>
        <p:spPr bwMode="auto">
          <a:xfrm>
            <a:off x="4808129" y="5033815"/>
            <a:ext cx="4131742" cy="147732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1800" dirty="0">
                <a:latin typeface="Comic Sans MS" panose="030F0702030302020204" pitchFamily="66" charset="0"/>
              </a:rPr>
              <a:t>Primary action</a:t>
            </a:r>
            <a:r>
              <a:rPr lang="en-US" altLang="en-US" sz="1800" dirty="0">
                <a:latin typeface="Comic Sans MS" panose="030F0702030302020204" pitchFamily="66" charset="0"/>
              </a:rPr>
              <a:t>:</a:t>
            </a: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RL - </a:t>
            </a:r>
            <a:r>
              <a:rPr lang="en-GB" altLang="en-US" sz="1800" dirty="0">
                <a:latin typeface="Comic Sans MS" panose="030F0702030302020204" pitchFamily="66" charset="0"/>
              </a:rPr>
              <a:t>abduction</a:t>
            </a: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RM - </a:t>
            </a:r>
            <a:r>
              <a:rPr lang="en-GB" altLang="en-US" sz="1800" dirty="0">
                <a:latin typeface="Comic Sans MS" panose="030F0702030302020204" pitchFamily="66" charset="0"/>
              </a:rPr>
              <a:t>adduction</a:t>
            </a: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RS – </a:t>
            </a:r>
            <a:r>
              <a:rPr lang="en-GB" altLang="en-US" sz="1800" dirty="0">
                <a:latin typeface="Comic Sans MS" panose="030F0702030302020204" pitchFamily="66" charset="0"/>
              </a:rPr>
              <a:t>elevation and medial rotation</a:t>
            </a: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RI – </a:t>
            </a:r>
            <a:r>
              <a:rPr lang="en-GB" altLang="en-US" sz="1800" dirty="0">
                <a:latin typeface="Comic Sans MS" panose="030F0702030302020204" pitchFamily="66" charset="0"/>
              </a:rPr>
              <a:t>depression and lateral rotation</a:t>
            </a:r>
            <a:endParaRPr lang="en-US" altLang="en-US" sz="1800" dirty="0">
              <a:latin typeface="Comic Sans MS" panose="030F0702030302020204" pitchFamily="66"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71682" name="Picture 4">
            <a:extLst>
              <a:ext uri="{FF2B5EF4-FFF2-40B4-BE49-F238E27FC236}">
                <a16:creationId xmlns:a16="http://schemas.microsoft.com/office/drawing/2014/main" id="{2297BD07-ECC7-DCF1-AFB3-8820F55379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88" t="9801" r="40967" b="41847"/>
          <a:stretch>
            <a:fillRect/>
          </a:stretch>
        </p:blipFill>
        <p:spPr bwMode="auto">
          <a:xfrm>
            <a:off x="4395788" y="639852"/>
            <a:ext cx="4748212" cy="336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4" name="Rectangle 3">
            <a:extLst>
              <a:ext uri="{FF2B5EF4-FFF2-40B4-BE49-F238E27FC236}">
                <a16:creationId xmlns:a16="http://schemas.microsoft.com/office/drawing/2014/main" id="{4FEBE16F-8601-65FA-0801-173927CBEBE9}"/>
              </a:ext>
            </a:extLst>
          </p:cNvPr>
          <p:cNvSpPr>
            <a:spLocks noChangeArrowheads="1"/>
          </p:cNvSpPr>
          <p:nvPr/>
        </p:nvSpPr>
        <p:spPr bwMode="auto">
          <a:xfrm>
            <a:off x="107504" y="551289"/>
            <a:ext cx="8429625" cy="575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endParaRPr lang="en-US" altLang="en-US" sz="20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b="1" dirty="0">
                <a:latin typeface="Comic Sans MS" panose="030F0702030302020204" pitchFamily="66" charset="0"/>
              </a:rPr>
              <a:t>2 </a:t>
            </a:r>
            <a:r>
              <a:rPr lang="en-GB" altLang="en-US" sz="2000" b="1" dirty="0">
                <a:latin typeface="Comic Sans MS" panose="030F0702030302020204" pitchFamily="66" charset="0"/>
              </a:rPr>
              <a:t>oblique muscles</a:t>
            </a:r>
            <a:r>
              <a:rPr lang="en-US" altLang="en-US" sz="2000" b="1" dirty="0">
                <a:latin typeface="Comic Sans MS" panose="030F0702030302020204" pitchFamily="66" charset="0"/>
              </a:rPr>
              <a:t> (mm. obliqui bulbi) </a:t>
            </a:r>
            <a:r>
              <a:rPr lang="en-US" altLang="en-US" sz="2000" dirty="0">
                <a:latin typeface="Comic Sans MS" panose="030F0702030302020204" pitchFamily="66" charset="0"/>
              </a:rPr>
              <a:t>:</a:t>
            </a:r>
          </a:p>
          <a:p>
            <a:pPr eaLnBrk="1" hangingPunct="1">
              <a:spcBef>
                <a:spcPct val="0"/>
              </a:spcBef>
              <a:buClrTx/>
              <a:buSzTx/>
              <a:buFont typeface="Arial" panose="020B0604020202020204" pitchFamily="34" charset="0"/>
              <a:buNone/>
            </a:pPr>
            <a:endParaRPr lang="en-US" altLang="en-US" sz="10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1. </a:t>
            </a:r>
            <a:r>
              <a:rPr lang="en-US" altLang="en-US" sz="2000" b="1" dirty="0">
                <a:latin typeface="Comic Sans MS" panose="030F0702030302020204" pitchFamily="66" charset="0"/>
              </a:rPr>
              <a:t>m. </a:t>
            </a:r>
            <a:r>
              <a:rPr lang="en-US" altLang="en-US" sz="2000" b="1" dirty="0" err="1">
                <a:latin typeface="Comic Sans MS" panose="030F0702030302020204" pitchFamily="66" charset="0"/>
              </a:rPr>
              <a:t>obliqus</a:t>
            </a:r>
            <a:r>
              <a:rPr lang="en-US" altLang="en-US" sz="2000" b="1" dirty="0">
                <a:latin typeface="Comic Sans MS" panose="030F0702030302020204" pitchFamily="66" charset="0"/>
              </a:rPr>
              <a:t> superior </a:t>
            </a:r>
            <a:r>
              <a:rPr lang="en-US" altLang="en-US" sz="1400" dirty="0">
                <a:latin typeface="Comic Sans MS" panose="030F0702030302020204" pitchFamily="66" charset="0"/>
              </a:rPr>
              <a:t>(innervated by IV cranial nerve)</a:t>
            </a:r>
            <a:br>
              <a:rPr lang="en-US" altLang="en-US" sz="1400" dirty="0">
                <a:latin typeface="Comic Sans MS" panose="030F0702030302020204" pitchFamily="66" charset="0"/>
              </a:rPr>
            </a:br>
            <a:r>
              <a:rPr lang="en-GB" altLang="en-US" sz="2000" dirty="0">
                <a:latin typeface="Comic Sans MS" panose="030F0702030302020204" pitchFamily="66" charset="0"/>
              </a:rPr>
              <a:t>attachment</a:t>
            </a:r>
            <a:r>
              <a:rPr lang="en-US" altLang="en-US" sz="2000" dirty="0">
                <a:latin typeface="Comic Sans MS" panose="030F0702030302020204" pitchFamily="66" charset="0"/>
              </a:rPr>
              <a:t>:</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altLang="en-US" sz="1800" dirty="0">
                <a:latin typeface="Comic Sans MS" panose="030F0702030302020204" pitchFamily="66" charset="0"/>
              </a:rPr>
              <a:t>body of sphenoid bone at the </a:t>
            </a:r>
            <a:br>
              <a:rPr lang="en-GB" altLang="en-US" sz="1800" dirty="0">
                <a:latin typeface="Comic Sans MS" panose="030F0702030302020204" pitchFamily="66" charset="0"/>
              </a:rPr>
            </a:br>
            <a:r>
              <a:rPr lang="en-GB" altLang="en-US" sz="1800" dirty="0">
                <a:latin typeface="Comic Sans MS" panose="030F0702030302020204" pitchFamily="66" charset="0"/>
              </a:rPr>
              <a:t>   apex of orbit</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altLang="en-US" sz="1800" dirty="0">
                <a:latin typeface="Comic Sans MS" panose="030F0702030302020204" pitchFamily="66" charset="0"/>
              </a:rPr>
              <a:t>extends anteriorly</a:t>
            </a:r>
            <a:r>
              <a:rPr lang="en-US" altLang="en-US" sz="1800" dirty="0">
                <a:latin typeface="Comic Sans MS" panose="030F0702030302020204" pitchFamily="66" charset="0"/>
              </a:rPr>
              <a:t>, </a:t>
            </a:r>
            <a:r>
              <a:rPr lang="en-GB" altLang="en-US" sz="1800" dirty="0">
                <a:latin typeface="Comic Sans MS" panose="030F0702030302020204" pitchFamily="66" charset="0"/>
              </a:rPr>
              <a:t>passes through</a:t>
            </a:r>
            <a:br>
              <a:rPr lang="en-US" altLang="en-US" sz="1800" dirty="0">
                <a:latin typeface="Comic Sans MS" panose="030F0702030302020204" pitchFamily="66" charset="0"/>
              </a:rPr>
            </a:br>
            <a:r>
              <a:rPr lang="en-US" altLang="en-US" sz="1800" dirty="0">
                <a:latin typeface="Comic Sans MS" panose="030F0702030302020204" pitchFamily="66" charset="0"/>
              </a:rPr>
              <a:t>  </a:t>
            </a:r>
            <a:r>
              <a:rPr lang="en-GB" altLang="en-US" sz="1800" dirty="0">
                <a:latin typeface="Comic Sans MS" panose="030F0702030302020204" pitchFamily="66" charset="0"/>
              </a:rPr>
              <a:t>fibrous ring</a:t>
            </a:r>
            <a:r>
              <a:rPr lang="en-US" altLang="en-US" sz="1800" dirty="0">
                <a:latin typeface="Comic Sans MS" panose="030F0702030302020204" pitchFamily="66" charset="0"/>
              </a:rPr>
              <a:t> (trochlea) at anterior </a:t>
            </a:r>
            <a:br>
              <a:rPr lang="en-US" altLang="en-US" sz="1800" dirty="0">
                <a:latin typeface="Comic Sans MS" panose="030F0702030302020204" pitchFamily="66" charset="0"/>
              </a:rPr>
            </a:br>
            <a:r>
              <a:rPr lang="en-US" altLang="en-US" sz="1800" dirty="0">
                <a:latin typeface="Comic Sans MS" panose="030F0702030302020204" pitchFamily="66" charset="0"/>
              </a:rPr>
              <a:t>  part of medial wall of orbit, and turn </a:t>
            </a:r>
            <a:br>
              <a:rPr lang="en-US" altLang="en-US" sz="1800" dirty="0">
                <a:latin typeface="Comic Sans MS" panose="030F0702030302020204" pitchFamily="66" charset="0"/>
              </a:rPr>
            </a:br>
            <a:r>
              <a:rPr lang="en-US" altLang="en-US" sz="1800" dirty="0">
                <a:latin typeface="Comic Sans MS" panose="030F0702030302020204" pitchFamily="66" charset="0"/>
              </a:rPr>
              <a:t>  posteriorly and attaches to:</a:t>
            </a:r>
            <a:br>
              <a:rPr lang="en-US" altLang="en-US" sz="1800" dirty="0">
                <a:latin typeface="Comic Sans MS" panose="030F0702030302020204" pitchFamily="66" charset="0"/>
              </a:rPr>
            </a:br>
            <a:r>
              <a:rPr lang="en-US" altLang="en-US" sz="2000" dirty="0">
                <a:latin typeface="Comic Sans MS" panose="030F0702030302020204" pitchFamily="66" charset="0"/>
              </a:rPr>
              <a:t>- sclera, </a:t>
            </a:r>
            <a:r>
              <a:rPr lang="en-GB" altLang="en-US" sz="1800" dirty="0">
                <a:latin typeface="Comic Sans MS" panose="030F0702030302020204" pitchFamily="66" charset="0"/>
              </a:rPr>
              <a:t>posterior to equator of eyeball</a:t>
            </a:r>
            <a:br>
              <a:rPr lang="en-US" altLang="en-US" sz="1800" dirty="0">
                <a:latin typeface="Comic Sans MS" panose="030F0702030302020204" pitchFamily="66" charset="0"/>
              </a:rPr>
            </a:br>
            <a:r>
              <a:rPr lang="en-US" altLang="en-US" sz="1800" dirty="0">
                <a:latin typeface="Comic Sans MS" panose="030F0702030302020204" pitchFamily="66" charset="0"/>
              </a:rPr>
              <a:t>  (</a:t>
            </a:r>
            <a:r>
              <a:rPr lang="en-GB" altLang="en-US" sz="1800" dirty="0">
                <a:latin typeface="Comic Sans MS" panose="030F0702030302020204" pitchFamily="66" charset="0"/>
              </a:rPr>
              <a:t>upper-lateral quadrant of eyeball</a:t>
            </a:r>
            <a:r>
              <a:rPr lang="en-US" altLang="en-US" sz="1800" dirty="0">
                <a:latin typeface="Comic Sans MS" panose="030F0702030302020204" pitchFamily="66" charset="0"/>
              </a:rPr>
              <a:t>)</a:t>
            </a:r>
            <a:br>
              <a:rPr lang="en-US" altLang="en-US" sz="1800" dirty="0">
                <a:latin typeface="Comic Sans MS" panose="030F0702030302020204" pitchFamily="66" charset="0"/>
              </a:rPr>
            </a:br>
            <a:r>
              <a:rPr lang="en-GB" altLang="en-US" sz="1800" dirty="0">
                <a:solidFill>
                  <a:srgbClr val="458293"/>
                </a:solidFill>
                <a:latin typeface="Comic Sans MS" panose="030F0702030302020204" pitchFamily="66" charset="0"/>
              </a:rPr>
              <a:t>Pulls down and laterally anterior part of eyeball (depression and abduction)</a:t>
            </a:r>
            <a:br>
              <a:rPr lang="en-US" altLang="en-US" sz="1800" dirty="0">
                <a:solidFill>
                  <a:srgbClr val="458293"/>
                </a:solidFill>
                <a:latin typeface="Comic Sans MS" panose="030F0702030302020204" pitchFamily="66" charset="0"/>
              </a:rPr>
            </a:br>
            <a:endParaRPr lang="en-US" altLang="en-US" sz="1800" dirty="0">
              <a:solidFill>
                <a:srgbClr val="458293"/>
              </a:solidFill>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2. </a:t>
            </a:r>
            <a:r>
              <a:rPr lang="en-US" altLang="en-US" sz="2000" b="1" dirty="0">
                <a:latin typeface="Comic Sans MS" panose="030F0702030302020204" pitchFamily="66" charset="0"/>
              </a:rPr>
              <a:t>m. </a:t>
            </a:r>
            <a:r>
              <a:rPr lang="en-US" altLang="en-US" sz="2000" b="1" dirty="0" err="1">
                <a:latin typeface="Comic Sans MS" panose="030F0702030302020204" pitchFamily="66" charset="0"/>
              </a:rPr>
              <a:t>obliqus</a:t>
            </a:r>
            <a:r>
              <a:rPr lang="en-US" altLang="en-US" sz="2000" b="1" dirty="0">
                <a:latin typeface="Comic Sans MS" panose="030F0702030302020204" pitchFamily="66" charset="0"/>
              </a:rPr>
              <a:t> inferior </a:t>
            </a:r>
            <a:r>
              <a:rPr lang="en-US" altLang="en-US" sz="1400" dirty="0">
                <a:latin typeface="Comic Sans MS" panose="030F0702030302020204" pitchFamily="66" charset="0"/>
              </a:rPr>
              <a:t>(innervated by III cranial nerve)</a:t>
            </a:r>
            <a:br>
              <a:rPr lang="en-US" altLang="en-US" sz="1000" dirty="0">
                <a:latin typeface="Comic Sans MS" panose="030F0702030302020204" pitchFamily="66" charset="0"/>
              </a:rPr>
            </a:br>
            <a:r>
              <a:rPr lang="en-GB" altLang="en-US" sz="1800" b="1" dirty="0">
                <a:latin typeface="Comic Sans MS" panose="030F0702030302020204" pitchFamily="66" charset="0"/>
              </a:rPr>
              <a:t>attachment</a:t>
            </a:r>
            <a:r>
              <a:rPr lang="en-US" altLang="en-US" sz="1800" dirty="0">
                <a:latin typeface="Comic Sans MS" panose="030F0702030302020204" pitchFamily="66" charset="0"/>
              </a:rPr>
              <a:t>:</a:t>
            </a:r>
            <a:br>
              <a:rPr lang="en-US" altLang="en-US" sz="1800" dirty="0">
                <a:latin typeface="Comic Sans MS" panose="030F0702030302020204" pitchFamily="66" charset="0"/>
              </a:rPr>
            </a:br>
            <a:r>
              <a:rPr lang="en-US" altLang="en-US" sz="1800" dirty="0">
                <a:latin typeface="Comic Sans MS" panose="030F0702030302020204" pitchFamily="66" charset="0"/>
              </a:rPr>
              <a:t>- </a:t>
            </a:r>
            <a:r>
              <a:rPr lang="en-GB" altLang="en-US" sz="1800" dirty="0">
                <a:latin typeface="Comic Sans MS" panose="030F0702030302020204" pitchFamily="66" charset="0"/>
              </a:rPr>
              <a:t>bony floor of orbit</a:t>
            </a:r>
            <a:r>
              <a:rPr lang="en-US" altLang="en-US" sz="1800" dirty="0">
                <a:latin typeface="Comic Sans MS" panose="030F0702030302020204" pitchFamily="66" charset="0"/>
              </a:rPr>
              <a:t>, </a:t>
            </a:r>
            <a:r>
              <a:rPr lang="en-GB" altLang="en-US" sz="1800" dirty="0">
                <a:latin typeface="Comic Sans MS" panose="030F0702030302020204" pitchFamily="66" charset="0"/>
              </a:rPr>
              <a:t>near inferior end of </a:t>
            </a:r>
            <a:r>
              <a:rPr lang="en-US" altLang="en-US" sz="1800" dirty="0">
                <a:latin typeface="Comic Sans MS" panose="030F0702030302020204" pitchFamily="66" charset="0"/>
              </a:rPr>
              <a:t>fossae </a:t>
            </a:r>
            <a:r>
              <a:rPr lang="en-US" altLang="en-US" sz="1800" dirty="0" err="1">
                <a:latin typeface="Comic Sans MS" panose="030F0702030302020204" pitchFamily="66" charset="0"/>
              </a:rPr>
              <a:t>sacci</a:t>
            </a:r>
            <a:r>
              <a:rPr lang="en-US" altLang="en-US" sz="1800" dirty="0">
                <a:latin typeface="Comic Sans MS" panose="030F0702030302020204" pitchFamily="66" charset="0"/>
              </a:rPr>
              <a:t> </a:t>
            </a:r>
            <a:r>
              <a:rPr lang="en-US" altLang="en-US" sz="1800" dirty="0" err="1">
                <a:latin typeface="Comic Sans MS" panose="030F0702030302020204" pitchFamily="66" charset="0"/>
              </a:rPr>
              <a:t>lacrimalis</a:t>
            </a:r>
            <a:br>
              <a:rPr lang="en-US" altLang="en-US" sz="1800" dirty="0">
                <a:latin typeface="Comic Sans MS" panose="030F0702030302020204" pitchFamily="66" charset="0"/>
              </a:rPr>
            </a:br>
            <a:r>
              <a:rPr lang="en-US" altLang="en-US" sz="1800" dirty="0">
                <a:latin typeface="Comic Sans MS" panose="030F0702030302020204" pitchFamily="66" charset="0"/>
              </a:rPr>
              <a:t>- </a:t>
            </a:r>
            <a:r>
              <a:rPr lang="en-GB" altLang="en-US" sz="1800" dirty="0">
                <a:latin typeface="Comic Sans MS" panose="030F0702030302020204" pitchFamily="66" charset="0"/>
              </a:rPr>
              <a:t>sclera, posterior to equator of eyeball </a:t>
            </a:r>
            <a:r>
              <a:rPr lang="en-US" altLang="en-US" sz="1800" dirty="0">
                <a:latin typeface="Comic Sans MS" panose="030F0702030302020204" pitchFamily="66" charset="0"/>
              </a:rPr>
              <a:t>(</a:t>
            </a:r>
            <a:r>
              <a:rPr lang="en-GB" altLang="en-US" sz="1800" dirty="0">
                <a:latin typeface="Comic Sans MS" panose="030F0702030302020204" pitchFamily="66" charset="0"/>
              </a:rPr>
              <a:t>lower-lateral quadrant of eyeball</a:t>
            </a:r>
            <a:r>
              <a:rPr lang="en-US" altLang="en-US" sz="1800" dirty="0">
                <a:latin typeface="Comic Sans MS" panose="030F0702030302020204" pitchFamily="66" charset="0"/>
              </a:rPr>
              <a:t>)</a:t>
            </a:r>
            <a:br>
              <a:rPr lang="en-US" altLang="en-US" sz="1800" dirty="0">
                <a:latin typeface="Comic Sans MS" panose="030F0702030302020204" pitchFamily="66" charset="0"/>
              </a:rPr>
            </a:br>
            <a:r>
              <a:rPr lang="en-GB" altLang="en-US" sz="1800" dirty="0">
                <a:solidFill>
                  <a:srgbClr val="458293"/>
                </a:solidFill>
                <a:latin typeface="Comic Sans MS" panose="030F0702030302020204" pitchFamily="66" charset="0"/>
              </a:rPr>
              <a:t>Pulls upward and laterally anterior part of eyeball (elevation and abduction)</a:t>
            </a:r>
            <a:r>
              <a:rPr lang="en-US" altLang="en-US" sz="1800" dirty="0">
                <a:solidFill>
                  <a:srgbClr val="458293"/>
                </a:solidFill>
                <a:latin typeface="Comic Sans MS" panose="030F0702030302020204" pitchFamily="66" charset="0"/>
              </a:rPr>
              <a:t> </a:t>
            </a:r>
            <a:endParaRPr lang="en-US" altLang="en-US" sz="1800" dirty="0">
              <a:latin typeface="Comic Sans MS" panose="030F0702030302020204" pitchFamily="66" charset="0"/>
            </a:endParaRPr>
          </a:p>
        </p:txBody>
      </p:sp>
      <p:sp>
        <p:nvSpPr>
          <p:cNvPr id="2" name="Rectangle 1">
            <a:extLst>
              <a:ext uri="{FF2B5EF4-FFF2-40B4-BE49-F238E27FC236}">
                <a16:creationId xmlns:a16="http://schemas.microsoft.com/office/drawing/2014/main" id="{10BAEC90-3FB0-6E8A-F072-0182A8240E6A}"/>
              </a:ext>
            </a:extLst>
          </p:cNvPr>
          <p:cNvSpPr>
            <a:spLocks noChangeArrowheads="1"/>
          </p:cNvSpPr>
          <p:nvPr/>
        </p:nvSpPr>
        <p:spPr bwMode="auto">
          <a:xfrm>
            <a:off x="0" y="116632"/>
            <a:ext cx="9143999" cy="52322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2800" b="1" dirty="0">
                <a:solidFill>
                  <a:srgbClr val="9D3232"/>
                </a:solidFill>
                <a:effectLst>
                  <a:outerShdw blurRad="38100" dist="38100" dir="2700000" algn="tl">
                    <a:srgbClr val="000000"/>
                  </a:outerShdw>
                </a:effectLst>
                <a:latin typeface="Comic Sans MS" panose="030F0702030302020204" pitchFamily="66" charset="0"/>
              </a:rPr>
              <a:t>1. </a:t>
            </a:r>
            <a:r>
              <a:rPr lang="en-GB" altLang="en-US" sz="2800" b="1" dirty="0">
                <a:solidFill>
                  <a:srgbClr val="9A3926"/>
                </a:solidFill>
                <a:latin typeface="Comic Sans MS" panose="030F0702030302020204" pitchFamily="66" charset="0"/>
              </a:rPr>
              <a:t>Extraocular muscles of orbit </a:t>
            </a:r>
            <a:r>
              <a:rPr lang="en-US" altLang="en-US" sz="2800" b="1" dirty="0">
                <a:solidFill>
                  <a:srgbClr val="9D3232"/>
                </a:solidFill>
                <a:effectLst>
                  <a:outerShdw blurRad="38100" dist="38100" dir="2700000" algn="tl">
                    <a:srgbClr val="000000"/>
                  </a:outerShdw>
                </a:effectLst>
                <a:latin typeface="Comic Sans MS" panose="030F0702030302020204" pitchFamily="66" charset="0"/>
              </a:rPr>
              <a:t>(</a:t>
            </a:r>
            <a:r>
              <a:rPr lang="en-US" altLang="en-US" sz="2800" b="1" dirty="0" err="1">
                <a:solidFill>
                  <a:srgbClr val="9D3232"/>
                </a:solidFill>
                <a:effectLst>
                  <a:outerShdw blurRad="38100" dist="38100" dir="2700000" algn="tl">
                    <a:srgbClr val="000000"/>
                  </a:outerShdw>
                </a:effectLst>
                <a:latin typeface="Comic Sans MS" panose="030F0702030302020204" pitchFamily="66" charset="0"/>
              </a:rPr>
              <a:t>musculi</a:t>
            </a:r>
            <a:r>
              <a:rPr lang="en-US" altLang="en-US" sz="2800" b="1" dirty="0">
                <a:solidFill>
                  <a:srgbClr val="9D3232"/>
                </a:solidFill>
                <a:effectLst>
                  <a:outerShdw blurRad="38100" dist="38100" dir="2700000" algn="tl">
                    <a:srgbClr val="000000"/>
                  </a:outerShdw>
                </a:effectLst>
                <a:latin typeface="Comic Sans MS" panose="030F0702030302020204" pitchFamily="66" charset="0"/>
              </a:rPr>
              <a:t> bulbi)</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71682" name="Picture 4">
            <a:extLst>
              <a:ext uri="{FF2B5EF4-FFF2-40B4-BE49-F238E27FC236}">
                <a16:creationId xmlns:a16="http://schemas.microsoft.com/office/drawing/2014/main" id="{2297BD07-ECC7-DCF1-AFB3-8820F55379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88" t="9801" r="40967" b="41847"/>
          <a:stretch>
            <a:fillRect/>
          </a:stretch>
        </p:blipFill>
        <p:spPr bwMode="auto">
          <a:xfrm>
            <a:off x="3967163" y="2852936"/>
            <a:ext cx="4748212" cy="336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4" name="Rectangle 3">
            <a:extLst>
              <a:ext uri="{FF2B5EF4-FFF2-40B4-BE49-F238E27FC236}">
                <a16:creationId xmlns:a16="http://schemas.microsoft.com/office/drawing/2014/main" id="{4FEBE16F-8601-65FA-0801-173927CBEBE9}"/>
              </a:ext>
            </a:extLst>
          </p:cNvPr>
          <p:cNvSpPr>
            <a:spLocks noChangeArrowheads="1"/>
          </p:cNvSpPr>
          <p:nvPr/>
        </p:nvSpPr>
        <p:spPr bwMode="auto">
          <a:xfrm>
            <a:off x="285750" y="785813"/>
            <a:ext cx="8429625"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endParaRPr lang="en-US" altLang="en-US" sz="2000" dirty="0">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10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b="1" dirty="0">
                <a:latin typeface="Comic Sans MS" panose="030F0702030302020204" pitchFamily="66" charset="0"/>
              </a:rPr>
              <a:t>m. </a:t>
            </a:r>
            <a:r>
              <a:rPr lang="en-US" altLang="en-US" sz="2000" b="1" dirty="0" err="1">
                <a:latin typeface="Comic Sans MS" panose="030F0702030302020204" pitchFamily="66" charset="0"/>
              </a:rPr>
              <a:t>levator</a:t>
            </a:r>
            <a:r>
              <a:rPr lang="en-US" altLang="en-US" sz="2000" b="1" dirty="0">
                <a:latin typeface="Comic Sans MS" panose="030F0702030302020204" pitchFamily="66" charset="0"/>
              </a:rPr>
              <a:t> palpebrae superioris</a:t>
            </a:r>
            <a:br>
              <a:rPr lang="en-US" altLang="en-US" sz="2000" b="1" dirty="0">
                <a:latin typeface="Comic Sans MS" panose="030F0702030302020204" pitchFamily="66" charset="0"/>
              </a:rPr>
            </a:br>
            <a:r>
              <a:rPr lang="en-US" altLang="en-US" sz="2000" b="1" dirty="0">
                <a:latin typeface="Comic Sans MS" panose="030F0702030302020204" pitchFamily="66" charset="0"/>
              </a:rPr>
              <a:t>   </a:t>
            </a:r>
            <a:r>
              <a:rPr lang="en-US" altLang="en-US" sz="1400" dirty="0">
                <a:latin typeface="Comic Sans MS" panose="030F0702030302020204" pitchFamily="66" charset="0"/>
              </a:rPr>
              <a:t>(innervated by III cranial nerve)</a:t>
            </a:r>
            <a:br>
              <a:rPr lang="en-US" altLang="en-US" sz="1400" dirty="0">
                <a:latin typeface="Comic Sans MS" panose="030F0702030302020204" pitchFamily="66" charset="0"/>
              </a:rPr>
            </a:br>
            <a:r>
              <a:rPr lang="en-GB" altLang="en-US" sz="2000" dirty="0">
                <a:latin typeface="Comic Sans MS" panose="030F0702030302020204" pitchFamily="66" charset="0"/>
              </a:rPr>
              <a:t>attachment</a:t>
            </a:r>
            <a:r>
              <a:rPr lang="en-US" altLang="en-US" sz="2000" dirty="0">
                <a:latin typeface="Comic Sans MS" panose="030F0702030302020204" pitchFamily="66" charset="0"/>
              </a:rPr>
              <a:t>:</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altLang="en-US" sz="1800" dirty="0">
                <a:latin typeface="Comic Sans MS" panose="030F0702030302020204" pitchFamily="66" charset="0"/>
              </a:rPr>
              <a:t>lesser wing of sphenoid bone superior</a:t>
            </a:r>
            <a:br>
              <a:rPr lang="en-GB" altLang="en-US" sz="1800" dirty="0">
                <a:latin typeface="Comic Sans MS" panose="030F0702030302020204" pitchFamily="66" charset="0"/>
              </a:rPr>
            </a:br>
            <a:r>
              <a:rPr lang="en-GB" altLang="en-US" sz="1800" dirty="0">
                <a:latin typeface="Comic Sans MS" panose="030F0702030302020204" pitchFamily="66" charset="0"/>
              </a:rPr>
              <a:t>   and anterior to optic canal</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altLang="en-US" sz="1800" dirty="0">
                <a:latin typeface="Comic Sans MS" panose="030F0702030302020204" pitchFamily="66" charset="0"/>
              </a:rPr>
              <a:t>extends anteriorly</a:t>
            </a:r>
            <a:r>
              <a:rPr lang="en-US" altLang="en-US" sz="1800" dirty="0">
                <a:latin typeface="Comic Sans MS" panose="030F0702030302020204" pitchFamily="66" charset="0"/>
              </a:rPr>
              <a:t>, </a:t>
            </a:r>
            <a:r>
              <a:rPr lang="en-GB" altLang="en-US" sz="1800" dirty="0">
                <a:latin typeface="Comic Sans MS" panose="030F0702030302020204" pitchFamily="66" charset="0"/>
              </a:rPr>
              <a:t>under the roof </a:t>
            </a:r>
            <a:br>
              <a:rPr lang="en-US" altLang="en-US" sz="1800" dirty="0">
                <a:latin typeface="Comic Sans MS" panose="030F0702030302020204" pitchFamily="66" charset="0"/>
              </a:rPr>
            </a:br>
            <a:r>
              <a:rPr lang="en-US" altLang="en-US" sz="1800" dirty="0">
                <a:latin typeface="Comic Sans MS" panose="030F0702030302020204" pitchFamily="66" charset="0"/>
              </a:rPr>
              <a:t>  </a:t>
            </a:r>
            <a:r>
              <a:rPr lang="en-GB" altLang="en-US" sz="1800" dirty="0">
                <a:latin typeface="Comic Sans MS" panose="030F0702030302020204" pitchFamily="66" charset="0"/>
              </a:rPr>
              <a:t>of orbit, enters in upper eyelid and</a:t>
            </a:r>
            <a:br>
              <a:rPr lang="en-GB" altLang="en-US" sz="1800" dirty="0">
                <a:latin typeface="Comic Sans MS" panose="030F0702030302020204" pitchFamily="66" charset="0"/>
              </a:rPr>
            </a:br>
            <a:r>
              <a:rPr lang="en-GB" altLang="en-US" sz="1800" dirty="0">
                <a:latin typeface="Comic Sans MS" panose="030F0702030302020204" pitchFamily="66" charset="0"/>
              </a:rPr>
              <a:t>  attaches to tarsus and skin of upper</a:t>
            </a:r>
            <a:br>
              <a:rPr lang="en-GB" altLang="en-US" sz="1800" dirty="0">
                <a:latin typeface="Comic Sans MS" panose="030F0702030302020204" pitchFamily="66" charset="0"/>
              </a:rPr>
            </a:br>
            <a:r>
              <a:rPr lang="en-GB" altLang="en-US" sz="1800" dirty="0">
                <a:latin typeface="Comic Sans MS" panose="030F0702030302020204" pitchFamily="66" charset="0"/>
              </a:rPr>
              <a:t>  eyelid</a:t>
            </a:r>
            <a:br>
              <a:rPr lang="en-US" altLang="en-US" sz="1800" dirty="0">
                <a:latin typeface="Comic Sans MS" panose="030F0702030302020204" pitchFamily="66" charset="0"/>
              </a:rPr>
            </a:br>
            <a:r>
              <a:rPr lang="en-GB" altLang="en-US" sz="1800" dirty="0">
                <a:solidFill>
                  <a:srgbClr val="458293"/>
                </a:solidFill>
                <a:latin typeface="Comic Sans MS" panose="030F0702030302020204" pitchFamily="66" charset="0"/>
              </a:rPr>
              <a:t>Elevates superior eyelid</a:t>
            </a:r>
            <a:endParaRPr lang="en-US" altLang="en-US" sz="1800" dirty="0">
              <a:latin typeface="Comic Sans MS" panose="030F0702030302020204" pitchFamily="66" charset="0"/>
            </a:endParaRPr>
          </a:p>
        </p:txBody>
      </p:sp>
      <p:sp>
        <p:nvSpPr>
          <p:cNvPr id="2" name="Rectangle 1">
            <a:extLst>
              <a:ext uri="{FF2B5EF4-FFF2-40B4-BE49-F238E27FC236}">
                <a16:creationId xmlns:a16="http://schemas.microsoft.com/office/drawing/2014/main" id="{10BAEC90-3FB0-6E8A-F072-0182A8240E6A}"/>
              </a:ext>
            </a:extLst>
          </p:cNvPr>
          <p:cNvSpPr>
            <a:spLocks noChangeArrowheads="1"/>
          </p:cNvSpPr>
          <p:nvPr/>
        </p:nvSpPr>
        <p:spPr bwMode="auto">
          <a:xfrm>
            <a:off x="0" y="428625"/>
            <a:ext cx="9143999" cy="52322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2800" b="1" dirty="0">
                <a:solidFill>
                  <a:srgbClr val="9D3232"/>
                </a:solidFill>
                <a:effectLst>
                  <a:outerShdw blurRad="38100" dist="38100" dir="2700000" algn="tl">
                    <a:srgbClr val="000000"/>
                  </a:outerShdw>
                </a:effectLst>
                <a:latin typeface="Comic Sans MS" panose="030F0702030302020204" pitchFamily="66" charset="0"/>
              </a:rPr>
              <a:t>1. </a:t>
            </a:r>
            <a:r>
              <a:rPr lang="en-GB" altLang="en-US" sz="2800" b="1" dirty="0">
                <a:solidFill>
                  <a:srgbClr val="9A3926"/>
                </a:solidFill>
                <a:latin typeface="Comic Sans MS" panose="030F0702030302020204" pitchFamily="66" charset="0"/>
              </a:rPr>
              <a:t>Extraocular muscles of orbit </a:t>
            </a:r>
            <a:r>
              <a:rPr lang="en-US" altLang="en-US" sz="2800" b="1" dirty="0">
                <a:solidFill>
                  <a:srgbClr val="9D3232"/>
                </a:solidFill>
                <a:effectLst>
                  <a:outerShdw blurRad="38100" dist="38100" dir="2700000" algn="tl">
                    <a:srgbClr val="000000"/>
                  </a:outerShdw>
                </a:effectLst>
                <a:latin typeface="Comic Sans MS" panose="030F0702030302020204" pitchFamily="66" charset="0"/>
              </a:rPr>
              <a:t>(</a:t>
            </a:r>
            <a:r>
              <a:rPr lang="en-US" altLang="en-US" sz="2800" b="1" dirty="0" err="1">
                <a:solidFill>
                  <a:srgbClr val="9D3232"/>
                </a:solidFill>
                <a:effectLst>
                  <a:outerShdw blurRad="38100" dist="38100" dir="2700000" algn="tl">
                    <a:srgbClr val="000000"/>
                  </a:outerShdw>
                </a:effectLst>
                <a:latin typeface="Comic Sans MS" panose="030F0702030302020204" pitchFamily="66" charset="0"/>
              </a:rPr>
              <a:t>musculi</a:t>
            </a:r>
            <a:r>
              <a:rPr lang="en-US" altLang="en-US" sz="2800" b="1" dirty="0">
                <a:solidFill>
                  <a:srgbClr val="9D3232"/>
                </a:solidFill>
                <a:effectLst>
                  <a:outerShdw blurRad="38100" dist="38100" dir="2700000" algn="tl">
                    <a:srgbClr val="000000"/>
                  </a:outerShdw>
                </a:effectLst>
                <a:latin typeface="Comic Sans MS" panose="030F0702030302020204" pitchFamily="66" charset="0"/>
              </a:rPr>
              <a:t> bulbi)</a:t>
            </a:r>
          </a:p>
        </p:txBody>
      </p:sp>
    </p:spTree>
    <p:extLst>
      <p:ext uri="{BB962C8B-B14F-4D97-AF65-F5344CB8AC3E}">
        <p14:creationId xmlns:p14="http://schemas.microsoft.com/office/powerpoint/2010/main" val="172038380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6E27893-64D7-3B05-84C1-2373DCB0C020}"/>
              </a:ext>
            </a:extLst>
          </p:cNvPr>
          <p:cNvPicPr>
            <a:picLocks noChangeAspect="1"/>
          </p:cNvPicPr>
          <p:nvPr/>
        </p:nvPicPr>
        <p:blipFill>
          <a:blip r:embed="rId2"/>
          <a:stretch>
            <a:fillRect/>
          </a:stretch>
        </p:blipFill>
        <p:spPr>
          <a:xfrm>
            <a:off x="323528" y="548680"/>
            <a:ext cx="8496944" cy="3753634"/>
          </a:xfrm>
          <a:prstGeom prst="rect">
            <a:avLst/>
          </a:prstGeom>
        </p:spPr>
      </p:pic>
      <p:sp>
        <p:nvSpPr>
          <p:cNvPr id="4" name="Rectangle 3">
            <a:extLst>
              <a:ext uri="{FF2B5EF4-FFF2-40B4-BE49-F238E27FC236}">
                <a16:creationId xmlns:a16="http://schemas.microsoft.com/office/drawing/2014/main" id="{40BCBA55-9AF2-6A40-5179-40E1480162CA}"/>
              </a:ext>
            </a:extLst>
          </p:cNvPr>
          <p:cNvSpPr>
            <a:spLocks noChangeArrowheads="1"/>
          </p:cNvSpPr>
          <p:nvPr/>
        </p:nvSpPr>
        <p:spPr bwMode="auto">
          <a:xfrm>
            <a:off x="-180019" y="188640"/>
            <a:ext cx="9143999" cy="52322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2800" b="1" dirty="0">
                <a:solidFill>
                  <a:srgbClr val="9D3232"/>
                </a:solidFill>
                <a:effectLst>
                  <a:outerShdw blurRad="38100" dist="38100" dir="2700000" algn="tl">
                    <a:srgbClr val="000000"/>
                  </a:outerShdw>
                </a:effectLst>
                <a:latin typeface="Comic Sans MS" panose="030F0702030302020204" pitchFamily="66" charset="0"/>
              </a:rPr>
              <a:t>1. </a:t>
            </a:r>
            <a:r>
              <a:rPr lang="en-GB" altLang="en-US" sz="2800" b="1" dirty="0">
                <a:solidFill>
                  <a:srgbClr val="9A3926"/>
                </a:solidFill>
                <a:latin typeface="Comic Sans MS" panose="030F0702030302020204" pitchFamily="66" charset="0"/>
              </a:rPr>
              <a:t>Extraocular muscles of orbit </a:t>
            </a:r>
            <a:r>
              <a:rPr lang="en-US" altLang="en-US" sz="2800" b="1" dirty="0">
                <a:solidFill>
                  <a:srgbClr val="9D3232"/>
                </a:solidFill>
                <a:effectLst>
                  <a:outerShdw blurRad="38100" dist="38100" dir="2700000" algn="tl">
                    <a:srgbClr val="000000"/>
                  </a:outerShdw>
                </a:effectLst>
                <a:latin typeface="Comic Sans MS" panose="030F0702030302020204" pitchFamily="66" charset="0"/>
              </a:rPr>
              <a:t>(</a:t>
            </a:r>
            <a:r>
              <a:rPr lang="en-US" altLang="en-US" sz="2800" b="1" dirty="0" err="1">
                <a:solidFill>
                  <a:srgbClr val="9D3232"/>
                </a:solidFill>
                <a:effectLst>
                  <a:outerShdw blurRad="38100" dist="38100" dir="2700000" algn="tl">
                    <a:srgbClr val="000000"/>
                  </a:outerShdw>
                </a:effectLst>
                <a:latin typeface="Comic Sans MS" panose="030F0702030302020204" pitchFamily="66" charset="0"/>
              </a:rPr>
              <a:t>musculi</a:t>
            </a:r>
            <a:r>
              <a:rPr lang="en-US" altLang="en-US" sz="2800" b="1" dirty="0">
                <a:solidFill>
                  <a:srgbClr val="9D3232"/>
                </a:solidFill>
                <a:effectLst>
                  <a:outerShdw blurRad="38100" dist="38100" dir="2700000" algn="tl">
                    <a:srgbClr val="000000"/>
                  </a:outerShdw>
                </a:effectLst>
                <a:latin typeface="Comic Sans MS" panose="030F0702030302020204" pitchFamily="66" charset="0"/>
              </a:rPr>
              <a:t> bulbi)</a:t>
            </a:r>
          </a:p>
        </p:txBody>
      </p:sp>
      <p:pic>
        <p:nvPicPr>
          <p:cNvPr id="5" name="Picture 4">
            <a:extLst>
              <a:ext uri="{FF2B5EF4-FFF2-40B4-BE49-F238E27FC236}">
                <a16:creationId xmlns:a16="http://schemas.microsoft.com/office/drawing/2014/main" id="{38245482-D9F6-B0DB-B15C-2FD7E5A45045}"/>
              </a:ext>
            </a:extLst>
          </p:cNvPr>
          <p:cNvPicPr>
            <a:picLocks noChangeAspect="1"/>
          </p:cNvPicPr>
          <p:nvPr/>
        </p:nvPicPr>
        <p:blipFill>
          <a:blip r:embed="rId3"/>
          <a:stretch>
            <a:fillRect/>
          </a:stretch>
        </p:blipFill>
        <p:spPr>
          <a:xfrm>
            <a:off x="1259632" y="4221088"/>
            <a:ext cx="6408712" cy="2202170"/>
          </a:xfrm>
          <a:prstGeom prst="rect">
            <a:avLst/>
          </a:prstGeom>
        </p:spPr>
      </p:pic>
    </p:spTree>
    <p:extLst>
      <p:ext uri="{BB962C8B-B14F-4D97-AF65-F5344CB8AC3E}">
        <p14:creationId xmlns:p14="http://schemas.microsoft.com/office/powerpoint/2010/main" val="32441825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a:extLst>
              <a:ext uri="{FF2B5EF4-FFF2-40B4-BE49-F238E27FC236}">
                <a16:creationId xmlns:a16="http://schemas.microsoft.com/office/drawing/2014/main" id="{18DD0D8B-45E8-B262-D870-3F88FB272B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915" t="42062" r="1631" b="8328"/>
          <a:stretch>
            <a:fillRect/>
          </a:stretch>
        </p:blipFill>
        <p:spPr bwMode="auto">
          <a:xfrm>
            <a:off x="395288" y="341313"/>
            <a:ext cx="8194675"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extBox 5">
            <a:extLst>
              <a:ext uri="{FF2B5EF4-FFF2-40B4-BE49-F238E27FC236}">
                <a16:creationId xmlns:a16="http://schemas.microsoft.com/office/drawing/2014/main" id="{72E6F112-27A8-FC76-A393-BCFAD11A256F}"/>
              </a:ext>
            </a:extLst>
          </p:cNvPr>
          <p:cNvSpPr txBox="1">
            <a:spLocks noChangeArrowheads="1"/>
          </p:cNvSpPr>
          <p:nvPr/>
        </p:nvSpPr>
        <p:spPr bwMode="auto">
          <a:xfrm>
            <a:off x="187325" y="4214813"/>
            <a:ext cx="876935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1800" b="1">
                <a:latin typeface="Comic Sans MS" panose="030F0702030302020204" pitchFamily="66" charset="0"/>
              </a:rPr>
              <a:t>- </a:t>
            </a:r>
            <a:r>
              <a:rPr lang="en-GB" altLang="en-US" sz="1800" b="1">
                <a:latin typeface="Comic Sans MS" panose="030F0702030302020204" pitchFamily="66" charset="0"/>
              </a:rPr>
              <a:t>It is circular transparent layer important for passage of the light;</a:t>
            </a:r>
            <a:br>
              <a:rPr lang="en-GB" altLang="en-US" sz="1800" b="1">
                <a:latin typeface="Comic Sans MS" panose="030F0702030302020204" pitchFamily="66" charset="0"/>
              </a:rPr>
            </a:br>
            <a:r>
              <a:rPr lang="en-GB" altLang="en-US" sz="1800" b="1">
                <a:latin typeface="Comic Sans MS" panose="030F0702030302020204" pitchFamily="66" charset="0"/>
              </a:rPr>
              <a:t>  </a:t>
            </a:r>
            <a:r>
              <a:rPr lang="en-GB" altLang="en-US" sz="1800">
                <a:latin typeface="Comic Sans MS" panose="030F0702030302020204" pitchFamily="66" charset="0"/>
              </a:rPr>
              <a:t>preservation of corneal transparency is very important for maintaining its</a:t>
            </a:r>
            <a:br>
              <a:rPr lang="en-GB" altLang="en-US" sz="1800">
                <a:latin typeface="Comic Sans MS" panose="030F0702030302020204" pitchFamily="66" charset="0"/>
              </a:rPr>
            </a:br>
            <a:r>
              <a:rPr lang="en-GB" altLang="en-US" sz="1800">
                <a:latin typeface="Comic Sans MS" panose="030F0702030302020204" pitchFamily="66" charset="0"/>
              </a:rPr>
              <a:t>   proper function; in case of any deeper damage of cornea it can be blurred</a:t>
            </a:r>
            <a:br>
              <a:rPr lang="en-US" altLang="en-US" sz="1800" b="1">
                <a:latin typeface="Comic Sans MS" panose="030F0702030302020204" pitchFamily="66" charset="0"/>
              </a:rPr>
            </a:br>
            <a:r>
              <a:rPr lang="en-US" altLang="en-US" sz="1800" b="1">
                <a:latin typeface="Comic Sans MS" panose="030F0702030302020204" pitchFamily="66" charset="0"/>
              </a:rPr>
              <a:t>-The main function of the cornea is to participate in the refraction of light</a:t>
            </a:r>
            <a:br>
              <a:rPr lang="en-US" altLang="en-US" sz="1800" b="1">
                <a:latin typeface="Comic Sans MS" panose="030F0702030302020204" pitchFamily="66" charset="0"/>
              </a:rPr>
            </a:br>
            <a:r>
              <a:rPr lang="en-US" altLang="en-US" sz="1800" b="1">
                <a:latin typeface="Comic Sans MS" panose="030F0702030302020204" pitchFamily="66" charset="0"/>
              </a:rPr>
              <a:t>  </a:t>
            </a:r>
            <a:r>
              <a:rPr lang="en-US" altLang="en-US" sz="1800">
                <a:latin typeface="Comic Sans MS" panose="030F0702030302020204" pitchFamily="66" charset="0"/>
              </a:rPr>
              <a:t>It is the most important refractory structure of the eye as it has the highest</a:t>
            </a:r>
            <a:br>
              <a:rPr lang="en-US" altLang="en-US" sz="1800">
                <a:latin typeface="Comic Sans MS" panose="030F0702030302020204" pitchFamily="66" charset="0"/>
              </a:rPr>
            </a:br>
            <a:r>
              <a:rPr lang="en-US" altLang="en-US" sz="1800">
                <a:latin typeface="Comic Sans MS" panose="030F0702030302020204" pitchFamily="66" charset="0"/>
              </a:rPr>
              <a:t>  optical power (42 diopters); </a:t>
            </a:r>
            <a:br>
              <a:rPr lang="en-US" altLang="en-US" sz="1800" b="1">
                <a:latin typeface="Comic Sans MS" panose="030F0702030302020204" pitchFamily="66" charset="0"/>
              </a:rPr>
            </a:br>
            <a:r>
              <a:rPr lang="en-US" altLang="en-US" sz="1800" b="1">
                <a:latin typeface="Comic Sans MS" panose="030F0702030302020204" pitchFamily="66" charset="0"/>
              </a:rPr>
              <a:t>- </a:t>
            </a:r>
            <a:r>
              <a:rPr lang="en-GB" altLang="en-US" sz="1800" b="1">
                <a:latin typeface="Comic Sans MS" panose="030F0702030302020204" pitchFamily="66" charset="0"/>
              </a:rPr>
              <a:t>It has protective role, protecting the eye’s components from foreign</a:t>
            </a:r>
            <a:br>
              <a:rPr lang="en-GB" altLang="en-US" sz="1800" b="1">
                <a:latin typeface="Comic Sans MS" panose="030F0702030302020204" pitchFamily="66" charset="0"/>
              </a:rPr>
            </a:br>
            <a:r>
              <a:rPr lang="en-GB" altLang="en-US" sz="1800" b="1">
                <a:latin typeface="Comic Sans MS" panose="030F0702030302020204" pitchFamily="66" charset="0"/>
              </a:rPr>
              <a:t>  particles</a:t>
            </a:r>
            <a:endParaRPr lang="en-US" altLang="en-US" sz="1800" b="1">
              <a:latin typeface="Comic Sans MS" panose="030F0702030302020204" pitchFamily="66"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0BCBA55-9AF2-6A40-5179-40E1480162CA}"/>
              </a:ext>
            </a:extLst>
          </p:cNvPr>
          <p:cNvSpPr>
            <a:spLocks noChangeArrowheads="1"/>
          </p:cNvSpPr>
          <p:nvPr/>
        </p:nvSpPr>
        <p:spPr bwMode="auto">
          <a:xfrm>
            <a:off x="-1" y="116632"/>
            <a:ext cx="9143999" cy="52322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2800" b="1" dirty="0">
                <a:solidFill>
                  <a:srgbClr val="9D3232"/>
                </a:solidFill>
                <a:effectLst>
                  <a:outerShdw blurRad="38100" dist="38100" dir="2700000" algn="tl">
                    <a:srgbClr val="000000"/>
                  </a:outerShdw>
                </a:effectLst>
                <a:latin typeface="Comic Sans MS" panose="030F0702030302020204" pitchFamily="66" charset="0"/>
              </a:rPr>
              <a:t>1. </a:t>
            </a:r>
            <a:r>
              <a:rPr lang="en-GB" altLang="en-US" sz="2800" b="1" dirty="0">
                <a:solidFill>
                  <a:srgbClr val="9A3926"/>
                </a:solidFill>
                <a:latin typeface="Comic Sans MS" panose="030F0702030302020204" pitchFamily="66" charset="0"/>
              </a:rPr>
              <a:t>Extraocular muscles of orbit </a:t>
            </a:r>
            <a:r>
              <a:rPr lang="en-US" altLang="en-US" sz="2800" b="1" dirty="0">
                <a:solidFill>
                  <a:srgbClr val="9D3232"/>
                </a:solidFill>
                <a:effectLst>
                  <a:outerShdw blurRad="38100" dist="38100" dir="2700000" algn="tl">
                    <a:srgbClr val="000000"/>
                  </a:outerShdw>
                </a:effectLst>
                <a:latin typeface="Comic Sans MS" panose="030F0702030302020204" pitchFamily="66" charset="0"/>
              </a:rPr>
              <a:t>(</a:t>
            </a:r>
            <a:r>
              <a:rPr lang="en-US" altLang="en-US" sz="2800" b="1" dirty="0" err="1">
                <a:solidFill>
                  <a:srgbClr val="9D3232"/>
                </a:solidFill>
                <a:effectLst>
                  <a:outerShdw blurRad="38100" dist="38100" dir="2700000" algn="tl">
                    <a:srgbClr val="000000"/>
                  </a:outerShdw>
                </a:effectLst>
                <a:latin typeface="Comic Sans MS" panose="030F0702030302020204" pitchFamily="66" charset="0"/>
              </a:rPr>
              <a:t>musculi</a:t>
            </a:r>
            <a:r>
              <a:rPr lang="en-US" altLang="en-US" sz="2800" b="1" dirty="0">
                <a:solidFill>
                  <a:srgbClr val="9D3232"/>
                </a:solidFill>
                <a:effectLst>
                  <a:outerShdw blurRad="38100" dist="38100" dir="2700000" algn="tl">
                    <a:srgbClr val="000000"/>
                  </a:outerShdw>
                </a:effectLst>
                <a:latin typeface="Comic Sans MS" panose="030F0702030302020204" pitchFamily="66" charset="0"/>
              </a:rPr>
              <a:t> bulbi)</a:t>
            </a:r>
          </a:p>
        </p:txBody>
      </p:sp>
      <p:pic>
        <p:nvPicPr>
          <p:cNvPr id="6" name="Picture 5">
            <a:extLst>
              <a:ext uri="{FF2B5EF4-FFF2-40B4-BE49-F238E27FC236}">
                <a16:creationId xmlns:a16="http://schemas.microsoft.com/office/drawing/2014/main" id="{FF353D25-783B-1AB3-DD3C-919E1651C35D}"/>
              </a:ext>
            </a:extLst>
          </p:cNvPr>
          <p:cNvPicPr>
            <a:picLocks noChangeAspect="1"/>
          </p:cNvPicPr>
          <p:nvPr/>
        </p:nvPicPr>
        <p:blipFill rotWithShape="1">
          <a:blip r:embed="rId2"/>
          <a:srcRect l="28738"/>
          <a:stretch/>
        </p:blipFill>
        <p:spPr>
          <a:xfrm>
            <a:off x="1979712" y="812200"/>
            <a:ext cx="5328592" cy="3092523"/>
          </a:xfrm>
          <a:prstGeom prst="rect">
            <a:avLst/>
          </a:prstGeom>
        </p:spPr>
      </p:pic>
      <p:pic>
        <p:nvPicPr>
          <p:cNvPr id="8" name="Picture 7">
            <a:extLst>
              <a:ext uri="{FF2B5EF4-FFF2-40B4-BE49-F238E27FC236}">
                <a16:creationId xmlns:a16="http://schemas.microsoft.com/office/drawing/2014/main" id="{FD364E07-AC1F-59F9-5F82-F3A7EB2AC54F}"/>
              </a:ext>
            </a:extLst>
          </p:cNvPr>
          <p:cNvPicPr>
            <a:picLocks noChangeAspect="1"/>
          </p:cNvPicPr>
          <p:nvPr/>
        </p:nvPicPr>
        <p:blipFill>
          <a:blip r:embed="rId3"/>
          <a:stretch>
            <a:fillRect/>
          </a:stretch>
        </p:blipFill>
        <p:spPr>
          <a:xfrm>
            <a:off x="339043" y="3891133"/>
            <a:ext cx="8465909" cy="2514278"/>
          </a:xfrm>
          <a:prstGeom prst="rect">
            <a:avLst/>
          </a:prstGeom>
        </p:spPr>
      </p:pic>
    </p:spTree>
    <p:extLst>
      <p:ext uri="{BB962C8B-B14F-4D97-AF65-F5344CB8AC3E}">
        <p14:creationId xmlns:p14="http://schemas.microsoft.com/office/powerpoint/2010/main" val="5760779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825B926-3385-D080-EFB5-D8C57A5B5A6C}"/>
              </a:ext>
            </a:extLst>
          </p:cNvPr>
          <p:cNvPicPr>
            <a:picLocks noChangeAspect="1"/>
          </p:cNvPicPr>
          <p:nvPr/>
        </p:nvPicPr>
        <p:blipFill>
          <a:blip r:embed="rId2"/>
          <a:stretch>
            <a:fillRect/>
          </a:stretch>
        </p:blipFill>
        <p:spPr>
          <a:xfrm>
            <a:off x="0" y="548680"/>
            <a:ext cx="9144000" cy="6209944"/>
          </a:xfrm>
          <a:prstGeom prst="rect">
            <a:avLst/>
          </a:prstGeom>
        </p:spPr>
      </p:pic>
      <p:sp>
        <p:nvSpPr>
          <p:cNvPr id="7" name="TextBox 6">
            <a:extLst>
              <a:ext uri="{FF2B5EF4-FFF2-40B4-BE49-F238E27FC236}">
                <a16:creationId xmlns:a16="http://schemas.microsoft.com/office/drawing/2014/main" id="{8A1FF87E-0303-52A4-67A4-2AE93ACC7CA9}"/>
              </a:ext>
            </a:extLst>
          </p:cNvPr>
          <p:cNvSpPr txBox="1"/>
          <p:nvPr/>
        </p:nvSpPr>
        <p:spPr>
          <a:xfrm>
            <a:off x="467544" y="24731"/>
            <a:ext cx="8604448" cy="461665"/>
          </a:xfrm>
          <a:prstGeom prst="rect">
            <a:avLst/>
          </a:prstGeom>
          <a:noFill/>
        </p:spPr>
        <p:txBody>
          <a:bodyPr wrap="square">
            <a:spAutoFit/>
          </a:bodyPr>
          <a:lstStyle/>
          <a:p>
            <a:r>
              <a:rPr lang="en-GB" sz="2400" b="1" dirty="0">
                <a:solidFill>
                  <a:srgbClr val="9A3926"/>
                </a:solidFill>
                <a:latin typeface="Comic Sans MS" panose="030F0702030302020204" pitchFamily="66" charset="0"/>
              </a:rPr>
              <a:t>Functionally paired contralateral extra-ocular muscles</a:t>
            </a:r>
          </a:p>
        </p:txBody>
      </p:sp>
    </p:spTree>
    <p:extLst>
      <p:ext uri="{BB962C8B-B14F-4D97-AF65-F5344CB8AC3E}">
        <p14:creationId xmlns:p14="http://schemas.microsoft.com/office/powerpoint/2010/main" val="363868608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
            <a:extLst>
              <a:ext uri="{FF2B5EF4-FFF2-40B4-BE49-F238E27FC236}">
                <a16:creationId xmlns:a16="http://schemas.microsoft.com/office/drawing/2014/main" id="{E1CBB4C7-1888-BAF9-DDE4-408769500C56}"/>
              </a:ext>
            </a:extLst>
          </p:cNvPr>
          <p:cNvSpPr>
            <a:spLocks noChangeArrowheads="1"/>
          </p:cNvSpPr>
          <p:nvPr/>
        </p:nvSpPr>
        <p:spPr bwMode="auto">
          <a:xfrm>
            <a:off x="0" y="357188"/>
            <a:ext cx="8858250"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200" b="1" dirty="0">
                <a:solidFill>
                  <a:srgbClr val="9D3232"/>
                </a:solidFill>
                <a:effectLst>
                  <a:outerShdw blurRad="38100" dist="38100" dir="2700000" algn="tl">
                    <a:srgbClr val="000000"/>
                  </a:outerShdw>
                </a:effectLst>
                <a:latin typeface="Comic Sans MS" panose="030F0702030302020204" pitchFamily="66" charset="0"/>
              </a:rPr>
              <a:t>2. </a:t>
            </a:r>
            <a:r>
              <a:rPr lang="en-GB" altLang="en-US" sz="3200" b="1" dirty="0">
                <a:solidFill>
                  <a:srgbClr val="9D3232"/>
                </a:solidFill>
                <a:effectLst>
                  <a:outerShdw blurRad="38100" dist="38100" dir="2700000" algn="tl">
                    <a:srgbClr val="000000"/>
                  </a:outerShdw>
                </a:effectLst>
                <a:latin typeface="Comic Sans MS" panose="030F0702030302020204" pitchFamily="66" charset="0"/>
              </a:rPr>
              <a:t>Fasciae of orbit </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(fasciae orbitales)</a:t>
            </a:r>
          </a:p>
        </p:txBody>
      </p:sp>
      <p:sp>
        <p:nvSpPr>
          <p:cNvPr id="72707" name="Rectangle 3">
            <a:extLst>
              <a:ext uri="{FF2B5EF4-FFF2-40B4-BE49-F238E27FC236}">
                <a16:creationId xmlns:a16="http://schemas.microsoft.com/office/drawing/2014/main" id="{2FE3511C-3C61-54E0-2612-56252F29C245}"/>
              </a:ext>
            </a:extLst>
          </p:cNvPr>
          <p:cNvSpPr>
            <a:spLocks noChangeArrowheads="1"/>
          </p:cNvSpPr>
          <p:nvPr/>
        </p:nvSpPr>
        <p:spPr bwMode="auto">
          <a:xfrm>
            <a:off x="251520" y="992188"/>
            <a:ext cx="8784976" cy="2072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sz="1600" dirty="0">
                <a:latin typeface="Comic Sans MS" panose="030F0702030302020204" pitchFamily="66" charset="0"/>
              </a:rPr>
              <a:t>- The fascial sheath of the eyeball envelops the eyeball, extending posteriorly from the</a:t>
            </a:r>
          </a:p>
          <a:p>
            <a:pPr eaLnBrk="1" hangingPunct="1">
              <a:spcBef>
                <a:spcPct val="0"/>
              </a:spcBef>
              <a:buClrTx/>
              <a:buSzTx/>
              <a:buFont typeface="Arial" panose="020B0604020202020204" pitchFamily="34" charset="0"/>
              <a:buNone/>
            </a:pPr>
            <a:r>
              <a:rPr lang="en-GB" sz="1600" dirty="0">
                <a:latin typeface="Comic Sans MS" panose="030F0702030302020204" pitchFamily="66" charset="0"/>
              </a:rPr>
              <a:t>   conjunctival </a:t>
            </a:r>
            <a:r>
              <a:rPr lang="en-GB" sz="1600" dirty="0" err="1">
                <a:latin typeface="Comic Sans MS" panose="030F0702030302020204" pitchFamily="66" charset="0"/>
              </a:rPr>
              <a:t>fornices</a:t>
            </a:r>
            <a:r>
              <a:rPr lang="en-GB" sz="1600" dirty="0">
                <a:latin typeface="Comic Sans MS" panose="030F0702030302020204" pitchFamily="66" charset="0"/>
              </a:rPr>
              <a:t> to the optic nerve, forming the actual socket for the eyeball</a:t>
            </a:r>
            <a:endParaRPr lang="en-US" altLang="en-US" sz="16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1)</a:t>
            </a:r>
            <a:r>
              <a:rPr lang="en-GB" altLang="en-US" sz="2000" dirty="0">
                <a:latin typeface="Comic Sans MS" panose="030F0702030302020204" pitchFamily="66" charset="0"/>
              </a:rPr>
              <a:t>Fascial sheath of the eyeball (bulbar fascia or Tenon’s capsule)</a:t>
            </a:r>
            <a:br>
              <a:rPr lang="en-US" altLang="en-US" sz="2000" dirty="0">
                <a:latin typeface="Comic Sans MS" panose="030F0702030302020204" pitchFamily="66" charset="0"/>
              </a:rPr>
            </a:br>
            <a:r>
              <a:rPr lang="en-US" altLang="en-US" sz="2000" dirty="0">
                <a:latin typeface="Comic Sans MS" panose="030F0702030302020204" pitchFamily="66" charset="0"/>
              </a:rPr>
              <a:t>    (vagina s. fascia bulbi)</a:t>
            </a:r>
          </a:p>
          <a:p>
            <a:pPr eaLnBrk="1" hangingPunct="1">
              <a:lnSpc>
                <a:spcPct val="150000"/>
              </a:lnSpc>
              <a:spcBef>
                <a:spcPct val="0"/>
              </a:spcBef>
              <a:buClrTx/>
              <a:buSzTx/>
              <a:buFont typeface="Arial" panose="020B0604020202020204" pitchFamily="34" charset="0"/>
              <a:buNone/>
            </a:pPr>
            <a:r>
              <a:rPr lang="en-US" altLang="en-US" sz="2000" dirty="0">
                <a:latin typeface="Comic Sans MS" panose="030F0702030302020204" pitchFamily="66" charset="0"/>
              </a:rPr>
              <a:t>2) </a:t>
            </a:r>
            <a:r>
              <a:rPr lang="en-GB" altLang="en-US" sz="2000" dirty="0">
                <a:latin typeface="Comic Sans MS" panose="030F0702030302020204" pitchFamily="66" charset="0"/>
              </a:rPr>
              <a:t>Muscular sheath </a:t>
            </a:r>
            <a:r>
              <a:rPr lang="en-US" altLang="en-US" sz="2000" dirty="0">
                <a:latin typeface="Comic Sans MS" panose="030F0702030302020204" pitchFamily="66" charset="0"/>
              </a:rPr>
              <a:t>(fasciae </a:t>
            </a:r>
            <a:r>
              <a:rPr lang="en-US" altLang="en-US" sz="2000" dirty="0" err="1">
                <a:latin typeface="Comic Sans MS" panose="030F0702030302020204" pitchFamily="66" charset="0"/>
              </a:rPr>
              <a:t>musculares</a:t>
            </a:r>
            <a:r>
              <a:rPr lang="en-US" altLang="en-US" sz="2000" dirty="0">
                <a:latin typeface="Comic Sans MS" panose="030F0702030302020204" pitchFamily="66" charset="0"/>
              </a:rPr>
              <a:t>)</a:t>
            </a:r>
          </a:p>
          <a:p>
            <a:pPr eaLnBrk="1" hangingPunct="1">
              <a:lnSpc>
                <a:spcPct val="150000"/>
              </a:lnSpc>
              <a:spcBef>
                <a:spcPct val="0"/>
              </a:spcBef>
              <a:buClrTx/>
              <a:buSzTx/>
              <a:buFont typeface="Arial" panose="020B0604020202020204" pitchFamily="34" charset="0"/>
              <a:buNone/>
            </a:pPr>
            <a:r>
              <a:rPr lang="en-US" altLang="en-US" sz="2000" dirty="0">
                <a:latin typeface="Comic Sans MS" panose="030F0702030302020204" pitchFamily="66" charset="0"/>
              </a:rPr>
              <a:t>3) </a:t>
            </a:r>
            <a:r>
              <a:rPr lang="en-GB" altLang="en-US" sz="2000" dirty="0">
                <a:latin typeface="Comic Sans MS" panose="030F0702030302020204" pitchFamily="66" charset="0"/>
              </a:rPr>
              <a:t>Orbital septum</a:t>
            </a:r>
            <a:r>
              <a:rPr lang="en-US" altLang="en-US" sz="2000" dirty="0">
                <a:latin typeface="Comic Sans MS" panose="030F0702030302020204" pitchFamily="66" charset="0"/>
              </a:rPr>
              <a:t> (septum </a:t>
            </a:r>
            <a:r>
              <a:rPr lang="en-US" altLang="en-US" sz="2000" dirty="0" err="1">
                <a:latin typeface="Comic Sans MS" panose="030F0702030302020204" pitchFamily="66" charset="0"/>
              </a:rPr>
              <a:t>orbitale</a:t>
            </a:r>
            <a:r>
              <a:rPr lang="en-US" altLang="en-US" sz="2000" dirty="0">
                <a:latin typeface="Comic Sans MS" panose="030F0702030302020204" pitchFamily="66" charset="0"/>
              </a:rPr>
              <a:t>)</a:t>
            </a:r>
          </a:p>
        </p:txBody>
      </p:sp>
      <p:pic>
        <p:nvPicPr>
          <p:cNvPr id="72708" name="Picture 4">
            <a:extLst>
              <a:ext uri="{FF2B5EF4-FFF2-40B4-BE49-F238E27FC236}">
                <a16:creationId xmlns:a16="http://schemas.microsoft.com/office/drawing/2014/main" id="{99EDB7FC-0B40-2D51-C44E-257B3311B0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491" t="7838" r="37685" b="39255"/>
          <a:stretch>
            <a:fillRect/>
          </a:stretch>
        </p:blipFill>
        <p:spPr bwMode="auto">
          <a:xfrm>
            <a:off x="357188" y="3357563"/>
            <a:ext cx="4278312"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9" name="Picture 4">
            <a:extLst>
              <a:ext uri="{FF2B5EF4-FFF2-40B4-BE49-F238E27FC236}">
                <a16:creationId xmlns:a16="http://schemas.microsoft.com/office/drawing/2014/main" id="{61A8A458-EFD9-BCAE-60B1-0F453769F8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0938" t="7185" r="38071" b="62761"/>
          <a:stretch>
            <a:fillRect/>
          </a:stretch>
        </p:blipFill>
        <p:spPr bwMode="auto">
          <a:xfrm>
            <a:off x="5513388" y="1916113"/>
            <a:ext cx="3630612" cy="160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0" name="Picture 2">
            <a:extLst>
              <a:ext uri="{FF2B5EF4-FFF2-40B4-BE49-F238E27FC236}">
                <a16:creationId xmlns:a16="http://schemas.microsoft.com/office/drawing/2014/main" id="{6A7CE202-B9D5-2C54-2255-05B70454AA1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6013"/>
          <a:stretch>
            <a:fillRect/>
          </a:stretch>
        </p:blipFill>
        <p:spPr bwMode="auto">
          <a:xfrm>
            <a:off x="5214938" y="3571875"/>
            <a:ext cx="3565525"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8" name="Picture 4">
            <a:extLst>
              <a:ext uri="{FF2B5EF4-FFF2-40B4-BE49-F238E27FC236}">
                <a16:creationId xmlns:a16="http://schemas.microsoft.com/office/drawing/2014/main" id="{99EDB7FC-0B40-2D51-C44E-257B3311B0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491" t="7838" r="37685" b="39255"/>
          <a:stretch>
            <a:fillRect/>
          </a:stretch>
        </p:blipFill>
        <p:spPr bwMode="auto">
          <a:xfrm>
            <a:off x="5364088" y="4125267"/>
            <a:ext cx="3283125" cy="2375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4" name="Rectangle 1">
            <a:extLst>
              <a:ext uri="{FF2B5EF4-FFF2-40B4-BE49-F238E27FC236}">
                <a16:creationId xmlns:a16="http://schemas.microsoft.com/office/drawing/2014/main" id="{E1CBB4C7-1888-BAF9-DDE4-408769500C56}"/>
              </a:ext>
            </a:extLst>
          </p:cNvPr>
          <p:cNvSpPr>
            <a:spLocks noChangeArrowheads="1"/>
          </p:cNvSpPr>
          <p:nvPr/>
        </p:nvSpPr>
        <p:spPr bwMode="auto">
          <a:xfrm>
            <a:off x="142875" y="330007"/>
            <a:ext cx="8858250"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200" b="1" dirty="0">
                <a:solidFill>
                  <a:srgbClr val="9D3232"/>
                </a:solidFill>
                <a:effectLst>
                  <a:outerShdw blurRad="38100" dist="38100" dir="2700000" algn="tl">
                    <a:srgbClr val="000000"/>
                  </a:outerShdw>
                </a:effectLst>
                <a:latin typeface="Comic Sans MS" panose="030F0702030302020204" pitchFamily="66" charset="0"/>
              </a:rPr>
              <a:t>2. </a:t>
            </a:r>
            <a:r>
              <a:rPr lang="en-GB" altLang="en-US" sz="3200" b="1" dirty="0">
                <a:solidFill>
                  <a:srgbClr val="9D3232"/>
                </a:solidFill>
                <a:effectLst>
                  <a:outerShdw blurRad="38100" dist="38100" dir="2700000" algn="tl">
                    <a:srgbClr val="000000"/>
                  </a:outerShdw>
                </a:effectLst>
                <a:latin typeface="Comic Sans MS" panose="030F0702030302020204" pitchFamily="66" charset="0"/>
              </a:rPr>
              <a:t>Fasciae of orbit </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(fasciae orbitales)</a:t>
            </a:r>
          </a:p>
        </p:txBody>
      </p:sp>
      <p:sp>
        <p:nvSpPr>
          <p:cNvPr id="72707" name="Rectangle 3">
            <a:extLst>
              <a:ext uri="{FF2B5EF4-FFF2-40B4-BE49-F238E27FC236}">
                <a16:creationId xmlns:a16="http://schemas.microsoft.com/office/drawing/2014/main" id="{2FE3511C-3C61-54E0-2612-56252F29C245}"/>
              </a:ext>
            </a:extLst>
          </p:cNvPr>
          <p:cNvSpPr>
            <a:spLocks noChangeArrowheads="1"/>
          </p:cNvSpPr>
          <p:nvPr/>
        </p:nvSpPr>
        <p:spPr bwMode="auto">
          <a:xfrm>
            <a:off x="234229" y="903062"/>
            <a:ext cx="8784976" cy="366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None/>
            </a:pPr>
            <a:r>
              <a:rPr lang="en-US" altLang="en-US" sz="2000" dirty="0">
                <a:latin typeface="Comic Sans MS" panose="030F0702030302020204" pitchFamily="66" charset="0"/>
              </a:rPr>
              <a:t>1) </a:t>
            </a:r>
            <a:r>
              <a:rPr lang="en-GB" altLang="en-US" sz="2000" dirty="0">
                <a:latin typeface="Comic Sans MS" panose="030F0702030302020204" pitchFamily="66" charset="0"/>
              </a:rPr>
              <a:t>Fascial sheath of the eyeball (bulbar fascia or Tenon’s capsule)</a:t>
            </a:r>
            <a:br>
              <a:rPr lang="en-US" altLang="en-US" sz="2000" dirty="0">
                <a:latin typeface="Comic Sans MS" panose="030F0702030302020204" pitchFamily="66" charset="0"/>
              </a:rPr>
            </a:br>
            <a:r>
              <a:rPr lang="en-US" altLang="en-US" sz="2000" dirty="0">
                <a:latin typeface="Comic Sans MS" panose="030F0702030302020204" pitchFamily="66" charset="0"/>
              </a:rPr>
              <a:t>    (vagina s. fascia bulbi)</a:t>
            </a:r>
          </a:p>
          <a:p>
            <a:pPr eaLnBrk="1" hangingPunct="1">
              <a:spcBef>
                <a:spcPct val="0"/>
              </a:spcBef>
              <a:buClrTx/>
              <a:buSzTx/>
              <a:buNone/>
            </a:pPr>
            <a:r>
              <a:rPr lang="en-US" sz="2000" b="0" i="0" dirty="0">
                <a:solidFill>
                  <a:srgbClr val="495354"/>
                </a:solidFill>
                <a:effectLst/>
                <a:highlight>
                  <a:srgbClr val="FFFFFF"/>
                </a:highlight>
                <a:latin typeface="Comic Sans MS" panose="030F0702030302020204" pitchFamily="66" charset="0"/>
              </a:rPr>
              <a:t>- </a:t>
            </a:r>
            <a:r>
              <a:rPr lang="en-GB" sz="2000" b="0" i="0" dirty="0">
                <a:solidFill>
                  <a:srgbClr val="495354"/>
                </a:solidFill>
                <a:effectLst/>
                <a:highlight>
                  <a:srgbClr val="FFFFFF"/>
                </a:highlight>
                <a:latin typeface="PlutoSansLight"/>
              </a:rPr>
              <a:t> </a:t>
            </a:r>
            <a:r>
              <a:rPr lang="en-GB" sz="1600" b="0" i="0" dirty="0">
                <a:solidFill>
                  <a:srgbClr val="495354"/>
                </a:solidFill>
                <a:effectLst/>
                <a:highlight>
                  <a:srgbClr val="FFFFFF"/>
                </a:highlight>
                <a:latin typeface="Comic Sans MS" panose="030F0702030302020204" pitchFamily="66" charset="0"/>
              </a:rPr>
              <a:t>A fascial sheet that forms the socket around the eyeball. </a:t>
            </a:r>
          </a:p>
          <a:p>
            <a:pPr eaLnBrk="1" hangingPunct="1">
              <a:spcBef>
                <a:spcPct val="0"/>
              </a:spcBef>
              <a:buClrTx/>
              <a:buSzTx/>
              <a:buNone/>
            </a:pPr>
            <a:r>
              <a:rPr lang="en-GB" sz="1600" dirty="0">
                <a:solidFill>
                  <a:srgbClr val="495354"/>
                </a:solidFill>
                <a:highlight>
                  <a:srgbClr val="FFFFFF"/>
                </a:highlight>
                <a:latin typeface="Comic Sans MS" panose="030F0702030302020204" pitchFamily="66" charset="0"/>
              </a:rPr>
              <a:t>-   </a:t>
            </a:r>
            <a:r>
              <a:rPr lang="en-GB" sz="1600" b="0" i="0" dirty="0">
                <a:solidFill>
                  <a:srgbClr val="495354"/>
                </a:solidFill>
                <a:effectLst/>
                <a:highlight>
                  <a:srgbClr val="FFFFFF"/>
                </a:highlight>
                <a:latin typeface="Comic Sans MS" panose="030F0702030302020204" pitchFamily="66" charset="0"/>
              </a:rPr>
              <a:t>Anteriorly, it attaches to the sclera, while posteriorly it fuses with the meninges that</a:t>
            </a:r>
          </a:p>
          <a:p>
            <a:pPr eaLnBrk="1" hangingPunct="1">
              <a:spcBef>
                <a:spcPct val="0"/>
              </a:spcBef>
              <a:buClrTx/>
              <a:buSzTx/>
              <a:buNone/>
            </a:pPr>
            <a:r>
              <a:rPr lang="en-GB" sz="1600" b="0" i="0" dirty="0">
                <a:solidFill>
                  <a:srgbClr val="495354"/>
                </a:solidFill>
                <a:effectLst/>
                <a:highlight>
                  <a:srgbClr val="FFFFFF"/>
                </a:highlight>
                <a:latin typeface="Comic Sans MS" panose="030F0702030302020204" pitchFamily="66" charset="0"/>
              </a:rPr>
              <a:t>    wrap the optic nerve. </a:t>
            </a:r>
          </a:p>
          <a:p>
            <a:pPr eaLnBrk="1" hangingPunct="1">
              <a:spcBef>
                <a:spcPct val="0"/>
              </a:spcBef>
              <a:buClrTx/>
              <a:buSzTx/>
              <a:buNone/>
            </a:pPr>
            <a:r>
              <a:rPr lang="en-GB" sz="1600" b="0" i="0" dirty="0">
                <a:solidFill>
                  <a:srgbClr val="495354"/>
                </a:solidFill>
                <a:effectLst/>
                <a:highlight>
                  <a:srgbClr val="FFFFFF"/>
                </a:highlight>
                <a:latin typeface="Comic Sans MS" panose="030F0702030302020204" pitchFamily="66" charset="0"/>
              </a:rPr>
              <a:t>-  The inner surface of the fascia is smooth and is separated from the surface of the</a:t>
            </a:r>
          </a:p>
          <a:p>
            <a:pPr eaLnBrk="1" hangingPunct="1">
              <a:spcBef>
                <a:spcPct val="0"/>
              </a:spcBef>
              <a:buClrTx/>
              <a:buSzTx/>
              <a:buNone/>
            </a:pPr>
            <a:r>
              <a:rPr lang="en-GB" sz="1600" b="0" i="0" dirty="0">
                <a:solidFill>
                  <a:srgbClr val="495354"/>
                </a:solidFill>
                <a:effectLst/>
                <a:highlight>
                  <a:srgbClr val="FFFFFF"/>
                </a:highlight>
                <a:latin typeface="Comic Sans MS" panose="030F0702030302020204" pitchFamily="66" charset="0"/>
              </a:rPr>
              <a:t>    sclera by a potential space called the episcleral </a:t>
            </a:r>
            <a:r>
              <a:rPr lang="en-GB" sz="2000" b="0" i="0" dirty="0">
                <a:solidFill>
                  <a:srgbClr val="495354"/>
                </a:solidFill>
                <a:effectLst/>
                <a:highlight>
                  <a:srgbClr val="FFFFFF"/>
                </a:highlight>
                <a:latin typeface="var(--medium)"/>
              </a:rPr>
              <a:t>space</a:t>
            </a:r>
            <a:r>
              <a:rPr lang="en-GB" sz="2000" b="0" i="0" dirty="0">
                <a:solidFill>
                  <a:srgbClr val="495354"/>
                </a:solidFill>
                <a:effectLst/>
                <a:highlight>
                  <a:srgbClr val="FFFFFF"/>
                </a:highlight>
                <a:latin typeface="PlutoSansLight"/>
              </a:rPr>
              <a:t>.</a:t>
            </a:r>
          </a:p>
          <a:p>
            <a:pPr eaLnBrk="1" hangingPunct="1">
              <a:spcBef>
                <a:spcPct val="0"/>
              </a:spcBef>
              <a:buClrTx/>
              <a:buSzTx/>
              <a:buNone/>
            </a:pPr>
            <a:r>
              <a:rPr lang="en-GB" sz="2000" dirty="0">
                <a:solidFill>
                  <a:srgbClr val="495354"/>
                </a:solidFill>
                <a:highlight>
                  <a:srgbClr val="FFFFFF"/>
                </a:highlight>
                <a:latin typeface="PlutoSansLight"/>
              </a:rPr>
              <a:t>- </a:t>
            </a:r>
            <a:r>
              <a:rPr lang="en-GB" sz="1600" b="0" i="0" dirty="0">
                <a:solidFill>
                  <a:srgbClr val="495354"/>
                </a:solidFill>
                <a:effectLst/>
                <a:highlight>
                  <a:srgbClr val="FFFFFF"/>
                </a:highlight>
                <a:latin typeface="Comic Sans MS" panose="030F0702030302020204" pitchFamily="66" charset="0"/>
              </a:rPr>
              <a:t>The function of the Tenon’s capsule is to protect the eyeball, to position it within the</a:t>
            </a:r>
          </a:p>
          <a:p>
            <a:pPr eaLnBrk="1" hangingPunct="1">
              <a:spcBef>
                <a:spcPct val="0"/>
              </a:spcBef>
              <a:buClrTx/>
              <a:buSzTx/>
              <a:buNone/>
            </a:pPr>
            <a:r>
              <a:rPr lang="en-GB" sz="1600" b="0" i="0" dirty="0">
                <a:solidFill>
                  <a:srgbClr val="495354"/>
                </a:solidFill>
                <a:effectLst/>
                <a:highlight>
                  <a:srgbClr val="FFFFFF"/>
                </a:highlight>
                <a:latin typeface="Comic Sans MS" panose="030F0702030302020204" pitchFamily="66" charset="0"/>
              </a:rPr>
              <a:t>   orbit and to allow the actions of the extraocular muscles. Although the episcleral</a:t>
            </a:r>
          </a:p>
          <a:p>
            <a:pPr eaLnBrk="1" hangingPunct="1">
              <a:spcBef>
                <a:spcPct val="0"/>
              </a:spcBef>
              <a:buClrTx/>
              <a:buSzTx/>
              <a:buNone/>
            </a:pPr>
            <a:r>
              <a:rPr lang="en-GB" sz="1600" dirty="0">
                <a:solidFill>
                  <a:srgbClr val="495354"/>
                </a:solidFill>
                <a:highlight>
                  <a:srgbClr val="FFFFFF"/>
                </a:highlight>
                <a:latin typeface="Comic Sans MS" panose="030F0702030302020204" pitchFamily="66" charset="0"/>
              </a:rPr>
              <a:t>   </a:t>
            </a:r>
            <a:r>
              <a:rPr lang="en-GB" sz="1600" b="0" i="0" dirty="0">
                <a:solidFill>
                  <a:srgbClr val="495354"/>
                </a:solidFill>
                <a:effectLst/>
                <a:highlight>
                  <a:srgbClr val="FFFFFF"/>
                </a:highlight>
                <a:latin typeface="Comic Sans MS" panose="030F0702030302020204" pitchFamily="66" charset="0"/>
              </a:rPr>
              <a:t>potential space exists between the fascia and the eyeball, there is actually very little</a:t>
            </a:r>
          </a:p>
          <a:p>
            <a:pPr eaLnBrk="1" hangingPunct="1">
              <a:spcBef>
                <a:spcPct val="0"/>
              </a:spcBef>
              <a:buClrTx/>
              <a:buSzTx/>
              <a:buNone/>
            </a:pPr>
            <a:r>
              <a:rPr lang="en-GB" sz="1600" dirty="0">
                <a:solidFill>
                  <a:srgbClr val="495354"/>
                </a:solidFill>
                <a:highlight>
                  <a:srgbClr val="FFFFFF"/>
                </a:highlight>
                <a:latin typeface="Comic Sans MS" panose="030F0702030302020204" pitchFamily="66" charset="0"/>
              </a:rPr>
              <a:t>   </a:t>
            </a:r>
            <a:r>
              <a:rPr lang="en-GB" sz="1600" b="0" i="0" dirty="0">
                <a:solidFill>
                  <a:srgbClr val="495354"/>
                </a:solidFill>
                <a:effectLst/>
                <a:highlight>
                  <a:srgbClr val="FFFFFF"/>
                </a:highlight>
                <a:latin typeface="Comic Sans MS" panose="030F0702030302020204" pitchFamily="66" charset="0"/>
              </a:rPr>
              <a:t>movement between the eye and the sheath, meaning that the fascia and the eye move</a:t>
            </a:r>
          </a:p>
          <a:p>
            <a:pPr eaLnBrk="1" hangingPunct="1">
              <a:spcBef>
                <a:spcPct val="0"/>
              </a:spcBef>
              <a:buClrTx/>
              <a:buSzTx/>
              <a:buNone/>
            </a:pPr>
            <a:r>
              <a:rPr lang="en-GB" sz="1600" dirty="0">
                <a:solidFill>
                  <a:srgbClr val="495354"/>
                </a:solidFill>
                <a:highlight>
                  <a:srgbClr val="FFFFFF"/>
                </a:highlight>
                <a:latin typeface="Comic Sans MS" panose="030F0702030302020204" pitchFamily="66" charset="0"/>
              </a:rPr>
              <a:t>   </a:t>
            </a:r>
            <a:r>
              <a:rPr lang="en-GB" sz="1600" b="0" i="0" dirty="0">
                <a:solidFill>
                  <a:srgbClr val="495354"/>
                </a:solidFill>
                <a:effectLst/>
                <a:highlight>
                  <a:srgbClr val="FFFFFF"/>
                </a:highlight>
                <a:latin typeface="Comic Sans MS" panose="030F0702030302020204" pitchFamily="66" charset="0"/>
              </a:rPr>
              <a:t>together within the orbital fat.</a:t>
            </a:r>
            <a:endParaRPr lang="en-GB" sz="1600" dirty="0">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2000" dirty="0">
              <a:latin typeface="Comic Sans MS" panose="030F0702030302020204" pitchFamily="66" charset="0"/>
            </a:endParaRPr>
          </a:p>
        </p:txBody>
      </p:sp>
      <p:pic>
        <p:nvPicPr>
          <p:cNvPr id="4" name="Picture 3">
            <a:extLst>
              <a:ext uri="{FF2B5EF4-FFF2-40B4-BE49-F238E27FC236}">
                <a16:creationId xmlns:a16="http://schemas.microsoft.com/office/drawing/2014/main" id="{E6B8F2D1-C1B4-4672-FC53-74A9902E2D17}"/>
              </a:ext>
            </a:extLst>
          </p:cNvPr>
          <p:cNvPicPr>
            <a:picLocks noChangeAspect="1"/>
          </p:cNvPicPr>
          <p:nvPr/>
        </p:nvPicPr>
        <p:blipFill>
          <a:blip r:embed="rId3"/>
          <a:stretch>
            <a:fillRect/>
          </a:stretch>
        </p:blipFill>
        <p:spPr>
          <a:xfrm>
            <a:off x="647091" y="4211844"/>
            <a:ext cx="3664547" cy="2316149"/>
          </a:xfrm>
          <a:prstGeom prst="rect">
            <a:avLst/>
          </a:prstGeom>
        </p:spPr>
      </p:pic>
    </p:spTree>
    <p:extLst>
      <p:ext uri="{BB962C8B-B14F-4D97-AF65-F5344CB8AC3E}">
        <p14:creationId xmlns:p14="http://schemas.microsoft.com/office/powerpoint/2010/main" val="32995520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
            <a:extLst>
              <a:ext uri="{FF2B5EF4-FFF2-40B4-BE49-F238E27FC236}">
                <a16:creationId xmlns:a16="http://schemas.microsoft.com/office/drawing/2014/main" id="{E1CBB4C7-1888-BAF9-DDE4-408769500C56}"/>
              </a:ext>
            </a:extLst>
          </p:cNvPr>
          <p:cNvSpPr>
            <a:spLocks noChangeArrowheads="1"/>
          </p:cNvSpPr>
          <p:nvPr/>
        </p:nvSpPr>
        <p:spPr bwMode="auto">
          <a:xfrm>
            <a:off x="142875" y="330007"/>
            <a:ext cx="8858250"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200" b="1" dirty="0">
                <a:solidFill>
                  <a:srgbClr val="9D3232"/>
                </a:solidFill>
                <a:effectLst>
                  <a:outerShdw blurRad="38100" dist="38100" dir="2700000" algn="tl">
                    <a:srgbClr val="000000"/>
                  </a:outerShdw>
                </a:effectLst>
                <a:latin typeface="Comic Sans MS" panose="030F0702030302020204" pitchFamily="66" charset="0"/>
              </a:rPr>
              <a:t>2. </a:t>
            </a:r>
            <a:r>
              <a:rPr lang="en-GB" altLang="en-US" sz="3200" b="1" dirty="0">
                <a:solidFill>
                  <a:srgbClr val="9D3232"/>
                </a:solidFill>
                <a:effectLst>
                  <a:outerShdw blurRad="38100" dist="38100" dir="2700000" algn="tl">
                    <a:srgbClr val="000000"/>
                  </a:outerShdw>
                </a:effectLst>
                <a:latin typeface="Comic Sans MS" panose="030F0702030302020204" pitchFamily="66" charset="0"/>
              </a:rPr>
              <a:t>Fasciae of orbit </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(fasciae orbitales)</a:t>
            </a:r>
          </a:p>
        </p:txBody>
      </p:sp>
      <p:sp>
        <p:nvSpPr>
          <p:cNvPr id="72707" name="Rectangle 3">
            <a:extLst>
              <a:ext uri="{FF2B5EF4-FFF2-40B4-BE49-F238E27FC236}">
                <a16:creationId xmlns:a16="http://schemas.microsoft.com/office/drawing/2014/main" id="{2FE3511C-3C61-54E0-2612-56252F29C245}"/>
              </a:ext>
            </a:extLst>
          </p:cNvPr>
          <p:cNvSpPr>
            <a:spLocks noChangeArrowheads="1"/>
          </p:cNvSpPr>
          <p:nvPr/>
        </p:nvSpPr>
        <p:spPr bwMode="auto">
          <a:xfrm>
            <a:off x="234229" y="903062"/>
            <a:ext cx="8784976" cy="477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None/>
            </a:pPr>
            <a:endParaRPr lang="en-US" altLang="en-US" sz="800" dirty="0">
              <a:latin typeface="Comic Sans MS" panose="030F0702030302020204" pitchFamily="66" charset="0"/>
            </a:endParaRPr>
          </a:p>
          <a:p>
            <a:pPr eaLnBrk="1" hangingPunct="1">
              <a:spcBef>
                <a:spcPct val="0"/>
              </a:spcBef>
              <a:buClrTx/>
              <a:buSzTx/>
              <a:buNone/>
            </a:pPr>
            <a:r>
              <a:rPr lang="en-US" altLang="en-US" sz="2000" dirty="0">
                <a:latin typeface="Comic Sans MS" panose="030F0702030302020204" pitchFamily="66" charset="0"/>
              </a:rPr>
              <a:t>2) </a:t>
            </a:r>
            <a:r>
              <a:rPr lang="en-GB" altLang="en-US" sz="2000" dirty="0">
                <a:latin typeface="Comic Sans MS" panose="030F0702030302020204" pitchFamily="66" charset="0"/>
              </a:rPr>
              <a:t>Muscular sheath </a:t>
            </a:r>
            <a:r>
              <a:rPr lang="en-US" altLang="en-US" sz="2000" dirty="0">
                <a:latin typeface="Comic Sans MS" panose="030F0702030302020204" pitchFamily="66" charset="0"/>
              </a:rPr>
              <a:t>(fasciae </a:t>
            </a:r>
            <a:r>
              <a:rPr lang="en-US" altLang="en-US" sz="2000" dirty="0" err="1">
                <a:latin typeface="Comic Sans MS" panose="030F0702030302020204" pitchFamily="66" charset="0"/>
              </a:rPr>
              <a:t>musculares</a:t>
            </a:r>
            <a:r>
              <a:rPr lang="en-US" altLang="en-US" sz="2000" dirty="0">
                <a:latin typeface="Comic Sans MS" panose="030F0702030302020204" pitchFamily="66" charset="0"/>
              </a:rPr>
              <a:t>)</a:t>
            </a:r>
          </a:p>
          <a:p>
            <a:pPr eaLnBrk="1" hangingPunct="1">
              <a:spcBef>
                <a:spcPct val="0"/>
              </a:spcBef>
              <a:buClrTx/>
              <a:buSzTx/>
              <a:buNone/>
            </a:pPr>
            <a:endParaRPr lang="en-GB" sz="1600" dirty="0">
              <a:latin typeface="Comic Sans MS" panose="030F0702030302020204" pitchFamily="66" charset="0"/>
            </a:endParaRPr>
          </a:p>
          <a:p>
            <a:pPr eaLnBrk="1" hangingPunct="1">
              <a:spcBef>
                <a:spcPct val="0"/>
              </a:spcBef>
              <a:buClrTx/>
              <a:buSzTx/>
              <a:buNone/>
            </a:pPr>
            <a:r>
              <a:rPr lang="en-GB" sz="1600" dirty="0">
                <a:latin typeface="Comic Sans MS" panose="030F0702030302020204" pitchFamily="66" charset="0"/>
              </a:rPr>
              <a:t>- The cup-like fascial sheath (Tenon’s capsule) is pierced by the tendons of the extra-</a:t>
            </a:r>
          </a:p>
          <a:p>
            <a:pPr eaLnBrk="1" hangingPunct="1">
              <a:spcBef>
                <a:spcPct val="0"/>
              </a:spcBef>
              <a:buClrTx/>
              <a:buSzTx/>
              <a:buNone/>
            </a:pPr>
            <a:r>
              <a:rPr lang="en-GB" sz="1600" dirty="0">
                <a:latin typeface="Comic Sans MS" panose="030F0702030302020204" pitchFamily="66" charset="0"/>
              </a:rPr>
              <a:t>   ocular muscles and is reflected onto each of them as a tubular muscle sheath. </a:t>
            </a:r>
          </a:p>
          <a:p>
            <a:pPr eaLnBrk="1" hangingPunct="1">
              <a:spcBef>
                <a:spcPct val="0"/>
              </a:spcBef>
              <a:buClrTx/>
              <a:buSzTx/>
              <a:buNone/>
            </a:pPr>
            <a:r>
              <a:rPr lang="en-GB" sz="1600" dirty="0">
                <a:latin typeface="Comic Sans MS" panose="030F0702030302020204" pitchFamily="66" charset="0"/>
              </a:rPr>
              <a:t>- The muscle sheaths of the </a:t>
            </a:r>
            <a:r>
              <a:rPr lang="en-GB" sz="1600" dirty="0" err="1">
                <a:latin typeface="Comic Sans MS" panose="030F0702030302020204" pitchFamily="66" charset="0"/>
              </a:rPr>
              <a:t>levator</a:t>
            </a:r>
            <a:r>
              <a:rPr lang="en-GB" sz="1600" dirty="0">
                <a:latin typeface="Comic Sans MS" panose="030F0702030302020204" pitchFamily="66" charset="0"/>
              </a:rPr>
              <a:t> and superior rectus muscles are fused. Therefore,</a:t>
            </a:r>
          </a:p>
          <a:p>
            <a:pPr eaLnBrk="1" hangingPunct="1">
              <a:spcBef>
                <a:spcPct val="0"/>
              </a:spcBef>
              <a:buClrTx/>
              <a:buSzTx/>
              <a:buNone/>
            </a:pPr>
            <a:r>
              <a:rPr lang="en-GB" sz="1600" dirty="0">
                <a:latin typeface="Comic Sans MS" panose="030F0702030302020204" pitchFamily="66" charset="0"/>
              </a:rPr>
              <a:t>   when the gaze is directed superiorly, the superior eyelid is further elevated out of the</a:t>
            </a:r>
          </a:p>
          <a:p>
            <a:pPr eaLnBrk="1" hangingPunct="1">
              <a:spcBef>
                <a:spcPct val="0"/>
              </a:spcBef>
              <a:buClrTx/>
              <a:buSzTx/>
              <a:buNone/>
            </a:pPr>
            <a:r>
              <a:rPr lang="en-GB" sz="1600" dirty="0">
                <a:latin typeface="Comic Sans MS" panose="030F0702030302020204" pitchFamily="66" charset="0"/>
              </a:rPr>
              <a:t>   line of vision. </a:t>
            </a:r>
          </a:p>
          <a:p>
            <a:pPr eaLnBrk="1" hangingPunct="1">
              <a:spcBef>
                <a:spcPct val="0"/>
              </a:spcBef>
              <a:buClrTx/>
              <a:buSzTx/>
              <a:buNone/>
            </a:pPr>
            <a:r>
              <a:rPr lang="en-GB" sz="1600" dirty="0">
                <a:latin typeface="Comic Sans MS" panose="030F0702030302020204" pitchFamily="66" charset="0"/>
              </a:rPr>
              <a:t>- Triangular expansions from the sheaths of the medial and lateral rectus muscles, called</a:t>
            </a:r>
          </a:p>
          <a:p>
            <a:pPr eaLnBrk="1" hangingPunct="1">
              <a:spcBef>
                <a:spcPct val="0"/>
              </a:spcBef>
              <a:buClrTx/>
              <a:buSzTx/>
              <a:buNone/>
            </a:pPr>
            <a:r>
              <a:rPr lang="en-GB" sz="1600" dirty="0">
                <a:latin typeface="Comic Sans MS" panose="030F0702030302020204" pitchFamily="66" charset="0"/>
              </a:rPr>
              <a:t>   </a:t>
            </a:r>
            <a:r>
              <a:rPr lang="en-GB" sz="1600" b="1" dirty="0">
                <a:latin typeface="Comic Sans MS" panose="030F0702030302020204" pitchFamily="66" charset="0"/>
              </a:rPr>
              <a:t>the medial and lateral check ligaments</a:t>
            </a:r>
            <a:r>
              <a:rPr lang="en-GB" sz="1600" dirty="0">
                <a:latin typeface="Comic Sans MS" panose="030F0702030302020204" pitchFamily="66" charset="0"/>
              </a:rPr>
              <a:t>, are attached to the lacrimal and zygomatic</a:t>
            </a:r>
          </a:p>
          <a:p>
            <a:pPr eaLnBrk="1" hangingPunct="1">
              <a:spcBef>
                <a:spcPct val="0"/>
              </a:spcBef>
              <a:buClrTx/>
              <a:buSzTx/>
              <a:buNone/>
            </a:pPr>
            <a:r>
              <a:rPr lang="en-GB" sz="1600" dirty="0">
                <a:latin typeface="Comic Sans MS" panose="030F0702030302020204" pitchFamily="66" charset="0"/>
              </a:rPr>
              <a:t>   bones, respectively. These ligaments limit abduction and adduction. A blending of the</a:t>
            </a:r>
          </a:p>
          <a:p>
            <a:pPr eaLnBrk="1" hangingPunct="1">
              <a:spcBef>
                <a:spcPct val="0"/>
              </a:spcBef>
              <a:buClrTx/>
              <a:buSzTx/>
              <a:buNone/>
            </a:pPr>
            <a:r>
              <a:rPr lang="en-GB" sz="1600" dirty="0">
                <a:latin typeface="Comic Sans MS" panose="030F0702030302020204" pitchFamily="66" charset="0"/>
              </a:rPr>
              <a:t>   check ligaments with the fascia of the inferior rectus and inferior oblique muscles</a:t>
            </a:r>
          </a:p>
          <a:p>
            <a:pPr eaLnBrk="1" hangingPunct="1">
              <a:spcBef>
                <a:spcPct val="0"/>
              </a:spcBef>
              <a:buClrTx/>
              <a:buSzTx/>
              <a:buNone/>
            </a:pPr>
            <a:r>
              <a:rPr lang="en-GB" sz="1600" dirty="0">
                <a:latin typeface="Comic Sans MS" panose="030F0702030302020204" pitchFamily="66" charset="0"/>
              </a:rPr>
              <a:t>   forms a hammocklike sling, the suspensory ligament of the eyeball. </a:t>
            </a:r>
          </a:p>
          <a:p>
            <a:pPr eaLnBrk="1" hangingPunct="1">
              <a:spcBef>
                <a:spcPct val="0"/>
              </a:spcBef>
              <a:buClrTx/>
              <a:buSzTx/>
              <a:buNone/>
            </a:pPr>
            <a:r>
              <a:rPr lang="en-GB" sz="1600" dirty="0">
                <a:latin typeface="Comic Sans MS" panose="030F0702030302020204" pitchFamily="66" charset="0"/>
              </a:rPr>
              <a:t>- A similar inferior check ligament from the fascial sheath of the inferior rectus retracts</a:t>
            </a:r>
          </a:p>
          <a:p>
            <a:pPr eaLnBrk="1" hangingPunct="1">
              <a:spcBef>
                <a:spcPct val="0"/>
              </a:spcBef>
              <a:buClrTx/>
              <a:buSzTx/>
              <a:buNone/>
            </a:pPr>
            <a:r>
              <a:rPr lang="en-GB" sz="1600" dirty="0">
                <a:latin typeface="Comic Sans MS" panose="030F0702030302020204" pitchFamily="66" charset="0"/>
              </a:rPr>
              <a:t>   the inferior eyelid when the gaze is directed downward </a:t>
            </a:r>
          </a:p>
          <a:p>
            <a:pPr eaLnBrk="1" hangingPunct="1">
              <a:spcBef>
                <a:spcPct val="0"/>
              </a:spcBef>
              <a:buClrTx/>
              <a:buSzTx/>
              <a:buNone/>
            </a:pPr>
            <a:r>
              <a:rPr lang="en-GB" sz="1600" dirty="0">
                <a:latin typeface="Comic Sans MS" panose="030F0702030302020204" pitchFamily="66" charset="0"/>
              </a:rPr>
              <a:t>- Collectively, the check ligaments act with the oblique muscles and the retrobulbar fat to</a:t>
            </a:r>
          </a:p>
          <a:p>
            <a:pPr eaLnBrk="1" hangingPunct="1">
              <a:spcBef>
                <a:spcPct val="0"/>
              </a:spcBef>
              <a:buClrTx/>
              <a:buSzTx/>
              <a:buNone/>
            </a:pPr>
            <a:r>
              <a:rPr lang="en-GB" sz="1600" dirty="0">
                <a:latin typeface="Comic Sans MS" panose="030F0702030302020204" pitchFamily="66" charset="0"/>
              </a:rPr>
              <a:t>   resist the posterior  pull on the eyeball produced by </a:t>
            </a:r>
          </a:p>
          <a:p>
            <a:pPr eaLnBrk="1" hangingPunct="1">
              <a:spcBef>
                <a:spcPct val="0"/>
              </a:spcBef>
              <a:buClrTx/>
              <a:buSzTx/>
              <a:buNone/>
            </a:pPr>
            <a:r>
              <a:rPr lang="en-GB" sz="1600" dirty="0">
                <a:latin typeface="Comic Sans MS" panose="030F0702030302020204" pitchFamily="66" charset="0"/>
              </a:rPr>
              <a:t>   the rectus muscles.</a:t>
            </a:r>
            <a:endParaRPr lang="en-US" altLang="en-US" sz="1600" dirty="0">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2000" dirty="0">
              <a:latin typeface="Comic Sans MS" panose="030F0702030302020204" pitchFamily="66" charset="0"/>
            </a:endParaRPr>
          </a:p>
        </p:txBody>
      </p:sp>
      <p:pic>
        <p:nvPicPr>
          <p:cNvPr id="4" name="Picture 3">
            <a:extLst>
              <a:ext uri="{FF2B5EF4-FFF2-40B4-BE49-F238E27FC236}">
                <a16:creationId xmlns:a16="http://schemas.microsoft.com/office/drawing/2014/main" id="{E6B8F2D1-C1B4-4672-FC53-74A9902E2D17}"/>
              </a:ext>
            </a:extLst>
          </p:cNvPr>
          <p:cNvPicPr>
            <a:picLocks noChangeAspect="1"/>
          </p:cNvPicPr>
          <p:nvPr/>
        </p:nvPicPr>
        <p:blipFill>
          <a:blip r:embed="rId2"/>
          <a:stretch>
            <a:fillRect/>
          </a:stretch>
        </p:blipFill>
        <p:spPr>
          <a:xfrm>
            <a:off x="5741321" y="4797152"/>
            <a:ext cx="3275856" cy="2070479"/>
          </a:xfrm>
          <a:prstGeom prst="rect">
            <a:avLst/>
          </a:prstGeom>
        </p:spPr>
      </p:pic>
      <p:pic>
        <p:nvPicPr>
          <p:cNvPr id="5" name="Picture 4">
            <a:extLst>
              <a:ext uri="{FF2B5EF4-FFF2-40B4-BE49-F238E27FC236}">
                <a16:creationId xmlns:a16="http://schemas.microsoft.com/office/drawing/2014/main" id="{0AB41A2A-71D1-6F1C-E58D-38115A9B28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0938" t="7185" r="38071" b="62761"/>
          <a:stretch>
            <a:fillRect/>
          </a:stretch>
        </p:blipFill>
        <p:spPr bwMode="auto">
          <a:xfrm>
            <a:off x="206642" y="5373216"/>
            <a:ext cx="3280805" cy="145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a:extLst>
              <a:ext uri="{FF2B5EF4-FFF2-40B4-BE49-F238E27FC236}">
                <a16:creationId xmlns:a16="http://schemas.microsoft.com/office/drawing/2014/main" id="{C5F77F55-E6B3-A87F-69B0-36A4475479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7491" t="7838" r="37685" b="39255"/>
          <a:stretch>
            <a:fillRect/>
          </a:stretch>
        </p:blipFill>
        <p:spPr bwMode="auto">
          <a:xfrm>
            <a:off x="3419872" y="5301208"/>
            <a:ext cx="2299076" cy="16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991503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
            <a:extLst>
              <a:ext uri="{FF2B5EF4-FFF2-40B4-BE49-F238E27FC236}">
                <a16:creationId xmlns:a16="http://schemas.microsoft.com/office/drawing/2014/main" id="{E1CBB4C7-1888-BAF9-DDE4-408769500C56}"/>
              </a:ext>
            </a:extLst>
          </p:cNvPr>
          <p:cNvSpPr>
            <a:spLocks noChangeArrowheads="1"/>
          </p:cNvSpPr>
          <p:nvPr/>
        </p:nvSpPr>
        <p:spPr bwMode="auto">
          <a:xfrm>
            <a:off x="142875" y="330007"/>
            <a:ext cx="8858250"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200" b="1" dirty="0">
                <a:solidFill>
                  <a:srgbClr val="9D3232"/>
                </a:solidFill>
                <a:effectLst>
                  <a:outerShdw blurRad="38100" dist="38100" dir="2700000" algn="tl">
                    <a:srgbClr val="000000"/>
                  </a:outerShdw>
                </a:effectLst>
                <a:latin typeface="Comic Sans MS" panose="030F0702030302020204" pitchFamily="66" charset="0"/>
              </a:rPr>
              <a:t>2. </a:t>
            </a:r>
            <a:r>
              <a:rPr lang="en-GB" altLang="en-US" sz="3200" b="1" dirty="0">
                <a:solidFill>
                  <a:srgbClr val="9D3232"/>
                </a:solidFill>
                <a:effectLst>
                  <a:outerShdw blurRad="38100" dist="38100" dir="2700000" algn="tl">
                    <a:srgbClr val="000000"/>
                  </a:outerShdw>
                </a:effectLst>
                <a:latin typeface="Comic Sans MS" panose="030F0702030302020204" pitchFamily="66" charset="0"/>
              </a:rPr>
              <a:t>Fasciae of orbit </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(fasciae orbitales)</a:t>
            </a:r>
          </a:p>
        </p:txBody>
      </p:sp>
      <p:sp>
        <p:nvSpPr>
          <p:cNvPr id="72707" name="Rectangle 3">
            <a:extLst>
              <a:ext uri="{FF2B5EF4-FFF2-40B4-BE49-F238E27FC236}">
                <a16:creationId xmlns:a16="http://schemas.microsoft.com/office/drawing/2014/main" id="{2FE3511C-3C61-54E0-2612-56252F29C245}"/>
              </a:ext>
            </a:extLst>
          </p:cNvPr>
          <p:cNvSpPr>
            <a:spLocks noChangeArrowheads="1"/>
          </p:cNvSpPr>
          <p:nvPr/>
        </p:nvSpPr>
        <p:spPr bwMode="auto">
          <a:xfrm>
            <a:off x="216149" y="1195162"/>
            <a:ext cx="8784976"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None/>
            </a:pPr>
            <a:r>
              <a:rPr lang="en-US" altLang="en-US" sz="2000" dirty="0">
                <a:latin typeface="Comic Sans MS" panose="030F0702030302020204" pitchFamily="66" charset="0"/>
              </a:rPr>
              <a:t>3) </a:t>
            </a:r>
            <a:r>
              <a:rPr lang="en-GB" altLang="en-US" sz="2000" dirty="0">
                <a:latin typeface="Comic Sans MS" panose="030F0702030302020204" pitchFamily="66" charset="0"/>
              </a:rPr>
              <a:t>Orbital septum</a:t>
            </a:r>
            <a:r>
              <a:rPr lang="en-US" altLang="en-US" sz="2000" dirty="0">
                <a:latin typeface="Comic Sans MS" panose="030F0702030302020204" pitchFamily="66" charset="0"/>
              </a:rPr>
              <a:t> (septum </a:t>
            </a:r>
            <a:r>
              <a:rPr lang="en-US" altLang="en-US" sz="2000" dirty="0" err="1">
                <a:latin typeface="Comic Sans MS" panose="030F0702030302020204" pitchFamily="66" charset="0"/>
              </a:rPr>
              <a:t>orbitale</a:t>
            </a:r>
            <a:r>
              <a:rPr lang="en-US" altLang="en-US" sz="2000" dirty="0">
                <a:latin typeface="Comic Sans MS" panose="030F0702030302020204" pitchFamily="66" charset="0"/>
              </a:rPr>
              <a:t>)</a:t>
            </a:r>
          </a:p>
          <a:p>
            <a:pPr eaLnBrk="1" hangingPunct="1">
              <a:spcBef>
                <a:spcPct val="0"/>
              </a:spcBef>
              <a:buClrTx/>
              <a:buSzTx/>
              <a:buNone/>
            </a:pPr>
            <a:endParaRPr lang="en-US" altLang="en-US" sz="1600" dirty="0">
              <a:latin typeface="Comic Sans MS" panose="030F0702030302020204" pitchFamily="66" charset="0"/>
            </a:endParaRPr>
          </a:p>
          <a:p>
            <a:pPr eaLnBrk="1" hangingPunct="1">
              <a:spcBef>
                <a:spcPct val="0"/>
              </a:spcBef>
              <a:buClrTx/>
              <a:buSzTx/>
              <a:buNone/>
            </a:pPr>
            <a:r>
              <a:rPr lang="en-US" sz="1600" b="0" i="0" dirty="0">
                <a:solidFill>
                  <a:srgbClr val="495354"/>
                </a:solidFill>
                <a:effectLst/>
                <a:highlight>
                  <a:srgbClr val="FFFFFF"/>
                </a:highlight>
                <a:latin typeface="Comic Sans MS" panose="030F0702030302020204" pitchFamily="66" charset="0"/>
              </a:rPr>
              <a:t>- </a:t>
            </a:r>
            <a:r>
              <a:rPr lang="en-GB" sz="1600" b="0" i="0" dirty="0">
                <a:solidFill>
                  <a:srgbClr val="495354"/>
                </a:solidFill>
                <a:effectLst/>
                <a:highlight>
                  <a:srgbClr val="FFFFFF"/>
                </a:highlight>
                <a:latin typeface="PlutoSansLight"/>
              </a:rPr>
              <a:t> </a:t>
            </a:r>
            <a:r>
              <a:rPr lang="en-GB" sz="1600" dirty="0">
                <a:latin typeface="Comic Sans MS" panose="030F0702030302020204" pitchFamily="66" charset="0"/>
              </a:rPr>
              <a:t>The orbital septum is a fibrous membrane that spans from the tarsi of eyelids to the</a:t>
            </a:r>
          </a:p>
          <a:p>
            <a:pPr eaLnBrk="1" hangingPunct="1">
              <a:spcBef>
                <a:spcPct val="0"/>
              </a:spcBef>
              <a:buClrTx/>
              <a:buSzTx/>
              <a:buNone/>
            </a:pPr>
            <a:r>
              <a:rPr lang="en-GB" sz="1600" dirty="0">
                <a:latin typeface="Comic Sans MS" panose="030F0702030302020204" pitchFamily="66" charset="0"/>
              </a:rPr>
              <a:t>    margins of the orbit, where it becomes continuous with the periosteum.</a:t>
            </a:r>
          </a:p>
          <a:p>
            <a:pPr eaLnBrk="1" hangingPunct="1">
              <a:spcBef>
                <a:spcPct val="0"/>
              </a:spcBef>
              <a:buClrTx/>
              <a:buSzTx/>
              <a:buNone/>
            </a:pPr>
            <a:r>
              <a:rPr lang="en-GB" sz="1600" dirty="0">
                <a:latin typeface="Comic Sans MS" panose="030F0702030302020204" pitchFamily="66" charset="0"/>
              </a:rPr>
              <a:t>-  It keeps the orbital fat contained and owing to its continuity with the periorbita, can</a:t>
            </a:r>
          </a:p>
          <a:p>
            <a:pPr eaLnBrk="1" hangingPunct="1">
              <a:spcBef>
                <a:spcPct val="0"/>
              </a:spcBef>
              <a:buClrTx/>
              <a:buSzTx/>
              <a:buNone/>
            </a:pPr>
            <a:r>
              <a:rPr lang="en-GB" sz="1600" dirty="0">
                <a:latin typeface="Comic Sans MS" panose="030F0702030302020204" pitchFamily="66" charset="0"/>
              </a:rPr>
              <a:t>    limit the spread of infection to and from the orbit. </a:t>
            </a:r>
          </a:p>
          <a:p>
            <a:pPr eaLnBrk="1" hangingPunct="1">
              <a:spcBef>
                <a:spcPct val="0"/>
              </a:spcBef>
              <a:buClrTx/>
              <a:buSzTx/>
              <a:buNone/>
            </a:pPr>
            <a:r>
              <a:rPr lang="en-GB" sz="1600" dirty="0">
                <a:latin typeface="Comic Sans MS" panose="030F0702030302020204" pitchFamily="66" charset="0"/>
              </a:rPr>
              <a:t>-  The septum constitutes in large part the posterior fascia of the orbicularis oculi muscle.</a:t>
            </a:r>
            <a:endParaRPr lang="en-US" altLang="en-US" sz="1600" dirty="0">
              <a:latin typeface="Comic Sans MS" panose="030F0702030302020204" pitchFamily="66" charset="0"/>
            </a:endParaRPr>
          </a:p>
        </p:txBody>
      </p:sp>
      <p:pic>
        <p:nvPicPr>
          <p:cNvPr id="2" name="Picture 2">
            <a:extLst>
              <a:ext uri="{FF2B5EF4-FFF2-40B4-BE49-F238E27FC236}">
                <a16:creationId xmlns:a16="http://schemas.microsoft.com/office/drawing/2014/main" id="{8B45A10A-BB20-F5FF-C5F6-DB4DF725A6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6013"/>
          <a:stretch>
            <a:fillRect/>
          </a:stretch>
        </p:blipFill>
        <p:spPr bwMode="auto">
          <a:xfrm>
            <a:off x="2627784" y="3670493"/>
            <a:ext cx="3565525"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39879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
            <a:extLst>
              <a:ext uri="{FF2B5EF4-FFF2-40B4-BE49-F238E27FC236}">
                <a16:creationId xmlns:a16="http://schemas.microsoft.com/office/drawing/2014/main" id="{14ADDBC0-97BC-08E2-D26A-4722FA62A018}"/>
              </a:ext>
            </a:extLst>
          </p:cNvPr>
          <p:cNvSpPr>
            <a:spLocks noChangeArrowheads="1"/>
          </p:cNvSpPr>
          <p:nvPr/>
        </p:nvSpPr>
        <p:spPr bwMode="auto">
          <a:xfrm>
            <a:off x="500063" y="428625"/>
            <a:ext cx="8286750"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200" b="1" dirty="0">
                <a:solidFill>
                  <a:srgbClr val="9D3232"/>
                </a:solidFill>
                <a:effectLst>
                  <a:outerShdw blurRad="38100" dist="38100" dir="2700000" algn="tl">
                    <a:srgbClr val="000000"/>
                  </a:outerShdw>
                </a:effectLst>
                <a:latin typeface="Comic Sans MS" panose="030F0702030302020204" pitchFamily="66" charset="0"/>
              </a:rPr>
              <a:t>3. </a:t>
            </a:r>
            <a:r>
              <a:rPr lang="en-GB" altLang="en-US" sz="3200" b="1" dirty="0">
                <a:solidFill>
                  <a:srgbClr val="9D3232"/>
                </a:solidFill>
                <a:effectLst>
                  <a:outerShdw blurRad="38100" dist="38100" dir="2700000" algn="tl">
                    <a:srgbClr val="000000"/>
                  </a:outerShdw>
                </a:effectLst>
                <a:latin typeface="Comic Sans MS" panose="030F0702030302020204" pitchFamily="66" charset="0"/>
              </a:rPr>
              <a:t>Eyebrow</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(supercilium)</a:t>
            </a:r>
          </a:p>
        </p:txBody>
      </p:sp>
      <p:pic>
        <p:nvPicPr>
          <p:cNvPr id="73731" name="Picture 2">
            <a:extLst>
              <a:ext uri="{FF2B5EF4-FFF2-40B4-BE49-F238E27FC236}">
                <a16:creationId xmlns:a16="http://schemas.microsoft.com/office/drawing/2014/main" id="{EF736A40-31E1-1F2A-C50B-288936982D23}"/>
              </a:ext>
            </a:extLst>
          </p:cNvPr>
          <p:cNvPicPr>
            <a:picLocks noChangeAspect="1" noChangeArrowheads="1"/>
          </p:cNvPicPr>
          <p:nvPr/>
        </p:nvPicPr>
        <p:blipFill>
          <a:blip r:embed="rId2">
            <a:lum contrast="24000"/>
            <a:extLst>
              <a:ext uri="{28A0092B-C50C-407E-A947-70E740481C1C}">
                <a14:useLocalDpi xmlns:a14="http://schemas.microsoft.com/office/drawing/2010/main" val="0"/>
              </a:ext>
            </a:extLst>
          </a:blip>
          <a:srcRect/>
          <a:stretch>
            <a:fillRect/>
          </a:stretch>
        </p:blipFill>
        <p:spPr bwMode="auto">
          <a:xfrm>
            <a:off x="4286250" y="1571625"/>
            <a:ext cx="4451350" cy="311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2" name="Rectangle 6">
            <a:extLst>
              <a:ext uri="{FF2B5EF4-FFF2-40B4-BE49-F238E27FC236}">
                <a16:creationId xmlns:a16="http://schemas.microsoft.com/office/drawing/2014/main" id="{C2B5B97A-CCD4-9CE6-7F3A-8FD391492274}"/>
              </a:ext>
            </a:extLst>
          </p:cNvPr>
          <p:cNvSpPr>
            <a:spLocks noChangeArrowheads="1"/>
          </p:cNvSpPr>
          <p:nvPr/>
        </p:nvSpPr>
        <p:spPr bwMode="auto">
          <a:xfrm>
            <a:off x="406400" y="1299240"/>
            <a:ext cx="8486080" cy="532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 Muscular and cutaneous fold</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GB" altLang="en-US" sz="2000" dirty="0">
                <a:latin typeface="Comic Sans MS" panose="030F0702030302020204" pitchFamily="66" charset="0"/>
              </a:rPr>
              <a:t>covered with </a:t>
            </a:r>
            <a:r>
              <a:rPr lang="en-GB" altLang="en-US" sz="2000" dirty="0" err="1">
                <a:latin typeface="Comic Sans MS" panose="030F0702030302020204" pitchFamily="66" charset="0"/>
              </a:rPr>
              <a:t>cilliar</a:t>
            </a:r>
            <a:r>
              <a:rPr lang="en-GB" altLang="en-US" sz="2000" dirty="0">
                <a:latin typeface="Comic Sans MS" panose="030F0702030302020204" pitchFamily="66" charset="0"/>
              </a:rPr>
              <a:t> hairs</a:t>
            </a:r>
            <a:br>
              <a:rPr lang="en-GB" altLang="en-US" sz="2000" dirty="0">
                <a:latin typeface="Comic Sans MS" panose="030F0702030302020204" pitchFamily="66" charset="0"/>
              </a:rPr>
            </a:br>
            <a:r>
              <a:rPr lang="en-GB" altLang="en-US" sz="2000" dirty="0">
                <a:latin typeface="Comic Sans MS" panose="030F0702030302020204" pitchFamily="66" charset="0"/>
              </a:rPr>
              <a:t>  </a:t>
            </a:r>
            <a:r>
              <a:rPr lang="en-US" altLang="en-US" sz="2000" dirty="0">
                <a:latin typeface="Comic Sans MS" panose="030F0702030302020204" pitchFamily="66" charset="0"/>
              </a:rPr>
              <a:t>(</a:t>
            </a:r>
            <a:r>
              <a:rPr lang="en-GB" altLang="en-US" sz="2000" dirty="0" err="1">
                <a:latin typeface="Comic Sans MS" panose="030F0702030302020204" pitchFamily="66" charset="0"/>
              </a:rPr>
              <a:t>supercilliae</a:t>
            </a:r>
            <a:r>
              <a:rPr lang="en-US" altLang="en-US" sz="2000" dirty="0">
                <a:latin typeface="Comic Sans MS" panose="030F0702030302020204" pitchFamily="66" charset="0"/>
              </a:rPr>
              <a:t>)</a:t>
            </a: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 </a:t>
            </a:r>
            <a:r>
              <a:rPr lang="en-GB" altLang="en-US" sz="2000" dirty="0">
                <a:latin typeface="Comic Sans MS" panose="030F0702030302020204" pitchFamily="66" charset="0"/>
              </a:rPr>
              <a:t>Arch - shaped</a:t>
            </a:r>
            <a:endParaRPr lang="en-US" altLang="en-US" sz="20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a:t>
            </a:r>
            <a:r>
              <a:rPr lang="en-GB" altLang="en-US" sz="2000" dirty="0">
                <a:latin typeface="Comic Sans MS" panose="030F0702030302020204" pitchFamily="66" charset="0"/>
              </a:rPr>
              <a:t> Parts</a:t>
            </a:r>
            <a:r>
              <a:rPr lang="en-US" altLang="en-US" sz="2000" dirty="0">
                <a:latin typeface="Comic Sans MS" panose="030F0702030302020204" pitchFamily="66" charset="0"/>
              </a:rPr>
              <a:t>:</a:t>
            </a:r>
            <a:br>
              <a:rPr lang="en-US" altLang="en-US" sz="2000" dirty="0">
                <a:latin typeface="Comic Sans MS" panose="030F0702030302020204" pitchFamily="66" charset="0"/>
              </a:rPr>
            </a:br>
            <a:r>
              <a:rPr lang="en-US" altLang="en-US" sz="2000" dirty="0">
                <a:latin typeface="Comic Sans MS" panose="030F0702030302020204" pitchFamily="66" charset="0"/>
              </a:rPr>
              <a:t>    - head (caput) </a:t>
            </a:r>
            <a:br>
              <a:rPr lang="en-US" altLang="en-US" sz="2000" dirty="0">
                <a:latin typeface="Comic Sans MS" panose="030F0702030302020204" pitchFamily="66" charset="0"/>
              </a:rPr>
            </a:br>
            <a:r>
              <a:rPr lang="en-US" altLang="en-US" sz="2000" dirty="0">
                <a:latin typeface="Comic Sans MS" panose="030F0702030302020204" pitchFamily="66" charset="0"/>
              </a:rPr>
              <a:t>    - body (corpus)</a:t>
            </a:r>
            <a:br>
              <a:rPr lang="en-US" altLang="en-US" sz="2000" dirty="0">
                <a:latin typeface="Comic Sans MS" panose="030F0702030302020204" pitchFamily="66" charset="0"/>
              </a:rPr>
            </a:br>
            <a:r>
              <a:rPr lang="en-US" altLang="en-US" sz="2000" dirty="0">
                <a:latin typeface="Comic Sans MS" panose="030F0702030302020204" pitchFamily="66" charset="0"/>
              </a:rPr>
              <a:t>    - tail (cauda)</a:t>
            </a: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 </a:t>
            </a:r>
            <a:r>
              <a:rPr lang="en-GB" altLang="en-US" sz="2000" dirty="0">
                <a:latin typeface="Comic Sans MS" panose="030F0702030302020204" pitchFamily="66" charset="0"/>
              </a:rPr>
              <a:t>Skin contains</a:t>
            </a:r>
            <a:r>
              <a:rPr lang="en-US" altLang="en-US" sz="2000" dirty="0">
                <a:latin typeface="Comic Sans MS" panose="030F0702030302020204" pitchFamily="66" charset="0"/>
              </a:rPr>
              <a:t> </a:t>
            </a:r>
            <a:r>
              <a:rPr lang="en-GB" altLang="en-US" sz="2000" dirty="0">
                <a:latin typeface="Comic Sans MS" panose="030F0702030302020204" pitchFamily="66" charset="0"/>
              </a:rPr>
              <a:t>sweat and sebaceous</a:t>
            </a:r>
          </a:p>
          <a:p>
            <a:pPr eaLnBrk="1" hangingPunct="1">
              <a:spcBef>
                <a:spcPct val="0"/>
              </a:spcBef>
              <a:buClrTx/>
              <a:buSzTx/>
              <a:buFont typeface="Arial" panose="020B0604020202020204" pitchFamily="34" charset="0"/>
              <a:buNone/>
            </a:pPr>
            <a:r>
              <a:rPr lang="en-GB" altLang="en-US" sz="2000" dirty="0">
                <a:latin typeface="Comic Sans MS" panose="030F0702030302020204" pitchFamily="66" charset="0"/>
              </a:rPr>
              <a:t>  glands</a:t>
            </a:r>
            <a:endParaRPr lang="en-US" altLang="en-US" sz="20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a:t>
            </a:r>
            <a:r>
              <a:rPr lang="en-GB" altLang="en-US" sz="2000" dirty="0">
                <a:latin typeface="Comic Sans MS" panose="030F0702030302020204" pitchFamily="66" charset="0"/>
              </a:rPr>
              <a:t> Muscles</a:t>
            </a:r>
            <a:r>
              <a:rPr lang="en-US" altLang="en-US" sz="2000" dirty="0">
                <a:latin typeface="Comic Sans MS" panose="030F0702030302020204" pitchFamily="66" charset="0"/>
              </a:rPr>
              <a:t>:</a:t>
            </a: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  </a:t>
            </a:r>
            <a:r>
              <a:rPr lang="en-US" altLang="en-US" sz="2000" dirty="0">
                <a:solidFill>
                  <a:srgbClr val="9D3232"/>
                </a:solidFill>
                <a:latin typeface="Comic Sans MS" panose="030F0702030302020204" pitchFamily="66" charset="0"/>
              </a:rPr>
              <a:t>m occipitofrontalis (venter frontalis)</a:t>
            </a:r>
          </a:p>
          <a:p>
            <a:pPr eaLnBrk="1" hangingPunct="1">
              <a:spcBef>
                <a:spcPct val="0"/>
              </a:spcBef>
              <a:buClrTx/>
              <a:buSzTx/>
              <a:buFont typeface="Arial" panose="020B0604020202020204" pitchFamily="34" charset="0"/>
              <a:buNone/>
            </a:pPr>
            <a:r>
              <a:rPr lang="en-US" altLang="en-US" sz="2000" dirty="0">
                <a:solidFill>
                  <a:srgbClr val="9D3232"/>
                </a:solidFill>
                <a:latin typeface="Comic Sans MS" panose="030F0702030302020204" pitchFamily="66" charset="0"/>
              </a:rPr>
              <a:t>  </a:t>
            </a:r>
            <a:r>
              <a:rPr lang="en-US" altLang="en-US" sz="2000" dirty="0" err="1">
                <a:solidFill>
                  <a:srgbClr val="9D3232"/>
                </a:solidFill>
                <a:latin typeface="Comic Sans MS" panose="030F0702030302020204" pitchFamily="66" charset="0"/>
              </a:rPr>
              <a:t>m.depressor</a:t>
            </a:r>
            <a:r>
              <a:rPr lang="en-US" altLang="en-US" sz="2000" dirty="0">
                <a:solidFill>
                  <a:srgbClr val="9D3232"/>
                </a:solidFill>
                <a:latin typeface="Comic Sans MS" panose="030F0702030302020204" pitchFamily="66" charset="0"/>
              </a:rPr>
              <a:t> </a:t>
            </a:r>
            <a:r>
              <a:rPr lang="en-US" altLang="en-US" sz="2000" dirty="0" err="1">
                <a:solidFill>
                  <a:srgbClr val="9D3232"/>
                </a:solidFill>
                <a:latin typeface="Comic Sans MS" panose="030F0702030302020204" pitchFamily="66" charset="0"/>
              </a:rPr>
              <a:t>supercilii</a:t>
            </a:r>
            <a:endParaRPr lang="en-US" altLang="en-US" sz="2000" dirty="0">
              <a:solidFill>
                <a:srgbClr val="9D3232"/>
              </a:solidFill>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dirty="0">
                <a:solidFill>
                  <a:srgbClr val="9D3232"/>
                </a:solidFill>
                <a:latin typeface="Comic Sans MS" panose="030F0702030302020204" pitchFamily="66" charset="0"/>
              </a:rPr>
              <a:t>  </a:t>
            </a:r>
            <a:r>
              <a:rPr lang="en-US" altLang="en-US" sz="2000" dirty="0" err="1">
                <a:solidFill>
                  <a:srgbClr val="9D3232"/>
                </a:solidFill>
                <a:latin typeface="Comic Sans MS" panose="030F0702030302020204" pitchFamily="66" charset="0"/>
              </a:rPr>
              <a:t>m.corrugator</a:t>
            </a:r>
            <a:r>
              <a:rPr lang="en-US" altLang="en-US" sz="2000" dirty="0">
                <a:solidFill>
                  <a:srgbClr val="9D3232"/>
                </a:solidFill>
                <a:latin typeface="Comic Sans MS" panose="030F0702030302020204" pitchFamily="66" charset="0"/>
              </a:rPr>
              <a:t> supercilia</a:t>
            </a:r>
            <a:br>
              <a:rPr lang="en-US" altLang="en-US" sz="2000" dirty="0">
                <a:solidFill>
                  <a:srgbClr val="9D3232"/>
                </a:solidFill>
                <a:latin typeface="Comic Sans MS" panose="030F0702030302020204" pitchFamily="66" charset="0"/>
              </a:rPr>
            </a:br>
            <a:endParaRPr lang="en-US" altLang="en-US" sz="900" dirty="0">
              <a:solidFill>
                <a:srgbClr val="9D3232"/>
              </a:solidFill>
              <a:latin typeface="Comic Sans MS" panose="030F0702030302020204" pitchFamily="66" charset="0"/>
            </a:endParaRPr>
          </a:p>
          <a:p>
            <a:pPr eaLnBrk="1" hangingPunct="1">
              <a:spcBef>
                <a:spcPct val="0"/>
              </a:spcBef>
              <a:buClrTx/>
              <a:buSzTx/>
              <a:buFont typeface="Arial" panose="020B0604020202020204" pitchFamily="34" charset="0"/>
              <a:buNone/>
            </a:pPr>
            <a:r>
              <a:rPr lang="en-US" sz="2000" dirty="0">
                <a:solidFill>
                  <a:srgbClr val="9D3232"/>
                </a:solidFill>
                <a:latin typeface="Comic Sans MS" panose="030F0702030302020204" pitchFamily="66" charset="0"/>
              </a:rPr>
              <a:t>- </a:t>
            </a:r>
            <a:r>
              <a:rPr lang="en-GB" sz="2000" dirty="0">
                <a:latin typeface="Comic Sans MS" panose="030F0702030302020204" pitchFamily="66" charset="0"/>
              </a:rPr>
              <a:t>They shade the eyes from sunlight and prevent perspiration running</a:t>
            </a:r>
            <a:br>
              <a:rPr lang="en-GB" sz="2000" dirty="0">
                <a:latin typeface="Comic Sans MS" panose="030F0702030302020204" pitchFamily="66" charset="0"/>
              </a:rPr>
            </a:br>
            <a:r>
              <a:rPr lang="en-GB" sz="2000" dirty="0">
                <a:latin typeface="Comic Sans MS" panose="030F0702030302020204" pitchFamily="66" charset="0"/>
              </a:rPr>
              <a:t>  down the forehead from reaching the eyes</a:t>
            </a:r>
            <a:endParaRPr lang="en-US" altLang="en-US" sz="2000" dirty="0">
              <a:solidFill>
                <a:srgbClr val="9D3232"/>
              </a:solidFill>
              <a:latin typeface="Comic Sans MS" panose="030F0702030302020204" pitchFamily="66" charset="0"/>
            </a:endParaRPr>
          </a:p>
        </p:txBody>
      </p:sp>
      <p:sp>
        <p:nvSpPr>
          <p:cNvPr id="2" name="TextBox 1">
            <a:extLst>
              <a:ext uri="{FF2B5EF4-FFF2-40B4-BE49-F238E27FC236}">
                <a16:creationId xmlns:a16="http://schemas.microsoft.com/office/drawing/2014/main" id="{39FED5B1-5E98-3C70-211D-C1FAEA45485A}"/>
              </a:ext>
            </a:extLst>
          </p:cNvPr>
          <p:cNvSpPr txBox="1"/>
          <p:nvPr/>
        </p:nvSpPr>
        <p:spPr>
          <a:xfrm>
            <a:off x="7524328" y="1196752"/>
            <a:ext cx="697627" cy="369332"/>
          </a:xfrm>
          <a:prstGeom prst="rect">
            <a:avLst/>
          </a:prstGeom>
          <a:noFill/>
        </p:spPr>
        <p:txBody>
          <a:bodyPr wrap="none" rtlCol="0">
            <a:spAutoFit/>
          </a:bodyPr>
          <a:lstStyle/>
          <a:p>
            <a:r>
              <a:rPr lang="en-GB" dirty="0"/>
              <a:t>head</a:t>
            </a:r>
          </a:p>
        </p:txBody>
      </p:sp>
      <p:cxnSp>
        <p:nvCxnSpPr>
          <p:cNvPr id="4" name="Straight Arrow Connector 3">
            <a:extLst>
              <a:ext uri="{FF2B5EF4-FFF2-40B4-BE49-F238E27FC236}">
                <a16:creationId xmlns:a16="http://schemas.microsoft.com/office/drawing/2014/main" id="{5698B1FF-1257-9F58-C6C5-E6B3FEFD2856}"/>
              </a:ext>
            </a:extLst>
          </p:cNvPr>
          <p:cNvCxnSpPr/>
          <p:nvPr/>
        </p:nvCxnSpPr>
        <p:spPr bwMode="auto">
          <a:xfrm flipH="1">
            <a:off x="7529602" y="1566084"/>
            <a:ext cx="288032" cy="432048"/>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TextBox 4">
            <a:extLst>
              <a:ext uri="{FF2B5EF4-FFF2-40B4-BE49-F238E27FC236}">
                <a16:creationId xmlns:a16="http://schemas.microsoft.com/office/drawing/2014/main" id="{01FC6881-87B9-00BC-C4A8-7CF2C4EC8774}"/>
              </a:ext>
            </a:extLst>
          </p:cNvPr>
          <p:cNvSpPr txBox="1"/>
          <p:nvPr/>
        </p:nvSpPr>
        <p:spPr>
          <a:xfrm>
            <a:off x="6019371" y="1145219"/>
            <a:ext cx="684803" cy="369332"/>
          </a:xfrm>
          <a:prstGeom prst="rect">
            <a:avLst/>
          </a:prstGeom>
          <a:noFill/>
        </p:spPr>
        <p:txBody>
          <a:bodyPr wrap="none" rtlCol="0">
            <a:spAutoFit/>
          </a:bodyPr>
          <a:lstStyle/>
          <a:p>
            <a:r>
              <a:rPr lang="en-GB" dirty="0"/>
              <a:t>body</a:t>
            </a:r>
          </a:p>
        </p:txBody>
      </p:sp>
      <p:sp>
        <p:nvSpPr>
          <p:cNvPr id="6" name="TextBox 5">
            <a:extLst>
              <a:ext uri="{FF2B5EF4-FFF2-40B4-BE49-F238E27FC236}">
                <a16:creationId xmlns:a16="http://schemas.microsoft.com/office/drawing/2014/main" id="{A33C0EA6-7259-4DFA-29D3-9BF6E2C7E0DE}"/>
              </a:ext>
            </a:extLst>
          </p:cNvPr>
          <p:cNvSpPr txBox="1"/>
          <p:nvPr/>
        </p:nvSpPr>
        <p:spPr>
          <a:xfrm>
            <a:off x="4765200" y="1208365"/>
            <a:ext cx="714374" cy="369332"/>
          </a:xfrm>
          <a:prstGeom prst="rect">
            <a:avLst/>
          </a:prstGeom>
          <a:noFill/>
        </p:spPr>
        <p:txBody>
          <a:bodyPr wrap="square" rtlCol="0">
            <a:spAutoFit/>
          </a:bodyPr>
          <a:lstStyle/>
          <a:p>
            <a:r>
              <a:rPr lang="en-GB" dirty="0"/>
              <a:t>tail</a:t>
            </a:r>
          </a:p>
        </p:txBody>
      </p:sp>
      <p:cxnSp>
        <p:nvCxnSpPr>
          <p:cNvPr id="7" name="Straight Arrow Connector 6">
            <a:extLst>
              <a:ext uri="{FF2B5EF4-FFF2-40B4-BE49-F238E27FC236}">
                <a16:creationId xmlns:a16="http://schemas.microsoft.com/office/drawing/2014/main" id="{46EA67D1-BAA4-C266-BC94-A9678499F358}"/>
              </a:ext>
            </a:extLst>
          </p:cNvPr>
          <p:cNvCxnSpPr/>
          <p:nvPr/>
        </p:nvCxnSpPr>
        <p:spPr bwMode="auto">
          <a:xfrm flipH="1">
            <a:off x="6276746" y="1457477"/>
            <a:ext cx="22982" cy="348479"/>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Arrow Connector 9">
            <a:extLst>
              <a:ext uri="{FF2B5EF4-FFF2-40B4-BE49-F238E27FC236}">
                <a16:creationId xmlns:a16="http://schemas.microsoft.com/office/drawing/2014/main" id="{04AB91A9-F99C-3426-4FBF-B1C070AD79CA}"/>
              </a:ext>
            </a:extLst>
          </p:cNvPr>
          <p:cNvCxnSpPr/>
          <p:nvPr/>
        </p:nvCxnSpPr>
        <p:spPr bwMode="auto">
          <a:xfrm>
            <a:off x="5107978" y="1655498"/>
            <a:ext cx="168077" cy="359959"/>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a:extLst>
              <a:ext uri="{FF2B5EF4-FFF2-40B4-BE49-F238E27FC236}">
                <a16:creationId xmlns:a16="http://schemas.microsoft.com/office/drawing/2014/main" id="{595C6930-32E4-56BB-D0E8-2E79666E588F}"/>
              </a:ext>
            </a:extLst>
          </p:cNvPr>
          <p:cNvPicPr>
            <a:picLocks noChangeAspect="1" noChangeArrowheads="1"/>
          </p:cNvPicPr>
          <p:nvPr/>
        </p:nvPicPr>
        <p:blipFill>
          <a:blip r:embed="rId2">
            <a:lum contrast="24000"/>
            <a:extLst>
              <a:ext uri="{28A0092B-C50C-407E-A947-70E740481C1C}">
                <a14:useLocalDpi xmlns:a14="http://schemas.microsoft.com/office/drawing/2010/main" val="0"/>
              </a:ext>
            </a:extLst>
          </a:blip>
          <a:srcRect/>
          <a:stretch>
            <a:fillRect/>
          </a:stretch>
        </p:blipFill>
        <p:spPr bwMode="auto">
          <a:xfrm>
            <a:off x="5238658" y="2106240"/>
            <a:ext cx="3876299" cy="2710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3" name="Rectangle 1">
            <a:extLst>
              <a:ext uri="{FF2B5EF4-FFF2-40B4-BE49-F238E27FC236}">
                <a16:creationId xmlns:a16="http://schemas.microsoft.com/office/drawing/2014/main" id="{16BDE6BC-5F22-9EF0-FA2B-42FF8E0A1267}"/>
              </a:ext>
            </a:extLst>
          </p:cNvPr>
          <p:cNvSpPr>
            <a:spLocks noChangeArrowheads="1"/>
          </p:cNvSpPr>
          <p:nvPr/>
        </p:nvSpPr>
        <p:spPr bwMode="auto">
          <a:xfrm>
            <a:off x="428625" y="237257"/>
            <a:ext cx="8286750"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200" b="1" dirty="0">
                <a:solidFill>
                  <a:srgbClr val="9D3232"/>
                </a:solidFill>
                <a:effectLst>
                  <a:outerShdw blurRad="38100" dist="38100" dir="2700000" algn="tl">
                    <a:srgbClr val="000000"/>
                  </a:outerShdw>
                </a:effectLst>
                <a:latin typeface="Comic Sans MS" panose="030F0702030302020204" pitchFamily="66" charset="0"/>
              </a:rPr>
              <a:t>4. </a:t>
            </a:r>
            <a:r>
              <a:rPr lang="en-GB" altLang="en-US" sz="3200" b="1" dirty="0">
                <a:solidFill>
                  <a:srgbClr val="9D3232"/>
                </a:solidFill>
                <a:effectLst>
                  <a:outerShdw blurRad="38100" dist="38100" dir="2700000" algn="tl">
                    <a:srgbClr val="000000"/>
                  </a:outerShdw>
                </a:effectLst>
                <a:latin typeface="Comic Sans MS" panose="030F0702030302020204" pitchFamily="66" charset="0"/>
              </a:rPr>
              <a:t>Eyelids </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(palpebrae)</a:t>
            </a:r>
          </a:p>
        </p:txBody>
      </p:sp>
      <p:sp>
        <p:nvSpPr>
          <p:cNvPr id="74756" name="Rectangle 6">
            <a:extLst>
              <a:ext uri="{FF2B5EF4-FFF2-40B4-BE49-F238E27FC236}">
                <a16:creationId xmlns:a16="http://schemas.microsoft.com/office/drawing/2014/main" id="{18D8E7F1-33A3-DD8B-F66B-707E29971DAC}"/>
              </a:ext>
            </a:extLst>
          </p:cNvPr>
          <p:cNvSpPr>
            <a:spLocks noChangeArrowheads="1"/>
          </p:cNvSpPr>
          <p:nvPr/>
        </p:nvSpPr>
        <p:spPr bwMode="auto">
          <a:xfrm>
            <a:off x="226121" y="879535"/>
            <a:ext cx="8548884" cy="233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marL="177800" indent="-177800" eaLnBrk="1" hangingPunct="1">
              <a:spcBef>
                <a:spcPct val="0"/>
              </a:spcBef>
              <a:buClrTx/>
              <a:buSzTx/>
              <a:buFontTx/>
              <a:buChar char="-"/>
            </a:pPr>
            <a:r>
              <a:rPr lang="en-GB" sz="1800" dirty="0">
                <a:latin typeface="Comic Sans MS" panose="030F0702030302020204" pitchFamily="66" charset="0"/>
              </a:rPr>
              <a:t>The eyelids are moveable folds that cover the eyeball anteriorly when</a:t>
            </a:r>
            <a:br>
              <a:rPr lang="en-GB" sz="1800" dirty="0">
                <a:latin typeface="Comic Sans MS" panose="030F0702030302020204" pitchFamily="66" charset="0"/>
              </a:rPr>
            </a:br>
            <a:r>
              <a:rPr lang="en-GB" sz="1800" dirty="0">
                <a:latin typeface="Comic Sans MS" panose="030F0702030302020204" pitchFamily="66" charset="0"/>
              </a:rPr>
              <a:t>closed, thereby protecting it from injury and excessive light. </a:t>
            </a:r>
            <a:br>
              <a:rPr lang="en-GB" sz="1800" dirty="0">
                <a:latin typeface="Comic Sans MS" panose="030F0702030302020204" pitchFamily="66" charset="0"/>
              </a:rPr>
            </a:br>
            <a:endParaRPr lang="en-GB" sz="800" dirty="0">
              <a:latin typeface="Comic Sans MS" panose="030F0702030302020204" pitchFamily="66" charset="0"/>
            </a:endParaRPr>
          </a:p>
          <a:p>
            <a:pPr marL="177800" indent="-177800" eaLnBrk="1" hangingPunct="1">
              <a:spcBef>
                <a:spcPct val="0"/>
              </a:spcBef>
              <a:buClrTx/>
              <a:buSzTx/>
              <a:buFontTx/>
              <a:buChar char="-"/>
            </a:pPr>
            <a:r>
              <a:rPr lang="en-GB" sz="1800" dirty="0">
                <a:latin typeface="Comic Sans MS" panose="030F0702030302020204" pitchFamily="66" charset="0"/>
              </a:rPr>
              <a:t>They also keep the cornea moist by spreading the lacrimal fluid. </a:t>
            </a:r>
            <a:br>
              <a:rPr lang="en-GB" sz="1800" dirty="0">
                <a:latin typeface="Comic Sans MS" panose="030F0702030302020204" pitchFamily="66" charset="0"/>
              </a:rPr>
            </a:br>
            <a:endParaRPr lang="en-GB" sz="800" dirty="0">
              <a:latin typeface="Comic Sans MS" panose="030F0702030302020204" pitchFamily="66" charset="0"/>
            </a:endParaRPr>
          </a:p>
          <a:p>
            <a:pPr marL="177800" indent="-177800" eaLnBrk="1" hangingPunct="1">
              <a:spcBef>
                <a:spcPct val="0"/>
              </a:spcBef>
              <a:buClrTx/>
              <a:buSzTx/>
              <a:buFontTx/>
              <a:buChar char="-"/>
            </a:pPr>
            <a:r>
              <a:rPr lang="en-GB" sz="1800" dirty="0">
                <a:latin typeface="Comic Sans MS" panose="030F0702030302020204" pitchFamily="66" charset="0"/>
              </a:rPr>
              <a:t>The eyelids are covered externally by thin skin and internally by transparent mucous membrane, the palpebral conjunctiva</a:t>
            </a:r>
            <a:endParaRPr lang="en-US" altLang="en-US" sz="2000" dirty="0">
              <a:latin typeface="Comic Sans MS" panose="030F0702030302020204" pitchFamily="66" charset="0"/>
            </a:endParaRPr>
          </a:p>
          <a:p>
            <a:pPr eaLnBrk="1" hangingPunct="1">
              <a:spcBef>
                <a:spcPct val="0"/>
              </a:spcBef>
              <a:buClrTx/>
              <a:buSzTx/>
              <a:buFont typeface="Arial" panose="020B0604020202020204" pitchFamily="34" charset="0"/>
              <a:buNone/>
            </a:pPr>
            <a:br>
              <a:rPr lang="en-US" altLang="en-US" sz="2000" dirty="0">
                <a:latin typeface="Comic Sans MS" panose="030F0702030302020204" pitchFamily="66" charset="0"/>
              </a:rPr>
            </a:br>
            <a:endParaRPr lang="en-US" altLang="en-US" sz="2000" dirty="0">
              <a:solidFill>
                <a:srgbClr val="9D3232"/>
              </a:solidFill>
              <a:latin typeface="Comic Sans MS" panose="030F0702030302020204" pitchFamily="66" charset="0"/>
            </a:endParaRPr>
          </a:p>
        </p:txBody>
      </p:sp>
      <p:sp>
        <p:nvSpPr>
          <p:cNvPr id="74757" name="Rectangle 4">
            <a:extLst>
              <a:ext uri="{FF2B5EF4-FFF2-40B4-BE49-F238E27FC236}">
                <a16:creationId xmlns:a16="http://schemas.microsoft.com/office/drawing/2014/main" id="{F8E2F3AB-9189-94C4-F11A-BA4A15138C35}"/>
              </a:ext>
            </a:extLst>
          </p:cNvPr>
          <p:cNvSpPr>
            <a:spLocks noChangeArrowheads="1"/>
          </p:cNvSpPr>
          <p:nvPr/>
        </p:nvSpPr>
        <p:spPr bwMode="auto">
          <a:xfrm>
            <a:off x="397593" y="3429000"/>
            <a:ext cx="4572000" cy="298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1800" b="1" dirty="0">
                <a:latin typeface="Comic Sans MS" panose="030F0702030302020204" pitchFamily="66" charset="0"/>
              </a:rPr>
              <a:t>Description</a:t>
            </a:r>
            <a:r>
              <a:rPr lang="en-US" altLang="en-US" sz="1800" b="1" dirty="0">
                <a:latin typeface="Comic Sans MS" panose="030F0702030302020204" pitchFamily="66" charset="0"/>
              </a:rPr>
              <a:t>:</a:t>
            </a:r>
          </a:p>
          <a:p>
            <a:pPr eaLnBrk="1" hangingPunct="1">
              <a:spcBef>
                <a:spcPct val="0"/>
              </a:spcBef>
              <a:buClrTx/>
              <a:buSzTx/>
              <a:buFont typeface="Arial" panose="020B0604020202020204" pitchFamily="34" charset="0"/>
              <a:buNone/>
            </a:pP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1800" dirty="0">
                <a:latin typeface="Comic Sans MS" panose="030F0702030302020204" pitchFamily="66" charset="0"/>
              </a:rPr>
              <a:t>SUPERIOR EYELID </a:t>
            </a:r>
            <a:r>
              <a:rPr lang="en-US" altLang="en-US" sz="1800" dirty="0">
                <a:latin typeface="Comic Sans MS" panose="030F0702030302020204" pitchFamily="66" charset="0"/>
              </a:rPr>
              <a:t>(palpebra superior)</a:t>
            </a:r>
          </a:p>
          <a:p>
            <a:pPr eaLnBrk="1" hangingPunct="1">
              <a:spcBef>
                <a:spcPct val="0"/>
              </a:spcBef>
              <a:buClrTx/>
              <a:buSzTx/>
              <a:buFont typeface="Arial" panose="020B0604020202020204" pitchFamily="34" charset="0"/>
              <a:buNone/>
            </a:pPr>
            <a:r>
              <a:rPr lang="en-GB" altLang="en-US" sz="1800" dirty="0">
                <a:latin typeface="Comic Sans MS" panose="030F0702030302020204" pitchFamily="66" charset="0"/>
              </a:rPr>
              <a:t>INFERIOR EYELID</a:t>
            </a:r>
            <a:r>
              <a:rPr lang="en-US" altLang="en-US" sz="1800" dirty="0">
                <a:latin typeface="Comic Sans MS" panose="030F0702030302020204" pitchFamily="66" charset="0"/>
              </a:rPr>
              <a:t> (palpebra inferior)</a:t>
            </a:r>
          </a:p>
          <a:p>
            <a:pPr eaLnBrk="1" hangingPunct="1">
              <a:spcBef>
                <a:spcPct val="0"/>
              </a:spcBef>
              <a:buClrTx/>
              <a:buSzTx/>
              <a:buFont typeface="Arial" panose="020B0604020202020204" pitchFamily="34" charset="0"/>
              <a:buNone/>
            </a:pP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1800" dirty="0">
                <a:latin typeface="Comic Sans MS" panose="030F0702030302020204" pitchFamily="66" charset="0"/>
              </a:rPr>
              <a:t>For every </a:t>
            </a:r>
            <a:r>
              <a:rPr lang="en-GB" altLang="en-US" sz="1800" dirty="0" err="1">
                <a:latin typeface="Comic Sans MS" panose="030F0702030302020204" pitchFamily="66" charset="0"/>
              </a:rPr>
              <a:t>eyeid</a:t>
            </a:r>
            <a:r>
              <a:rPr lang="en-GB" altLang="en-US" sz="1800" dirty="0">
                <a:latin typeface="Comic Sans MS" panose="030F0702030302020204" pitchFamily="66" charset="0"/>
              </a:rPr>
              <a:t>, can be described</a:t>
            </a:r>
            <a:r>
              <a:rPr lang="pl-PL" altLang="en-US" sz="1800" dirty="0">
                <a:latin typeface="Comic Sans MS" panose="030F0702030302020204" pitchFamily="66" charset="0"/>
              </a:rPr>
              <a:t>:</a:t>
            </a: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2 </a:t>
            </a:r>
            <a:r>
              <a:rPr lang="en-GB" altLang="en-US" sz="1800" dirty="0">
                <a:latin typeface="Comic Sans MS" panose="030F0702030302020204" pitchFamily="66" charset="0"/>
              </a:rPr>
              <a:t>SURFACES</a:t>
            </a: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1800" dirty="0">
                <a:latin typeface="Comic Sans MS" panose="030F0702030302020204" pitchFamily="66" charset="0"/>
              </a:rPr>
              <a:t>anterior</a:t>
            </a:r>
            <a:r>
              <a:rPr lang="en-US" altLang="en-US" sz="1800" dirty="0">
                <a:latin typeface="Comic Sans MS" panose="030F0702030302020204" pitchFamily="66" charset="0"/>
              </a:rPr>
              <a:t>  (facies anterior </a:t>
            </a:r>
            <a:r>
              <a:rPr lang="en-US" altLang="en-US" sz="1800" dirty="0" err="1">
                <a:latin typeface="Comic Sans MS" panose="030F0702030302020204" pitchFamily="66" charset="0"/>
              </a:rPr>
              <a:t>palpebrarum</a:t>
            </a:r>
            <a:r>
              <a:rPr lang="en-US" altLang="en-US" sz="1800" dirty="0">
                <a:latin typeface="Comic Sans MS" panose="030F0702030302020204" pitchFamily="66" charset="0"/>
              </a:rPr>
              <a:t>)</a:t>
            </a:r>
          </a:p>
          <a:p>
            <a:pPr eaLnBrk="1" hangingPunct="1">
              <a:spcBef>
                <a:spcPct val="0"/>
              </a:spcBef>
              <a:buClrTx/>
              <a:buSzTx/>
              <a:buFont typeface="Arial" panose="020B0604020202020204" pitchFamily="34" charset="0"/>
              <a:buNone/>
            </a:pPr>
            <a:r>
              <a:rPr lang="en-GB" altLang="en-US" sz="1800" dirty="0">
                <a:latin typeface="Comic Sans MS" panose="030F0702030302020204" pitchFamily="66" charset="0"/>
              </a:rPr>
              <a:t>posterior</a:t>
            </a:r>
            <a:r>
              <a:rPr lang="en-US" altLang="en-US" sz="1800" dirty="0">
                <a:latin typeface="Comic Sans MS" panose="030F0702030302020204" pitchFamily="66" charset="0"/>
              </a:rPr>
              <a:t> (facies posterior </a:t>
            </a:r>
            <a:r>
              <a:rPr lang="en-US" altLang="en-US" sz="1800" dirty="0" err="1">
                <a:latin typeface="Comic Sans MS" panose="030F0702030302020204" pitchFamily="66" charset="0"/>
              </a:rPr>
              <a:t>palpebrarum</a:t>
            </a:r>
            <a:r>
              <a:rPr lang="en-US" altLang="en-US" sz="1800" dirty="0">
                <a:latin typeface="Comic Sans MS" panose="030F0702030302020204" pitchFamily="66" charset="0"/>
              </a:rPr>
              <a:t>)</a:t>
            </a:r>
          </a:p>
          <a:p>
            <a:pPr eaLnBrk="1" hangingPunct="1">
              <a:spcBef>
                <a:spcPct val="0"/>
              </a:spcBef>
              <a:buClrTx/>
              <a:buSzTx/>
              <a:buFont typeface="Arial" panose="020B0604020202020204" pitchFamily="34" charset="0"/>
              <a:buNone/>
            </a:pPr>
            <a:endParaRPr lang="en-US" altLang="en-US" sz="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1800" dirty="0">
                <a:latin typeface="Comic Sans MS" panose="030F0702030302020204" pitchFamily="66" charset="0"/>
              </a:rPr>
              <a:t>FREE EDGE (BORDER)</a:t>
            </a:r>
            <a:endParaRPr lang="en-US" altLang="en-US" sz="1800" dirty="0">
              <a:latin typeface="Comic Sans MS" panose="030F0702030302020204" pitchFamily="66" charset="0"/>
            </a:endParaRPr>
          </a:p>
        </p:txBody>
      </p:sp>
      <p:cxnSp>
        <p:nvCxnSpPr>
          <p:cNvPr id="74758" name="Straight Arrow Connector 10">
            <a:extLst>
              <a:ext uri="{FF2B5EF4-FFF2-40B4-BE49-F238E27FC236}">
                <a16:creationId xmlns:a16="http://schemas.microsoft.com/office/drawing/2014/main" id="{E22E0118-AB4D-CED5-6C58-1304833952B9}"/>
              </a:ext>
            </a:extLst>
          </p:cNvPr>
          <p:cNvCxnSpPr>
            <a:cxnSpLocks noChangeShapeType="1"/>
            <a:endCxn id="74760" idx="1"/>
          </p:cNvCxnSpPr>
          <p:nvPr/>
        </p:nvCxnSpPr>
        <p:spPr bwMode="auto">
          <a:xfrm flipV="1">
            <a:off x="4752057" y="5339729"/>
            <a:ext cx="353964" cy="225682"/>
          </a:xfrm>
          <a:prstGeom prst="straightConnector1">
            <a:avLst/>
          </a:prstGeom>
          <a:noFill/>
          <a:ln w="22225">
            <a:solidFill>
              <a:srgbClr val="4F1919"/>
            </a:solidFill>
            <a:round/>
            <a:headEnd/>
            <a:tailEnd type="arrow" w="med" len="med"/>
          </a:ln>
          <a:extLst>
            <a:ext uri="{909E8E84-426E-40DD-AFC4-6F175D3DCCD1}">
              <a14:hiddenFill xmlns:a14="http://schemas.microsoft.com/office/drawing/2010/main">
                <a:noFill/>
              </a14:hiddenFill>
            </a:ext>
          </a:extLst>
        </p:spPr>
      </p:cxnSp>
      <p:cxnSp>
        <p:nvCxnSpPr>
          <p:cNvPr id="74759" name="Straight Arrow Connector 11">
            <a:extLst>
              <a:ext uri="{FF2B5EF4-FFF2-40B4-BE49-F238E27FC236}">
                <a16:creationId xmlns:a16="http://schemas.microsoft.com/office/drawing/2014/main" id="{6E023822-D181-438B-28AF-FEBAA410EA2A}"/>
              </a:ext>
            </a:extLst>
          </p:cNvPr>
          <p:cNvCxnSpPr>
            <a:cxnSpLocks noChangeShapeType="1"/>
          </p:cNvCxnSpPr>
          <p:nvPr/>
        </p:nvCxnSpPr>
        <p:spPr bwMode="auto">
          <a:xfrm>
            <a:off x="4690304" y="5606426"/>
            <a:ext cx="500062" cy="1588"/>
          </a:xfrm>
          <a:prstGeom prst="straightConnector1">
            <a:avLst/>
          </a:prstGeom>
          <a:noFill/>
          <a:ln w="22225">
            <a:solidFill>
              <a:srgbClr val="4F1919"/>
            </a:solidFill>
            <a:round/>
            <a:headEnd/>
            <a:tailEnd type="arrow" w="med" len="med"/>
          </a:ln>
          <a:extLst>
            <a:ext uri="{909E8E84-426E-40DD-AFC4-6F175D3DCCD1}">
              <a14:hiddenFill xmlns:a14="http://schemas.microsoft.com/office/drawing/2010/main">
                <a:noFill/>
              </a14:hiddenFill>
            </a:ext>
          </a:extLst>
        </p:spPr>
      </p:cxnSp>
      <p:sp>
        <p:nvSpPr>
          <p:cNvPr id="74760" name="TextBox 14">
            <a:extLst>
              <a:ext uri="{FF2B5EF4-FFF2-40B4-BE49-F238E27FC236}">
                <a16:creationId xmlns:a16="http://schemas.microsoft.com/office/drawing/2014/main" id="{FDA50BBD-DDE4-A3B5-2B43-7C2286764EA2}"/>
              </a:ext>
            </a:extLst>
          </p:cNvPr>
          <p:cNvSpPr txBox="1">
            <a:spLocks noChangeArrowheads="1"/>
          </p:cNvSpPr>
          <p:nvPr/>
        </p:nvSpPr>
        <p:spPr bwMode="auto">
          <a:xfrm>
            <a:off x="5106021" y="5155063"/>
            <a:ext cx="327044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1800" dirty="0">
                <a:latin typeface="Comic Sans MS" panose="030F0702030302020204" pitchFamily="66" charset="0"/>
              </a:rPr>
              <a:t>central part </a:t>
            </a:r>
            <a:r>
              <a:rPr lang="en-US" altLang="en-US" sz="1800" dirty="0">
                <a:latin typeface="Comic Sans MS" panose="030F0702030302020204" pitchFamily="66" charset="0"/>
              </a:rPr>
              <a:t>(</a:t>
            </a:r>
            <a:r>
              <a:rPr lang="en-GB" altLang="en-US" sz="1800" dirty="0">
                <a:latin typeface="Comic Sans MS" panose="030F0702030302020204" pitchFamily="66" charset="0"/>
              </a:rPr>
              <a:t>elevated</a:t>
            </a:r>
            <a:r>
              <a:rPr lang="en-US" altLang="en-US" sz="1800" dirty="0">
                <a:latin typeface="Comic Sans MS" panose="030F0702030302020204" pitchFamily="66" charset="0"/>
              </a:rPr>
              <a:t>, </a:t>
            </a:r>
            <a:r>
              <a:rPr lang="en-GB" altLang="en-US" sz="1800" dirty="0">
                <a:latin typeface="Comic Sans MS" panose="030F0702030302020204" pitchFamily="66" charset="0"/>
              </a:rPr>
              <a:t>hard</a:t>
            </a:r>
            <a:r>
              <a:rPr lang="en-US" altLang="en-US" sz="1800" dirty="0">
                <a:latin typeface="Comic Sans MS" panose="030F0702030302020204" pitchFamily="66" charset="0"/>
              </a:rPr>
              <a:t>)</a:t>
            </a:r>
          </a:p>
        </p:txBody>
      </p:sp>
      <p:sp>
        <p:nvSpPr>
          <p:cNvPr id="74761" name="TextBox 15">
            <a:extLst>
              <a:ext uri="{FF2B5EF4-FFF2-40B4-BE49-F238E27FC236}">
                <a16:creationId xmlns:a16="http://schemas.microsoft.com/office/drawing/2014/main" id="{A369F9A4-B37E-03B3-A60C-5939ECC54431}"/>
              </a:ext>
            </a:extLst>
          </p:cNvPr>
          <p:cNvSpPr txBox="1">
            <a:spLocks noChangeArrowheads="1"/>
          </p:cNvSpPr>
          <p:nvPr/>
        </p:nvSpPr>
        <p:spPr bwMode="auto">
          <a:xfrm>
            <a:off x="5106021" y="5404618"/>
            <a:ext cx="37593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1800" dirty="0">
                <a:latin typeface="Comic Sans MS" panose="030F0702030302020204" pitchFamily="66" charset="0"/>
              </a:rPr>
              <a:t>peripheric part </a:t>
            </a:r>
            <a:r>
              <a:rPr lang="en-US" altLang="en-US" sz="1800" dirty="0">
                <a:latin typeface="Comic Sans MS" panose="030F0702030302020204" pitchFamily="66" charset="0"/>
              </a:rPr>
              <a:t>(</a:t>
            </a:r>
            <a:r>
              <a:rPr lang="en-GB" altLang="en-US" sz="1800" dirty="0">
                <a:latin typeface="Comic Sans MS" panose="030F0702030302020204" pitchFamily="66" charset="0"/>
              </a:rPr>
              <a:t>depressed</a:t>
            </a:r>
            <a:r>
              <a:rPr lang="en-US" altLang="en-US" sz="1800" dirty="0">
                <a:latin typeface="Comic Sans MS" panose="030F0702030302020204" pitchFamily="66" charset="0"/>
              </a:rPr>
              <a:t>, </a:t>
            </a:r>
            <a:r>
              <a:rPr lang="en-GB" altLang="en-US" sz="1800" dirty="0">
                <a:latin typeface="Comic Sans MS" panose="030F0702030302020204" pitchFamily="66" charset="0"/>
              </a:rPr>
              <a:t>soft</a:t>
            </a:r>
            <a:r>
              <a:rPr lang="en-US" altLang="en-US" sz="1800" dirty="0">
                <a:latin typeface="Comic Sans MS" panose="030F0702030302020204" pitchFamily="66" charset="0"/>
              </a:rPr>
              <a:t>)</a:t>
            </a:r>
          </a:p>
        </p:txBody>
      </p:sp>
      <p:sp>
        <p:nvSpPr>
          <p:cNvPr id="2" name="TextBox 1">
            <a:extLst>
              <a:ext uri="{FF2B5EF4-FFF2-40B4-BE49-F238E27FC236}">
                <a16:creationId xmlns:a16="http://schemas.microsoft.com/office/drawing/2014/main" id="{6085DE9B-8E10-16B6-CEE5-C4AA206B2BFF}"/>
              </a:ext>
            </a:extLst>
          </p:cNvPr>
          <p:cNvSpPr txBox="1"/>
          <p:nvPr/>
        </p:nvSpPr>
        <p:spPr>
          <a:xfrm>
            <a:off x="368995" y="2584398"/>
            <a:ext cx="5715026" cy="830997"/>
          </a:xfrm>
          <a:prstGeom prst="rect">
            <a:avLst/>
          </a:prstGeom>
          <a:noFill/>
        </p:spPr>
        <p:txBody>
          <a:bodyPr wrap="none" rtlCol="0">
            <a:spAutoFit/>
          </a:bodyPr>
          <a:lstStyle/>
          <a:p>
            <a:r>
              <a:rPr lang="en-GB" sz="1600" dirty="0">
                <a:latin typeface="Comic Sans MS" panose="030F0702030302020204" pitchFamily="66" charset="0"/>
              </a:rPr>
              <a:t>-The junctions of the superior and inferior eyelids</a:t>
            </a:r>
          </a:p>
          <a:p>
            <a:r>
              <a:rPr lang="en-GB" sz="1600" dirty="0">
                <a:latin typeface="Comic Sans MS" panose="030F0702030302020204" pitchFamily="66" charset="0"/>
              </a:rPr>
              <a:t> make up the </a:t>
            </a:r>
            <a:r>
              <a:rPr lang="en-GB" sz="1600" b="1" dirty="0">
                <a:latin typeface="Comic Sans MS" panose="030F0702030302020204" pitchFamily="66" charset="0"/>
              </a:rPr>
              <a:t>medial and lateral palpebral commissures, </a:t>
            </a:r>
          </a:p>
          <a:p>
            <a:r>
              <a:rPr lang="en-GB" sz="1600" dirty="0">
                <a:latin typeface="Comic Sans MS" panose="030F0702030302020204" pitchFamily="66" charset="0"/>
              </a:rPr>
              <a:t>defining the medial and lateral angles of the eye</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80" name="Picture 2">
            <a:extLst>
              <a:ext uri="{FF2B5EF4-FFF2-40B4-BE49-F238E27FC236}">
                <a16:creationId xmlns:a16="http://schemas.microsoft.com/office/drawing/2014/main" id="{97BCA636-725E-047B-0D55-256240D60D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773" t="29062" r="53711" b="42813"/>
          <a:stretch>
            <a:fillRect/>
          </a:stretch>
        </p:blipFill>
        <p:spPr bwMode="auto">
          <a:xfrm>
            <a:off x="5180013" y="1412875"/>
            <a:ext cx="3963987" cy="244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6" name="Rectangle 1">
            <a:extLst>
              <a:ext uri="{FF2B5EF4-FFF2-40B4-BE49-F238E27FC236}">
                <a16:creationId xmlns:a16="http://schemas.microsoft.com/office/drawing/2014/main" id="{9B3EAD37-E9C0-FB6B-2189-AC8D0B65986E}"/>
              </a:ext>
            </a:extLst>
          </p:cNvPr>
          <p:cNvSpPr>
            <a:spLocks noChangeArrowheads="1"/>
          </p:cNvSpPr>
          <p:nvPr/>
        </p:nvSpPr>
        <p:spPr bwMode="auto">
          <a:xfrm>
            <a:off x="500063" y="428625"/>
            <a:ext cx="8286750"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200" b="1" dirty="0">
                <a:solidFill>
                  <a:srgbClr val="9D3232"/>
                </a:solidFill>
                <a:effectLst>
                  <a:outerShdw blurRad="38100" dist="38100" dir="2700000" algn="tl">
                    <a:srgbClr val="000000"/>
                  </a:outerShdw>
                </a:effectLst>
                <a:latin typeface="Comic Sans MS" panose="030F0702030302020204" pitchFamily="66" charset="0"/>
              </a:rPr>
              <a:t>4. </a:t>
            </a:r>
            <a:r>
              <a:rPr lang="en-GB" altLang="en-US" sz="3200" b="1" dirty="0">
                <a:solidFill>
                  <a:srgbClr val="9D3232"/>
                </a:solidFill>
                <a:effectLst>
                  <a:outerShdw blurRad="38100" dist="38100" dir="2700000" algn="tl">
                    <a:srgbClr val="000000"/>
                  </a:outerShdw>
                </a:effectLst>
                <a:latin typeface="Comic Sans MS" panose="030F0702030302020204" pitchFamily="66" charset="0"/>
              </a:rPr>
              <a:t>Eyelids </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(palpebrae)</a:t>
            </a:r>
          </a:p>
        </p:txBody>
      </p:sp>
      <p:sp>
        <p:nvSpPr>
          <p:cNvPr id="75779" name="Rectangle 6">
            <a:extLst>
              <a:ext uri="{FF2B5EF4-FFF2-40B4-BE49-F238E27FC236}">
                <a16:creationId xmlns:a16="http://schemas.microsoft.com/office/drawing/2014/main" id="{F1C7F0FB-357A-17E2-44DE-D6A553A56EEC}"/>
              </a:ext>
            </a:extLst>
          </p:cNvPr>
          <p:cNvSpPr>
            <a:spLocks noChangeArrowheads="1"/>
          </p:cNvSpPr>
          <p:nvPr/>
        </p:nvSpPr>
        <p:spPr bwMode="auto">
          <a:xfrm>
            <a:off x="323850" y="1117989"/>
            <a:ext cx="5976342" cy="281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1800" b="1" dirty="0">
                <a:latin typeface="Comic Sans MS" panose="030F0702030302020204" pitchFamily="66" charset="0"/>
              </a:rPr>
              <a:t>PALPEBRAL FISSURAE (RIMA PALPEBRARUM)</a:t>
            </a:r>
            <a:br>
              <a:rPr lang="en-US" altLang="en-US" sz="1800" b="1" dirty="0">
                <a:latin typeface="Comic Sans MS" panose="030F0702030302020204" pitchFamily="66" charset="0"/>
              </a:rPr>
            </a:br>
            <a:r>
              <a:rPr lang="vi-VN" altLang="en-US" sz="2000" dirty="0"/>
              <a:t>(</a:t>
            </a:r>
            <a:r>
              <a:rPr lang="en-GB" altLang="en-US" sz="1800" dirty="0">
                <a:latin typeface="Comic Sans MS" panose="030F0702030302020204" pitchFamily="66" charset="0"/>
              </a:rPr>
              <a:t>eye slit</a:t>
            </a:r>
            <a:r>
              <a:rPr lang="vi-VN" altLang="en-US" sz="2000" dirty="0"/>
              <a:t>)</a:t>
            </a:r>
            <a:r>
              <a:rPr lang="en-GB" altLang="en-US" sz="2000" dirty="0"/>
              <a:t>:</a:t>
            </a:r>
            <a:br>
              <a:rPr lang="en-GB" altLang="en-US" sz="2000" dirty="0"/>
            </a:br>
            <a:endParaRPr lang="vi-VN" altLang="en-US" sz="900" dirty="0"/>
          </a:p>
          <a:p>
            <a:pPr eaLnBrk="1" hangingPunct="1">
              <a:spcBef>
                <a:spcPct val="0"/>
              </a:spcBef>
              <a:buClrTx/>
              <a:buSzTx/>
              <a:buFont typeface="Arial" panose="020B0604020202020204" pitchFamily="34" charset="0"/>
              <a:buNone/>
            </a:pPr>
            <a:r>
              <a:rPr lang="vi-VN" altLang="en-US" sz="1800" dirty="0"/>
              <a:t>-</a:t>
            </a:r>
            <a:r>
              <a:rPr lang="en-GB" altLang="en-US" sz="1800" dirty="0"/>
              <a:t> </a:t>
            </a:r>
            <a:r>
              <a:rPr lang="en-GB" altLang="en-US" sz="1800" dirty="0">
                <a:latin typeface="Comic Sans MS" panose="030F0702030302020204" pitchFamily="66" charset="0"/>
              </a:rPr>
              <a:t>aperture between the </a:t>
            </a:r>
            <a:r>
              <a:rPr lang="en-GB" altLang="en-US" sz="1800" b="1" dirty="0">
                <a:latin typeface="Comic Sans MS" panose="030F0702030302020204" pitchFamily="66" charset="0"/>
              </a:rPr>
              <a:t>free edges of superior</a:t>
            </a:r>
            <a:br>
              <a:rPr lang="en-GB" altLang="en-US" sz="1800" b="1" dirty="0">
                <a:latin typeface="Comic Sans MS" panose="030F0702030302020204" pitchFamily="66" charset="0"/>
              </a:rPr>
            </a:br>
            <a:r>
              <a:rPr lang="en-GB" altLang="en-US" sz="1800" b="1" dirty="0">
                <a:latin typeface="Comic Sans MS" panose="030F0702030302020204" pitchFamily="66" charset="0"/>
              </a:rPr>
              <a:t>  and inferior eyelid</a:t>
            </a:r>
            <a:br>
              <a:rPr lang="en-GB" altLang="en-US" sz="1800" b="1" dirty="0">
                <a:latin typeface="Comic Sans MS" panose="030F0702030302020204" pitchFamily="66" charset="0"/>
              </a:rPr>
            </a:br>
            <a:endParaRPr lang="en-US" altLang="en-US" sz="18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pl-PL" altLang="en-US" sz="1800" dirty="0">
                <a:latin typeface="Comic Sans MS" panose="030F0702030302020204" pitchFamily="66" charset="0"/>
              </a:rPr>
              <a:t>-</a:t>
            </a:r>
            <a:r>
              <a:rPr lang="en-GB" altLang="en-US" sz="1800" dirty="0">
                <a:latin typeface="Comic Sans MS" panose="030F0702030302020204" pitchFamily="66" charset="0"/>
              </a:rPr>
              <a:t> At lateral ends of rima </a:t>
            </a:r>
            <a:r>
              <a:rPr lang="en-GB" altLang="en-US" sz="1800" dirty="0" err="1">
                <a:latin typeface="Comic Sans MS" panose="030F0702030302020204" pitchFamily="66" charset="0"/>
              </a:rPr>
              <a:t>palpebrarum</a:t>
            </a:r>
            <a:r>
              <a:rPr lang="en-GB" altLang="en-US" sz="1800" dirty="0">
                <a:latin typeface="Comic Sans MS" panose="030F0702030302020204" pitchFamily="66" charset="0"/>
              </a:rPr>
              <a:t> there</a:t>
            </a:r>
            <a:br>
              <a:rPr lang="en-GB" altLang="en-US" sz="1800" dirty="0">
                <a:latin typeface="Comic Sans MS" panose="030F0702030302020204" pitchFamily="66" charset="0"/>
              </a:rPr>
            </a:br>
            <a:r>
              <a:rPr lang="en-GB" altLang="en-US" sz="1800" dirty="0">
                <a:latin typeface="Comic Sans MS" panose="030F0702030302020204" pitchFamily="66" charset="0"/>
              </a:rPr>
              <a:t>  are </a:t>
            </a:r>
            <a:r>
              <a:rPr lang="en-US" altLang="en-US" sz="1800" b="1" dirty="0">
                <a:latin typeface="Comic Sans MS" panose="030F0702030302020204" pitchFamily="66" charset="0"/>
              </a:rPr>
              <a:t>2 </a:t>
            </a:r>
            <a:r>
              <a:rPr lang="en-GB" altLang="en-US" sz="1800" b="1" dirty="0">
                <a:latin typeface="Comic Sans MS" panose="030F0702030302020204" pitchFamily="66" charset="0"/>
              </a:rPr>
              <a:t>ANGLES (CORNERS, CANTHI):</a:t>
            </a:r>
            <a:br>
              <a:rPr lang="en-US" altLang="en-US" sz="1800" b="1" dirty="0">
                <a:latin typeface="Comic Sans MS" panose="030F0702030302020204" pitchFamily="66" charset="0"/>
              </a:rPr>
            </a:br>
            <a:r>
              <a:rPr lang="en-GB" altLang="en-US" sz="2000" b="1" dirty="0">
                <a:latin typeface="Comic Sans MS" panose="030F0702030302020204" pitchFamily="66" charset="0"/>
              </a:rPr>
              <a:t>Lateral angle </a:t>
            </a:r>
            <a:r>
              <a:rPr lang="en-US" altLang="en-US" sz="2000" dirty="0">
                <a:latin typeface="Comic Sans MS" panose="030F0702030302020204" pitchFamily="66" charset="0"/>
              </a:rPr>
              <a:t>(</a:t>
            </a:r>
            <a:r>
              <a:rPr lang="en-US" altLang="en-US" sz="2000" dirty="0" err="1">
                <a:latin typeface="Comic Sans MS" panose="030F0702030302020204" pitchFamily="66" charset="0"/>
              </a:rPr>
              <a:t>angulus</a:t>
            </a:r>
            <a:r>
              <a:rPr lang="en-US" altLang="en-US" sz="2000" dirty="0">
                <a:latin typeface="Comic Sans MS" panose="030F0702030302020204" pitchFamily="66" charset="0"/>
              </a:rPr>
              <a:t> oculi lateralis)</a:t>
            </a:r>
          </a:p>
          <a:p>
            <a:pPr eaLnBrk="1" hangingPunct="1">
              <a:spcBef>
                <a:spcPct val="0"/>
              </a:spcBef>
              <a:buClrTx/>
              <a:buSzTx/>
              <a:buFont typeface="Arial" panose="020B0604020202020204" pitchFamily="34" charset="0"/>
              <a:buNone/>
            </a:pPr>
            <a:r>
              <a:rPr lang="en-GB" altLang="en-US" sz="2000" b="1" dirty="0">
                <a:latin typeface="Comic Sans MS" panose="030F0702030302020204" pitchFamily="66" charset="0"/>
              </a:rPr>
              <a:t>Medial angle </a:t>
            </a:r>
            <a:r>
              <a:rPr lang="en-US" altLang="en-US" sz="2000" dirty="0">
                <a:latin typeface="Comic Sans MS" panose="030F0702030302020204" pitchFamily="66" charset="0"/>
              </a:rPr>
              <a:t>(</a:t>
            </a:r>
            <a:r>
              <a:rPr lang="en-US" altLang="en-US" sz="2000" dirty="0" err="1">
                <a:latin typeface="Comic Sans MS" panose="030F0702030302020204" pitchFamily="66" charset="0"/>
              </a:rPr>
              <a:t>angulus</a:t>
            </a:r>
            <a:r>
              <a:rPr lang="en-US" altLang="en-US" sz="2000" dirty="0">
                <a:latin typeface="Comic Sans MS" panose="030F0702030302020204" pitchFamily="66" charset="0"/>
              </a:rPr>
              <a:t> medialis)</a:t>
            </a:r>
            <a:endParaRPr lang="en-US" altLang="en-US" sz="2000" dirty="0">
              <a:solidFill>
                <a:srgbClr val="9D3232"/>
              </a:solidFill>
              <a:latin typeface="Comic Sans MS" panose="030F0702030302020204" pitchFamily="66" charset="0"/>
            </a:endParaRPr>
          </a:p>
        </p:txBody>
      </p:sp>
      <p:sp>
        <p:nvSpPr>
          <p:cNvPr id="75781" name="Rectangle 13">
            <a:extLst>
              <a:ext uri="{FF2B5EF4-FFF2-40B4-BE49-F238E27FC236}">
                <a16:creationId xmlns:a16="http://schemas.microsoft.com/office/drawing/2014/main" id="{75567EE6-DBE5-42B3-2F0A-D7F6A8B198FC}"/>
              </a:ext>
            </a:extLst>
          </p:cNvPr>
          <p:cNvSpPr>
            <a:spLocks noChangeArrowheads="1"/>
          </p:cNvSpPr>
          <p:nvPr/>
        </p:nvSpPr>
        <p:spPr bwMode="auto">
          <a:xfrm>
            <a:off x="323850" y="3924409"/>
            <a:ext cx="8072438" cy="2646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1800" b="1" dirty="0">
                <a:latin typeface="Comic Sans MS" panose="030F0702030302020204" pitchFamily="66" charset="0"/>
              </a:rPr>
              <a:t>Papilla </a:t>
            </a:r>
            <a:r>
              <a:rPr lang="en-US" altLang="en-US" sz="1800" b="1" dirty="0" err="1">
                <a:latin typeface="Comic Sans MS" panose="030F0702030302020204" pitchFamily="66" charset="0"/>
              </a:rPr>
              <a:t>lacrimalis</a:t>
            </a:r>
            <a:r>
              <a:rPr lang="en-US" altLang="en-US" sz="1800" dirty="0">
                <a:latin typeface="Comic Sans MS" panose="030F0702030302020204" pitchFamily="66" charset="0"/>
              </a:rPr>
              <a:t> - </a:t>
            </a:r>
            <a:r>
              <a:rPr lang="en-GB" sz="1600" b="0" i="0" dirty="0">
                <a:solidFill>
                  <a:srgbClr val="202122"/>
                </a:solidFill>
                <a:effectLst/>
                <a:highlight>
                  <a:srgbClr val="FFFFFF"/>
                </a:highlight>
                <a:latin typeface="Comic Sans MS" panose="030F0702030302020204" pitchFamily="66" charset="0"/>
              </a:rPr>
              <a:t>small conical elevation on the margin of each </a:t>
            </a:r>
            <a:r>
              <a:rPr lang="en-GB" sz="1600" b="0" i="0" u="none" strike="noStrike" dirty="0">
                <a:effectLst/>
                <a:highlight>
                  <a:srgbClr val="FFFFFF"/>
                </a:highlight>
                <a:latin typeface="Comic Sans MS" panose="030F0702030302020204" pitchFamily="66" charset="0"/>
              </a:rPr>
              <a:t>eyelid</a:t>
            </a:r>
            <a:r>
              <a:rPr lang="en-GB" sz="1600" b="0" i="0" dirty="0">
                <a:solidFill>
                  <a:srgbClr val="202122"/>
                </a:solidFill>
                <a:effectLst/>
                <a:highlight>
                  <a:srgbClr val="FFFFFF"/>
                </a:highlight>
                <a:latin typeface="Comic Sans MS" panose="030F0702030302020204" pitchFamily="66" charset="0"/>
              </a:rPr>
              <a:t> at the basal angles of the </a:t>
            </a:r>
            <a:r>
              <a:rPr lang="en-GB" sz="1600" b="0" i="0" u="none" strike="noStrike" dirty="0">
                <a:effectLst/>
                <a:highlight>
                  <a:srgbClr val="FFFFFF"/>
                </a:highlight>
                <a:latin typeface="Comic Sans MS" panose="030F0702030302020204" pitchFamily="66" charset="0"/>
              </a:rPr>
              <a:t>lacrimal lake</a:t>
            </a:r>
            <a:r>
              <a:rPr lang="en-GB" sz="1600" b="0" i="0" dirty="0">
                <a:solidFill>
                  <a:srgbClr val="202122"/>
                </a:solidFill>
                <a:effectLst/>
                <a:highlight>
                  <a:srgbClr val="FFFFFF"/>
                </a:highlight>
                <a:latin typeface="Comic Sans MS" panose="030F0702030302020204" pitchFamily="66" charset="0"/>
              </a:rPr>
              <a:t>. Its apex is pierced by a small orifice, the </a:t>
            </a:r>
            <a:r>
              <a:rPr lang="en-GB" sz="1600" b="0" i="0" u="none" strike="noStrike" dirty="0">
                <a:effectLst/>
                <a:highlight>
                  <a:srgbClr val="FFFFFF"/>
                </a:highlight>
                <a:latin typeface="Comic Sans MS" panose="030F0702030302020204" pitchFamily="66" charset="0"/>
              </a:rPr>
              <a:t>lacrimal punctum</a:t>
            </a:r>
            <a:r>
              <a:rPr lang="en-GB" sz="1600" b="0" i="0" dirty="0">
                <a:solidFill>
                  <a:srgbClr val="202122"/>
                </a:solidFill>
                <a:effectLst/>
                <a:highlight>
                  <a:srgbClr val="FFFFFF"/>
                </a:highlight>
                <a:latin typeface="Comic Sans MS" panose="030F0702030302020204" pitchFamily="66" charset="0"/>
              </a:rPr>
              <a:t>, the commencement of the </a:t>
            </a:r>
            <a:r>
              <a:rPr lang="en-GB" sz="1600" b="0" i="0" u="none" strike="noStrike" dirty="0">
                <a:effectLst/>
                <a:highlight>
                  <a:srgbClr val="FFFFFF"/>
                </a:highlight>
                <a:latin typeface="Comic Sans MS" panose="030F0702030302020204" pitchFamily="66" charset="0"/>
              </a:rPr>
              <a:t>lacrimal canaliculi</a:t>
            </a:r>
            <a:r>
              <a:rPr lang="en-GB" sz="1200" b="0" i="0" dirty="0">
                <a:solidFill>
                  <a:srgbClr val="202122"/>
                </a:solidFill>
                <a:effectLst/>
                <a:highlight>
                  <a:srgbClr val="FFFFFF"/>
                </a:highlight>
                <a:latin typeface="Arial" panose="020B0604020202020204" pitchFamily="34" charset="0"/>
              </a:rPr>
              <a:t>. </a:t>
            </a:r>
            <a:br>
              <a:rPr lang="en-US" sz="1800" b="0" i="0" dirty="0">
                <a:solidFill>
                  <a:srgbClr val="202122"/>
                </a:solidFill>
                <a:effectLst/>
                <a:highlight>
                  <a:srgbClr val="FFFFFF"/>
                </a:highlight>
                <a:latin typeface="Comic Sans MS" panose="030F0702030302020204" pitchFamily="66" charset="0"/>
              </a:rPr>
            </a:br>
            <a:r>
              <a:rPr lang="en-US" sz="1800" b="0" i="0" dirty="0">
                <a:solidFill>
                  <a:srgbClr val="202122"/>
                </a:solidFill>
                <a:effectLst/>
                <a:highlight>
                  <a:srgbClr val="FFFFFF"/>
                </a:highlight>
                <a:latin typeface="Comic Sans MS" panose="030F0702030302020204" pitchFamily="66" charset="0"/>
              </a:rPr>
              <a:t>Papilla</a:t>
            </a:r>
            <a:r>
              <a:rPr lang="en-US" sz="1800" dirty="0">
                <a:solidFill>
                  <a:srgbClr val="202122"/>
                </a:solidFill>
                <a:highlight>
                  <a:srgbClr val="FFFFFF"/>
                </a:highlight>
                <a:latin typeface="Comic Sans MS" panose="030F0702030302020204" pitchFamily="66" charset="0"/>
              </a:rPr>
              <a:t> </a:t>
            </a:r>
            <a:r>
              <a:rPr lang="en-US" sz="1800" dirty="0" err="1">
                <a:solidFill>
                  <a:srgbClr val="202122"/>
                </a:solidFill>
                <a:highlight>
                  <a:srgbClr val="FFFFFF"/>
                </a:highlight>
                <a:latin typeface="Comic Sans MS" panose="030F0702030302020204" pitchFamily="66" charset="0"/>
              </a:rPr>
              <a:t>lacrimalis</a:t>
            </a:r>
            <a:r>
              <a:rPr lang="en-US" sz="1800" dirty="0">
                <a:solidFill>
                  <a:srgbClr val="202122"/>
                </a:solidFill>
                <a:highlight>
                  <a:srgbClr val="FFFFFF"/>
                </a:highlight>
                <a:latin typeface="Comic Sans MS" panose="030F0702030302020204" pitchFamily="66" charset="0"/>
              </a:rPr>
              <a:t> divides free border of each eyelid into:</a:t>
            </a:r>
          </a:p>
          <a:p>
            <a:pPr eaLnBrk="1" hangingPunct="1">
              <a:spcBef>
                <a:spcPct val="0"/>
              </a:spcBef>
              <a:buClrTx/>
              <a:buSzTx/>
              <a:buFont typeface="Arial" panose="020B0604020202020204" pitchFamily="34" charset="0"/>
              <a:buNone/>
            </a:pPr>
            <a:endParaRPr lang="en-US" altLang="en-US" sz="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1.</a:t>
            </a:r>
            <a:r>
              <a:rPr lang="en-GB" altLang="en-US" sz="1800" dirty="0">
                <a:latin typeface="Comic Sans MS" panose="030F0702030302020204" pitchFamily="66" charset="0"/>
              </a:rPr>
              <a:t>LATERAL PART </a:t>
            </a:r>
            <a:r>
              <a:rPr lang="en-US" altLang="en-US" sz="1800" dirty="0">
                <a:latin typeface="Comic Sans MS" panose="030F0702030302020204" pitchFamily="66" charset="0"/>
              </a:rPr>
              <a:t>-</a:t>
            </a:r>
            <a:r>
              <a:rPr lang="en-GB" altLang="en-US" sz="1800" dirty="0">
                <a:latin typeface="Comic Sans MS" panose="030F0702030302020204" pitchFamily="66" charset="0"/>
              </a:rPr>
              <a:t> longer</a:t>
            </a: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a:t>
            </a:r>
            <a:r>
              <a:rPr lang="en-GB" altLang="en-US" sz="1800" dirty="0">
                <a:latin typeface="Comic Sans MS" panose="030F0702030302020204" pitchFamily="66" charset="0"/>
              </a:rPr>
              <a:t>has eyelashes (cilia) – 2-3 rows</a:t>
            </a: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a:t>
            </a:r>
            <a:r>
              <a:rPr lang="en-GB" altLang="en-US" sz="1800" dirty="0">
                <a:latin typeface="Comic Sans MS" panose="030F0702030302020204" pitchFamily="66" charset="0"/>
              </a:rPr>
              <a:t>behind eyelashes there are orifices</a:t>
            </a:r>
            <a:br>
              <a:rPr lang="sr-Cyrl-CS" altLang="en-US" sz="1800" dirty="0">
                <a:latin typeface="Comic Sans MS" panose="030F0702030302020204" pitchFamily="66" charset="0"/>
              </a:rPr>
            </a:br>
            <a:r>
              <a:rPr lang="sr-Cyrl-CS" altLang="en-US" sz="1800" dirty="0">
                <a:latin typeface="Comic Sans MS" panose="030F0702030302020204" pitchFamily="66" charset="0"/>
              </a:rPr>
              <a:t> </a:t>
            </a:r>
            <a:r>
              <a:rPr lang="en-GB" altLang="en-US" sz="1800" dirty="0">
                <a:latin typeface="Comic Sans MS" panose="030F0702030302020204" pitchFamily="66" charset="0"/>
              </a:rPr>
              <a:t>of </a:t>
            </a:r>
            <a:r>
              <a:rPr lang="en-US" altLang="en-US" sz="1800" dirty="0">
                <a:latin typeface="Comic Sans MS" panose="030F0702030302020204" pitchFamily="66" charset="0"/>
              </a:rPr>
              <a:t>tarsal sebaceus glands (</a:t>
            </a:r>
            <a:r>
              <a:rPr lang="en-US" altLang="en-US" sz="1800" dirty="0" err="1">
                <a:latin typeface="Comic Sans MS" panose="030F0702030302020204" pitchFamily="66" charset="0"/>
              </a:rPr>
              <a:t>gll.tarsals</a:t>
            </a:r>
            <a:r>
              <a:rPr lang="en-US" altLang="en-US" sz="1800" dirty="0">
                <a:latin typeface="Comic Sans MS" panose="030F0702030302020204" pitchFamily="66" charset="0"/>
              </a:rPr>
              <a:t>)</a:t>
            </a: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has ciliary sebaceous glands</a:t>
            </a:r>
          </a:p>
        </p:txBody>
      </p:sp>
      <p:sp>
        <p:nvSpPr>
          <p:cNvPr id="75782" name="Rectangle 16">
            <a:extLst>
              <a:ext uri="{FF2B5EF4-FFF2-40B4-BE49-F238E27FC236}">
                <a16:creationId xmlns:a16="http://schemas.microsoft.com/office/drawing/2014/main" id="{346BFCC1-BDF8-7E31-A68F-F825F128D98A}"/>
              </a:ext>
            </a:extLst>
          </p:cNvPr>
          <p:cNvSpPr>
            <a:spLocks noChangeArrowheads="1"/>
          </p:cNvSpPr>
          <p:nvPr/>
        </p:nvSpPr>
        <p:spPr bwMode="auto">
          <a:xfrm>
            <a:off x="4572000" y="5139846"/>
            <a:ext cx="45005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2.</a:t>
            </a:r>
            <a:r>
              <a:rPr lang="en-GB" altLang="en-US" sz="1800" dirty="0">
                <a:latin typeface="Comic Sans MS" panose="030F0702030302020204" pitchFamily="66" charset="0"/>
              </a:rPr>
              <a:t>MEDIAL PART</a:t>
            </a:r>
            <a:r>
              <a:rPr lang="en-US" altLang="en-US" sz="1800" dirty="0">
                <a:latin typeface="Comic Sans MS" panose="030F0702030302020204" pitchFamily="66" charset="0"/>
              </a:rPr>
              <a:t> –</a:t>
            </a:r>
            <a:r>
              <a:rPr lang="en-GB" altLang="en-US" sz="1800" dirty="0">
                <a:latin typeface="Comic Sans MS" panose="030F0702030302020204" pitchFamily="66" charset="0"/>
              </a:rPr>
              <a:t>shorter and </a:t>
            </a:r>
            <a:r>
              <a:rPr lang="en-US" altLang="en-US" sz="1800" dirty="0">
                <a:latin typeface="Comic Sans MS" panose="030F0702030302020204" pitchFamily="66" charset="0"/>
              </a:rPr>
              <a:t> </a:t>
            </a:r>
            <a:r>
              <a:rPr lang="en-GB" altLang="en-US" sz="1800" dirty="0">
                <a:latin typeface="Comic Sans MS" panose="030F0702030302020204" pitchFamily="66" charset="0"/>
              </a:rPr>
              <a:t>narrower</a:t>
            </a: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a:t>
            </a:r>
            <a:r>
              <a:rPr lang="en-GB" altLang="en-US" sz="1800" dirty="0">
                <a:latin typeface="Comic Sans MS" panose="030F0702030302020204" pitchFamily="66" charset="0"/>
              </a:rPr>
              <a:t>there is no eyelashes</a:t>
            </a: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a:t>
            </a:r>
            <a:r>
              <a:rPr lang="en-GB" altLang="en-US" sz="1800" dirty="0">
                <a:latin typeface="Comic Sans MS" panose="030F0702030302020204" pitchFamily="66" charset="0"/>
              </a:rPr>
              <a:t>forms medial angle or medial corner</a:t>
            </a:r>
            <a:br>
              <a:rPr lang="en-GB" altLang="en-US" sz="1800" dirty="0">
                <a:latin typeface="Comic Sans MS" panose="030F0702030302020204" pitchFamily="66" charset="0"/>
              </a:rPr>
            </a:br>
            <a:r>
              <a:rPr lang="en-GB" altLang="en-US" sz="1800" dirty="0">
                <a:latin typeface="Comic Sans MS" panose="030F0702030302020204" pitchFamily="66" charset="0"/>
              </a:rPr>
              <a:t>   (</a:t>
            </a:r>
            <a:r>
              <a:rPr lang="en-US" altLang="en-US" sz="1800" dirty="0" err="1">
                <a:latin typeface="Comic Sans MS" panose="030F0702030302020204" pitchFamily="66" charset="0"/>
              </a:rPr>
              <a:t>angulus</a:t>
            </a:r>
            <a:r>
              <a:rPr lang="en-US" altLang="en-US" sz="1800" dirty="0">
                <a:latin typeface="Comic Sans MS" panose="030F0702030302020204" pitchFamily="66" charset="0"/>
              </a:rPr>
              <a:t> oculi medialis)</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4" name="Picture 4">
            <a:extLst>
              <a:ext uri="{FF2B5EF4-FFF2-40B4-BE49-F238E27FC236}">
                <a16:creationId xmlns:a16="http://schemas.microsoft.com/office/drawing/2014/main" id="{8AAEE463-6366-B77E-BC43-3667B1A41E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5845" t="10454" r="50464" b="50340"/>
          <a:stretch>
            <a:fillRect/>
          </a:stretch>
        </p:blipFill>
        <p:spPr bwMode="auto">
          <a:xfrm>
            <a:off x="5619360" y="3961161"/>
            <a:ext cx="3286125" cy="286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0" name="Rectangle 1">
            <a:extLst>
              <a:ext uri="{FF2B5EF4-FFF2-40B4-BE49-F238E27FC236}">
                <a16:creationId xmlns:a16="http://schemas.microsoft.com/office/drawing/2014/main" id="{C91189F8-3FFA-053E-08FE-5ABE4911CB43}"/>
              </a:ext>
            </a:extLst>
          </p:cNvPr>
          <p:cNvSpPr>
            <a:spLocks noChangeArrowheads="1"/>
          </p:cNvSpPr>
          <p:nvPr/>
        </p:nvSpPr>
        <p:spPr bwMode="auto">
          <a:xfrm>
            <a:off x="500063" y="428625"/>
            <a:ext cx="8286750"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200" b="1" dirty="0">
                <a:solidFill>
                  <a:srgbClr val="9D3232"/>
                </a:solidFill>
                <a:effectLst>
                  <a:outerShdw blurRad="38100" dist="38100" dir="2700000" algn="tl">
                    <a:srgbClr val="000000"/>
                  </a:outerShdw>
                </a:effectLst>
                <a:latin typeface="Comic Sans MS" panose="030F0702030302020204" pitchFamily="66" charset="0"/>
              </a:rPr>
              <a:t>4. </a:t>
            </a:r>
            <a:r>
              <a:rPr lang="en-GB" altLang="en-US" sz="3200" b="1" dirty="0">
                <a:solidFill>
                  <a:srgbClr val="9D3232"/>
                </a:solidFill>
                <a:effectLst>
                  <a:outerShdw blurRad="38100" dist="38100" dir="2700000" algn="tl">
                    <a:srgbClr val="000000"/>
                  </a:outerShdw>
                </a:effectLst>
                <a:latin typeface="Comic Sans MS" panose="030F0702030302020204" pitchFamily="66" charset="0"/>
              </a:rPr>
              <a:t>Eyelids </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(palpebrae)</a:t>
            </a:r>
          </a:p>
        </p:txBody>
      </p:sp>
      <p:sp>
        <p:nvSpPr>
          <p:cNvPr id="76803" name="Rectangle 6">
            <a:extLst>
              <a:ext uri="{FF2B5EF4-FFF2-40B4-BE49-F238E27FC236}">
                <a16:creationId xmlns:a16="http://schemas.microsoft.com/office/drawing/2014/main" id="{5DC586A3-0FF8-6D45-24C0-AC3BED958F73}"/>
              </a:ext>
            </a:extLst>
          </p:cNvPr>
          <p:cNvSpPr>
            <a:spLocks noChangeArrowheads="1"/>
          </p:cNvSpPr>
          <p:nvPr/>
        </p:nvSpPr>
        <p:spPr bwMode="auto">
          <a:xfrm>
            <a:off x="232974" y="854208"/>
            <a:ext cx="8286750"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2000" b="1" dirty="0">
                <a:latin typeface="Comic Sans MS" panose="030F0702030302020204" pitchFamily="66" charset="0"/>
              </a:rPr>
              <a:t>Structure</a:t>
            </a:r>
            <a:r>
              <a:rPr lang="en-US" altLang="en-US" sz="2000" b="1" dirty="0">
                <a:latin typeface="Comic Sans MS" panose="030F0702030302020204" pitchFamily="66" charset="0"/>
              </a:rPr>
              <a:t>:</a:t>
            </a:r>
          </a:p>
          <a:p>
            <a:pPr eaLnBrk="1" hangingPunct="1">
              <a:spcBef>
                <a:spcPct val="0"/>
              </a:spcBef>
              <a:buClrTx/>
              <a:buSzTx/>
              <a:buFont typeface="Arial" panose="020B0604020202020204" pitchFamily="34" charset="0"/>
              <a:buNone/>
            </a:pPr>
            <a:endParaRPr lang="en-US" altLang="en-US" sz="10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b="1" dirty="0">
                <a:latin typeface="Comic Sans MS" panose="030F0702030302020204" pitchFamily="66" charset="0"/>
              </a:rPr>
              <a:t>1) </a:t>
            </a:r>
            <a:r>
              <a:rPr lang="en-GB" altLang="en-US" sz="2000" b="1" dirty="0">
                <a:latin typeface="Comic Sans MS" panose="030F0702030302020204" pitchFamily="66" charset="0"/>
              </a:rPr>
              <a:t>Skin</a:t>
            </a:r>
            <a:r>
              <a:rPr lang="en-US" altLang="en-US" sz="2000" b="1" dirty="0">
                <a:latin typeface="Comic Sans MS" panose="030F0702030302020204" pitchFamily="66" charset="0"/>
              </a:rPr>
              <a:t> – </a:t>
            </a:r>
            <a:r>
              <a:rPr lang="en-GB" altLang="en-US" sz="2000" dirty="0">
                <a:latin typeface="Comic Sans MS" panose="030F0702030302020204" pitchFamily="66" charset="0"/>
              </a:rPr>
              <a:t>thin</a:t>
            </a:r>
            <a:r>
              <a:rPr lang="en-US" altLang="en-US" sz="2000" dirty="0">
                <a:latin typeface="Comic Sans MS" panose="030F0702030302020204" pitchFamily="66" charset="0"/>
              </a:rPr>
              <a:t>, </a:t>
            </a:r>
            <a:r>
              <a:rPr lang="en-GB" altLang="en-US" sz="2000" dirty="0">
                <a:latin typeface="Comic Sans MS" panose="030F0702030302020204" pitchFamily="66" charset="0"/>
              </a:rPr>
              <a:t>covered by soft hairs</a:t>
            </a:r>
            <a:br>
              <a:rPr lang="en-US" altLang="en-US" sz="2000" dirty="0">
                <a:latin typeface="Comic Sans MS" panose="030F0702030302020204" pitchFamily="66" charset="0"/>
              </a:rPr>
            </a:br>
            <a:r>
              <a:rPr lang="en-US" altLang="en-US" sz="2000" dirty="0">
                <a:latin typeface="Comic Sans MS" panose="030F0702030302020204" pitchFamily="66" charset="0"/>
              </a:rPr>
              <a:t>     - </a:t>
            </a:r>
            <a:r>
              <a:rPr lang="en-GB" altLang="en-US" sz="2000" dirty="0">
                <a:latin typeface="Comic Sans MS" panose="030F0702030302020204" pitchFamily="66" charset="0"/>
              </a:rPr>
              <a:t>on free edge </a:t>
            </a:r>
            <a:r>
              <a:rPr lang="en-US" altLang="en-US" sz="2000" dirty="0">
                <a:latin typeface="Comic Sans MS" panose="030F0702030302020204" pitchFamily="66" charset="0"/>
              </a:rPr>
              <a:t>– </a:t>
            </a:r>
            <a:r>
              <a:rPr lang="en-GB" altLang="en-US" sz="2000" b="1" dirty="0">
                <a:latin typeface="Comic Sans MS" panose="030F0702030302020204" pitchFamily="66" charset="0"/>
              </a:rPr>
              <a:t>eyelashes</a:t>
            </a:r>
            <a:r>
              <a:rPr lang="en-US" altLang="en-US" sz="2000" b="1" dirty="0">
                <a:latin typeface="Comic Sans MS" panose="030F0702030302020204" pitchFamily="66" charset="0"/>
              </a:rPr>
              <a:t> (cilia)</a:t>
            </a:r>
            <a:br>
              <a:rPr lang="en-US" altLang="en-US" sz="2000" dirty="0">
                <a:latin typeface="Comic Sans MS" panose="030F0702030302020204" pitchFamily="66" charset="0"/>
              </a:rPr>
            </a:br>
            <a:r>
              <a:rPr lang="en-US" altLang="en-US" sz="2000" dirty="0">
                <a:latin typeface="Comic Sans MS" panose="030F0702030302020204" pitchFamily="66" charset="0"/>
              </a:rPr>
              <a:t>     - </a:t>
            </a:r>
            <a:r>
              <a:rPr lang="en-GB" altLang="en-US" sz="2000" dirty="0">
                <a:latin typeface="Comic Sans MS" panose="030F0702030302020204" pitchFamily="66" charset="0"/>
              </a:rPr>
              <a:t>adjacent to eyelashes </a:t>
            </a:r>
            <a:r>
              <a:rPr lang="en-US" altLang="en-US" sz="2000" dirty="0">
                <a:latin typeface="Comic Sans MS" panose="030F0702030302020204" pitchFamily="66" charset="0"/>
              </a:rPr>
              <a:t>– </a:t>
            </a:r>
            <a:r>
              <a:rPr lang="en-US" altLang="en-US" sz="2000" b="1" dirty="0" err="1">
                <a:latin typeface="Comic Sans MS" panose="030F0702030302020204" pitchFamily="66" charset="0"/>
              </a:rPr>
              <a:t>glandulae</a:t>
            </a:r>
            <a:r>
              <a:rPr lang="en-US" altLang="en-US" sz="2000" b="1" dirty="0">
                <a:latin typeface="Comic Sans MS" panose="030F0702030302020204" pitchFamily="66" charset="0"/>
              </a:rPr>
              <a:t> </a:t>
            </a:r>
            <a:r>
              <a:rPr lang="en-US" altLang="en-US" sz="2000" b="1" dirty="0" err="1">
                <a:latin typeface="Comic Sans MS" panose="030F0702030302020204" pitchFamily="66" charset="0"/>
              </a:rPr>
              <a:t>ciliares</a:t>
            </a:r>
            <a:br>
              <a:rPr lang="en-US" altLang="en-US" sz="2000" b="1" dirty="0">
                <a:latin typeface="Comic Sans MS" panose="030F0702030302020204" pitchFamily="66" charset="0"/>
              </a:rPr>
            </a:br>
            <a:r>
              <a:rPr lang="en-US" altLang="en-US" sz="2000" b="1" dirty="0">
                <a:latin typeface="Comic Sans MS" panose="030F0702030302020204" pitchFamily="66" charset="0"/>
              </a:rPr>
              <a:t>                               (sweat glands)</a:t>
            </a:r>
            <a:br>
              <a:rPr lang="en-US" altLang="en-US" sz="2000" b="1" dirty="0">
                <a:latin typeface="Comic Sans MS" panose="030F0702030302020204" pitchFamily="66" charset="0"/>
              </a:rPr>
            </a:br>
            <a:r>
              <a:rPr lang="en-US" altLang="en-US" sz="2000" dirty="0">
                <a:latin typeface="Comic Sans MS" panose="030F0702030302020204" pitchFamily="66" charset="0"/>
              </a:rPr>
              <a:t>     - </a:t>
            </a:r>
            <a:r>
              <a:rPr lang="en-GB" altLang="en-US" sz="2000" dirty="0">
                <a:latin typeface="Comic Sans MS" panose="030F0702030302020204" pitchFamily="66" charset="0"/>
              </a:rPr>
              <a:t>adjacent to eyelashes </a:t>
            </a:r>
            <a:r>
              <a:rPr lang="en-US" altLang="en-US" sz="2000" dirty="0">
                <a:latin typeface="Comic Sans MS" panose="030F0702030302020204" pitchFamily="66" charset="0"/>
              </a:rPr>
              <a:t>– </a:t>
            </a:r>
            <a:r>
              <a:rPr lang="en-US" altLang="en-US" sz="2000" b="1" dirty="0" err="1">
                <a:latin typeface="Comic Sans MS" panose="030F0702030302020204" pitchFamily="66" charset="0"/>
              </a:rPr>
              <a:t>glandulae</a:t>
            </a:r>
            <a:r>
              <a:rPr lang="en-US" altLang="en-US" sz="2000" b="1" dirty="0">
                <a:latin typeface="Comic Sans MS" panose="030F0702030302020204" pitchFamily="66" charset="0"/>
              </a:rPr>
              <a:t> </a:t>
            </a:r>
            <a:r>
              <a:rPr lang="en-US" altLang="en-US" sz="2000" b="1" dirty="0" err="1">
                <a:latin typeface="Comic Sans MS" panose="030F0702030302020204" pitchFamily="66" charset="0"/>
              </a:rPr>
              <a:t>sebaceae</a:t>
            </a:r>
            <a:br>
              <a:rPr lang="en-US" altLang="en-US" sz="2000" b="1" dirty="0">
                <a:latin typeface="Comic Sans MS" panose="030F0702030302020204" pitchFamily="66" charset="0"/>
              </a:rPr>
            </a:br>
            <a:r>
              <a:rPr lang="en-US" altLang="en-US" sz="2000" dirty="0">
                <a:latin typeface="Comic Sans MS" panose="030F0702030302020204" pitchFamily="66" charset="0"/>
              </a:rPr>
              <a:t>       (</a:t>
            </a:r>
            <a:r>
              <a:rPr lang="en-GB" altLang="en-US" sz="2000" dirty="0">
                <a:latin typeface="Comic Sans MS" panose="030F0702030302020204" pitchFamily="66" charset="0"/>
              </a:rPr>
              <a:t>their infection</a:t>
            </a:r>
            <a:r>
              <a:rPr lang="en-US" altLang="en-US" sz="2000" dirty="0">
                <a:latin typeface="Comic Sans MS" panose="030F0702030302020204" pitchFamily="66" charset="0"/>
              </a:rPr>
              <a:t> – hordeolum </a:t>
            </a:r>
            <a:r>
              <a:rPr lang="en-US" altLang="en-US" sz="2000" dirty="0" err="1">
                <a:latin typeface="Comic Sans MS" panose="030F0702030302020204" pitchFamily="66" charset="0"/>
              </a:rPr>
              <a:t>externum</a:t>
            </a:r>
            <a:r>
              <a:rPr lang="en-US" altLang="en-US" sz="2000" dirty="0">
                <a:latin typeface="Comic Sans MS" panose="030F0702030302020204" pitchFamily="66" charset="0"/>
              </a:rPr>
              <a:t>)</a:t>
            </a:r>
          </a:p>
          <a:p>
            <a:pPr eaLnBrk="1" hangingPunct="1">
              <a:spcBef>
                <a:spcPct val="0"/>
              </a:spcBef>
              <a:buClrTx/>
              <a:buSzTx/>
              <a:buFont typeface="Arial" panose="020B0604020202020204" pitchFamily="34" charset="0"/>
              <a:buNone/>
            </a:pPr>
            <a:endParaRPr lang="en-US" altLang="en-US" sz="10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b="1" dirty="0">
                <a:latin typeface="Comic Sans MS" panose="030F0702030302020204" pitchFamily="66" charset="0"/>
              </a:rPr>
              <a:t>2) </a:t>
            </a:r>
            <a:r>
              <a:rPr lang="en-GB" altLang="en-US" sz="2000" b="1" dirty="0">
                <a:latin typeface="Comic Sans MS" panose="030F0702030302020204" pitchFamily="66" charset="0"/>
              </a:rPr>
              <a:t>Subcutaneous layer </a:t>
            </a:r>
            <a:r>
              <a:rPr lang="en-US" altLang="en-US" sz="2000" b="1" dirty="0">
                <a:latin typeface="Comic Sans MS" panose="030F0702030302020204" pitchFamily="66" charset="0"/>
              </a:rPr>
              <a:t>– </a:t>
            </a:r>
            <a:r>
              <a:rPr lang="en-GB" sz="1800" b="0" i="0" dirty="0">
                <a:solidFill>
                  <a:srgbClr val="32323C"/>
                </a:solidFill>
                <a:effectLst/>
                <a:latin typeface="Comic Sans MS" panose="030F0702030302020204" pitchFamily="66" charset="0"/>
              </a:rPr>
              <a:t>there is loose connective tissue but no subcutaneous fat – and subsequently, the eyelids are readily </a:t>
            </a:r>
            <a:r>
              <a:rPr lang="en-GB" sz="1800" b="1" i="0" dirty="0">
                <a:solidFill>
                  <a:srgbClr val="32323C"/>
                </a:solidFill>
                <a:effectLst/>
                <a:latin typeface="Comic Sans MS" panose="030F0702030302020204" pitchFamily="66" charset="0"/>
              </a:rPr>
              <a:t>distended</a:t>
            </a:r>
            <a:r>
              <a:rPr lang="en-GB" sz="1800" b="0" i="0" dirty="0">
                <a:solidFill>
                  <a:srgbClr val="32323C"/>
                </a:solidFill>
                <a:effectLst/>
                <a:latin typeface="Comic Sans MS" panose="030F0702030302020204" pitchFamily="66" charset="0"/>
              </a:rPr>
              <a:t> by oedema or blood.</a:t>
            </a:r>
            <a:endParaRPr lang="en-US" altLang="en-US" sz="1800" b="1" dirty="0">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10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b="1" dirty="0">
                <a:latin typeface="Comic Sans MS" panose="030F0702030302020204" pitchFamily="66" charset="0"/>
              </a:rPr>
              <a:t>3) </a:t>
            </a:r>
            <a:r>
              <a:rPr lang="en-GB" altLang="en-US" sz="2000" b="1" dirty="0">
                <a:latin typeface="Comic Sans MS" panose="030F0702030302020204" pitchFamily="66" charset="0"/>
              </a:rPr>
              <a:t>Muscular layer </a:t>
            </a:r>
            <a:r>
              <a:rPr lang="en-GB" altLang="en-US" sz="1600" b="1" dirty="0">
                <a:latin typeface="Comic Sans MS" panose="030F0702030302020204" pitchFamily="66" charset="0"/>
              </a:rPr>
              <a:t>– striated, voluntary muscles</a:t>
            </a:r>
            <a:endParaRPr lang="en-US" altLang="en-US" sz="16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    </a:t>
            </a:r>
            <a:r>
              <a:rPr lang="en-US" altLang="en-US" sz="2000" b="1" dirty="0">
                <a:latin typeface="Comic Sans MS" panose="030F0702030302020204" pitchFamily="66" charset="0"/>
              </a:rPr>
              <a:t>- m. orbicularis oculi </a:t>
            </a:r>
            <a:br>
              <a:rPr lang="en-US" altLang="en-US" sz="2000" b="1" dirty="0">
                <a:latin typeface="Comic Sans MS" panose="030F0702030302020204" pitchFamily="66" charset="0"/>
              </a:rPr>
            </a:br>
            <a:r>
              <a:rPr lang="en-US" altLang="en-US" sz="2000" b="1" dirty="0">
                <a:latin typeface="Comic Sans MS" panose="030F0702030302020204" pitchFamily="66" charset="0"/>
              </a:rPr>
              <a:t>     </a:t>
            </a:r>
            <a:r>
              <a:rPr lang="en-US" altLang="en-US" sz="1800" dirty="0">
                <a:latin typeface="Comic Sans MS" panose="030F0702030302020204" pitchFamily="66" charset="0"/>
              </a:rPr>
              <a:t>(innervation: n. </a:t>
            </a:r>
            <a:r>
              <a:rPr lang="en-US" altLang="en-US" sz="1800" dirty="0" err="1">
                <a:latin typeface="Comic Sans MS" panose="030F0702030302020204" pitchFamily="66" charset="0"/>
              </a:rPr>
              <a:t>facialis</a:t>
            </a:r>
            <a:r>
              <a:rPr lang="en-US" altLang="en-US" sz="1800" dirty="0">
                <a:latin typeface="Comic Sans MS" panose="030F0702030302020204" pitchFamily="66" charset="0"/>
              </a:rPr>
              <a:t> – VII cranial)</a:t>
            </a:r>
            <a:br>
              <a:rPr lang="en-US" altLang="en-US" sz="2000" dirty="0">
                <a:latin typeface="Comic Sans MS" panose="030F0702030302020204" pitchFamily="66" charset="0"/>
              </a:rPr>
            </a:br>
            <a:r>
              <a:rPr lang="en-US" altLang="en-US" sz="2000" dirty="0">
                <a:latin typeface="Comic Sans MS" panose="030F0702030302020204" pitchFamily="66" charset="0"/>
              </a:rPr>
              <a:t>    </a:t>
            </a:r>
            <a:r>
              <a:rPr lang="en-US" altLang="en-US" sz="2000" b="1" dirty="0">
                <a:latin typeface="Comic Sans MS" panose="030F0702030302020204" pitchFamily="66" charset="0"/>
              </a:rPr>
              <a:t>- m. </a:t>
            </a:r>
            <a:r>
              <a:rPr lang="en-US" altLang="en-US" sz="2000" b="1" dirty="0" err="1">
                <a:latin typeface="Comic Sans MS" panose="030F0702030302020204" pitchFamily="66" charset="0"/>
              </a:rPr>
              <a:t>levator</a:t>
            </a:r>
            <a:r>
              <a:rPr lang="en-US" altLang="en-US" sz="2000" b="1" dirty="0">
                <a:latin typeface="Comic Sans MS" panose="030F0702030302020204" pitchFamily="66" charset="0"/>
              </a:rPr>
              <a:t> palpebrae superioris</a:t>
            </a:r>
            <a:br>
              <a:rPr lang="en-US" altLang="en-US" sz="2400" dirty="0">
                <a:latin typeface="Comic Sans MS" panose="030F0702030302020204" pitchFamily="66" charset="0"/>
              </a:rPr>
            </a:br>
            <a:r>
              <a:rPr lang="en-US" altLang="en-US" sz="2400" dirty="0">
                <a:latin typeface="Comic Sans MS" panose="030F0702030302020204" pitchFamily="66" charset="0"/>
              </a:rPr>
              <a:t>     </a:t>
            </a:r>
            <a:r>
              <a:rPr lang="en-US" altLang="en-US" sz="1800" dirty="0">
                <a:latin typeface="Comic Sans MS" panose="030F0702030302020204" pitchFamily="66" charset="0"/>
              </a:rPr>
              <a:t> (</a:t>
            </a:r>
            <a:r>
              <a:rPr lang="en-GB" altLang="en-US" sz="1800" dirty="0">
                <a:latin typeface="Comic Sans MS" panose="030F0702030302020204" pitchFamily="66" charset="0"/>
              </a:rPr>
              <a:t>innervation</a:t>
            </a:r>
            <a:r>
              <a:rPr lang="en-US" altLang="en-US" sz="1800" dirty="0">
                <a:latin typeface="Comic Sans MS" panose="030F0702030302020204" pitchFamily="66" charset="0"/>
              </a:rPr>
              <a:t>: n. oculomotorius – III cranial)</a:t>
            </a:r>
          </a:p>
        </p:txBody>
      </p:sp>
      <p:pic>
        <p:nvPicPr>
          <p:cNvPr id="76805" name="Picture 9" descr="d2823i59417h160407.jpg">
            <a:extLst>
              <a:ext uri="{FF2B5EF4-FFF2-40B4-BE49-F238E27FC236}">
                <a16:creationId xmlns:a16="http://schemas.microsoft.com/office/drawing/2014/main" id="{7391F568-4900-0544-0AC6-7FFCDF15F7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0547" t="5247" r="12109" b="16045"/>
          <a:stretch>
            <a:fillRect/>
          </a:stretch>
        </p:blipFill>
        <p:spPr bwMode="auto">
          <a:xfrm>
            <a:off x="6143454" y="1012825"/>
            <a:ext cx="2762031" cy="1884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4">
            <a:extLst>
              <a:ext uri="{FF2B5EF4-FFF2-40B4-BE49-F238E27FC236}">
                <a16:creationId xmlns:a16="http://schemas.microsoft.com/office/drawing/2014/main" id="{F444BD47-8A45-692E-9C5F-C2E74783BD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88" t="6836" r="37869" b="37746"/>
          <a:stretch>
            <a:fillRect/>
          </a:stretch>
        </p:blipFill>
        <p:spPr bwMode="auto">
          <a:xfrm>
            <a:off x="5162550" y="1125538"/>
            <a:ext cx="3597275"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extBox 2">
            <a:extLst>
              <a:ext uri="{FF2B5EF4-FFF2-40B4-BE49-F238E27FC236}">
                <a16:creationId xmlns:a16="http://schemas.microsoft.com/office/drawing/2014/main" id="{8672ABB2-5E29-0F12-1A5E-52950AE013AF}"/>
              </a:ext>
            </a:extLst>
          </p:cNvPr>
          <p:cNvSpPr txBox="1">
            <a:spLocks noChangeArrowheads="1"/>
          </p:cNvSpPr>
          <p:nvPr/>
        </p:nvSpPr>
        <p:spPr bwMode="auto">
          <a:xfrm>
            <a:off x="215900" y="433388"/>
            <a:ext cx="4916488" cy="323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2000">
                <a:latin typeface="Comic Sans MS" panose="030F0702030302020204" pitchFamily="66" charset="0"/>
              </a:rPr>
            </a:br>
            <a:r>
              <a:rPr lang="en-GB" altLang="en-US" sz="2400" b="1" i="1">
                <a:latin typeface="Comic Sans MS" panose="030F0702030302020204" pitchFamily="66" charset="0"/>
              </a:rPr>
              <a:t>Structure</a:t>
            </a:r>
            <a:r>
              <a:rPr lang="en-US" altLang="en-US" sz="2000" b="1" i="1">
                <a:latin typeface="Comic Sans MS" panose="030F0702030302020204" pitchFamily="66" charset="0"/>
              </a:rPr>
              <a:t>:</a:t>
            </a:r>
            <a:br>
              <a:rPr lang="en-US" altLang="en-US" sz="2000" i="1">
                <a:latin typeface="Comic Sans MS" panose="030F0702030302020204" pitchFamily="66" charset="0"/>
              </a:rPr>
            </a:br>
            <a:br>
              <a:rPr lang="en-US" altLang="en-US" sz="2000">
                <a:latin typeface="Comic Sans MS" panose="030F0702030302020204" pitchFamily="66" charset="0"/>
              </a:rPr>
            </a:br>
            <a:r>
              <a:rPr lang="en-US" altLang="en-US" sz="2000">
                <a:latin typeface="Comic Sans MS" panose="030F0702030302020204" pitchFamily="66" charset="0"/>
              </a:rPr>
              <a:t>1) Epithelium anterius corneae</a:t>
            </a:r>
          </a:p>
          <a:p>
            <a:pPr eaLnBrk="1" hangingPunct="1">
              <a:spcBef>
                <a:spcPct val="0"/>
              </a:spcBef>
              <a:buClrTx/>
              <a:buSzTx/>
              <a:buFont typeface="Arial" panose="020B0604020202020204" pitchFamily="34" charset="0"/>
              <a:buNone/>
            </a:pPr>
            <a:r>
              <a:rPr lang="en-US" altLang="en-US" sz="2000">
                <a:latin typeface="Comic Sans MS" panose="030F0702030302020204" pitchFamily="66" charset="0"/>
              </a:rPr>
              <a:t>2) Anterior limiting membrane</a:t>
            </a:r>
            <a:br>
              <a:rPr lang="en-US" altLang="en-US" sz="2000">
                <a:latin typeface="Comic Sans MS" panose="030F0702030302020204" pitchFamily="66" charset="0"/>
              </a:rPr>
            </a:br>
            <a:r>
              <a:rPr lang="en-US" altLang="en-US" sz="2000">
                <a:latin typeface="Comic Sans MS" panose="030F0702030302020204" pitchFamily="66" charset="0"/>
              </a:rPr>
              <a:t>    (Lamina limitans anterior)</a:t>
            </a:r>
          </a:p>
          <a:p>
            <a:pPr eaLnBrk="1" hangingPunct="1">
              <a:spcBef>
                <a:spcPct val="0"/>
              </a:spcBef>
              <a:buClrTx/>
              <a:buSzTx/>
              <a:buFont typeface="Arial" panose="020B0604020202020204" pitchFamily="34" charset="0"/>
              <a:buNone/>
            </a:pPr>
            <a:r>
              <a:rPr lang="en-US" altLang="en-US" sz="2000">
                <a:latin typeface="Comic Sans MS" panose="030F0702030302020204" pitchFamily="66" charset="0"/>
              </a:rPr>
              <a:t>3) Stroma (Substantia propria corneae)</a:t>
            </a:r>
          </a:p>
          <a:p>
            <a:pPr eaLnBrk="1" hangingPunct="1">
              <a:spcBef>
                <a:spcPct val="0"/>
              </a:spcBef>
              <a:buClrTx/>
              <a:buSzTx/>
              <a:buFont typeface="Arial" panose="020B0604020202020204" pitchFamily="34" charset="0"/>
              <a:buNone/>
            </a:pPr>
            <a:r>
              <a:rPr lang="en-US" altLang="en-US" sz="2000">
                <a:latin typeface="Comic Sans MS" panose="030F0702030302020204" pitchFamily="66" charset="0"/>
              </a:rPr>
              <a:t>4) Posterior limiting membrane </a:t>
            </a:r>
            <a:br>
              <a:rPr lang="en-US" altLang="en-US" sz="2000">
                <a:latin typeface="Comic Sans MS" panose="030F0702030302020204" pitchFamily="66" charset="0"/>
              </a:rPr>
            </a:br>
            <a:r>
              <a:rPr lang="en-US" altLang="en-US" sz="2000">
                <a:latin typeface="Comic Sans MS" panose="030F0702030302020204" pitchFamily="66" charset="0"/>
              </a:rPr>
              <a:t>    (Lamina limitans posterior)</a:t>
            </a:r>
          </a:p>
          <a:p>
            <a:pPr eaLnBrk="1" hangingPunct="1">
              <a:spcBef>
                <a:spcPct val="0"/>
              </a:spcBef>
              <a:buClrTx/>
              <a:buSzTx/>
              <a:buFont typeface="Arial" panose="020B0604020202020204" pitchFamily="34" charset="0"/>
              <a:buNone/>
            </a:pPr>
            <a:r>
              <a:rPr lang="en-US" altLang="en-US" sz="2000">
                <a:latin typeface="Comic Sans MS" panose="030F0702030302020204" pitchFamily="66" charset="0"/>
              </a:rPr>
              <a:t>5) Endothelium camerae anterioris</a:t>
            </a:r>
          </a:p>
        </p:txBody>
      </p:sp>
      <p:sp>
        <p:nvSpPr>
          <p:cNvPr id="16388" name="TextBox 4">
            <a:extLst>
              <a:ext uri="{FF2B5EF4-FFF2-40B4-BE49-F238E27FC236}">
                <a16:creationId xmlns:a16="http://schemas.microsoft.com/office/drawing/2014/main" id="{44248F0F-73D3-5AA8-84BA-5382A060E660}"/>
              </a:ext>
            </a:extLst>
          </p:cNvPr>
          <p:cNvSpPr txBox="1">
            <a:spLocks noChangeArrowheads="1"/>
          </p:cNvSpPr>
          <p:nvPr/>
        </p:nvSpPr>
        <p:spPr bwMode="auto">
          <a:xfrm>
            <a:off x="3492500" y="246063"/>
            <a:ext cx="1689100" cy="647700"/>
          </a:xfrm>
          <a:prstGeom prst="rect">
            <a:avLst/>
          </a:prstGeom>
          <a:noFill/>
          <a:ln>
            <a:noFill/>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None/>
              <a:defRPr/>
            </a:pPr>
            <a:r>
              <a:rPr lang="en-GB" altLang="en-US" sz="3600" b="1" dirty="0">
                <a:solidFill>
                  <a:srgbClr val="9D3232"/>
                </a:solidFill>
                <a:effectLst>
                  <a:outerShdw blurRad="38100" dist="38100" dir="2700000" algn="tl">
                    <a:srgbClr val="000000"/>
                  </a:outerShdw>
                </a:effectLst>
                <a:latin typeface="Comic Sans MS" panose="030F0702030302020204" pitchFamily="66" charset="0"/>
              </a:rPr>
              <a:t>C</a:t>
            </a:r>
            <a:r>
              <a:rPr lang="en-US" altLang="en-US" sz="3600" b="1" dirty="0" err="1">
                <a:solidFill>
                  <a:srgbClr val="9D3232"/>
                </a:solidFill>
                <a:effectLst>
                  <a:outerShdw blurRad="38100" dist="38100" dir="2700000" algn="tl">
                    <a:srgbClr val="000000"/>
                  </a:outerShdw>
                </a:effectLst>
                <a:latin typeface="Comic Sans MS" panose="030F0702030302020204" pitchFamily="66" charset="0"/>
              </a:rPr>
              <a:t>ornea</a:t>
            </a:r>
            <a:endParaRPr lang="en-US" altLang="en-US" sz="3600" b="1" dirty="0">
              <a:solidFill>
                <a:srgbClr val="9D3232"/>
              </a:solidFill>
              <a:effectLst>
                <a:outerShdw blurRad="38100" dist="38100" dir="2700000" algn="tl">
                  <a:srgbClr val="000000"/>
                </a:outerShdw>
              </a:effectLst>
              <a:latin typeface="Comic Sans MS" panose="030F0702030302020204" pitchFamily="66" charset="0"/>
            </a:endParaRPr>
          </a:p>
        </p:txBody>
      </p:sp>
      <p:sp>
        <p:nvSpPr>
          <p:cNvPr id="16389" name="TextBox 7">
            <a:extLst>
              <a:ext uri="{FF2B5EF4-FFF2-40B4-BE49-F238E27FC236}">
                <a16:creationId xmlns:a16="http://schemas.microsoft.com/office/drawing/2014/main" id="{0D147076-BA6A-A25E-9AA4-AD00111BD7CD}"/>
              </a:ext>
            </a:extLst>
          </p:cNvPr>
          <p:cNvSpPr txBox="1">
            <a:spLocks noChangeArrowheads="1"/>
          </p:cNvSpPr>
          <p:nvPr/>
        </p:nvSpPr>
        <p:spPr bwMode="auto">
          <a:xfrm>
            <a:off x="250825" y="3897313"/>
            <a:ext cx="8380413"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Char char="-"/>
            </a:pPr>
            <a:r>
              <a:rPr lang="en-GB" altLang="en-US" sz="2000" i="1">
                <a:latin typeface="Comic Sans MS" panose="030F0702030302020204" pitchFamily="66" charset="0"/>
              </a:rPr>
              <a:t> Cornea is completely transparent - avascular (without blood and </a:t>
            </a:r>
            <a:br>
              <a:rPr lang="en-GB" altLang="en-US" sz="2000" i="1">
                <a:latin typeface="Comic Sans MS" panose="030F0702030302020204" pitchFamily="66" charset="0"/>
              </a:rPr>
            </a:br>
            <a:r>
              <a:rPr lang="en-GB" altLang="en-US" sz="2000" i="1">
                <a:latin typeface="Comic Sans MS" panose="030F0702030302020204" pitchFamily="66" charset="0"/>
              </a:rPr>
              <a:t>  lymphatic vessels inside)</a:t>
            </a:r>
            <a:br>
              <a:rPr lang="en-GB" altLang="en-US" sz="2000" i="1">
                <a:latin typeface="Comic Sans MS" panose="030F0702030302020204" pitchFamily="66" charset="0"/>
              </a:rPr>
            </a:br>
            <a:r>
              <a:rPr lang="en-GB" altLang="en-US" sz="2000" i="1">
                <a:latin typeface="Comic Sans MS" panose="030F0702030302020204" pitchFamily="66" charset="0"/>
              </a:rPr>
              <a:t>    —it receives oxygen from the air in front of it, and oxygen and </a:t>
            </a:r>
            <a:br>
              <a:rPr lang="en-GB" altLang="en-US" sz="2000" i="1">
                <a:latin typeface="Comic Sans MS" panose="030F0702030302020204" pitchFamily="66" charset="0"/>
              </a:rPr>
            </a:br>
            <a:r>
              <a:rPr lang="en-GB" altLang="en-US" sz="2000" i="1">
                <a:latin typeface="Comic Sans MS" panose="030F0702030302020204" pitchFamily="66" charset="0"/>
              </a:rPr>
              <a:t>       nutrients from the aqueous humor that lies posterior to it.</a:t>
            </a:r>
            <a:br>
              <a:rPr lang="en-US" altLang="en-US" sz="2000" i="1">
                <a:latin typeface="Comic Sans MS" panose="030F0702030302020204" pitchFamily="66" charset="0"/>
              </a:rPr>
            </a:br>
            <a:r>
              <a:rPr lang="en-US" altLang="en-US" sz="2000" i="1">
                <a:latin typeface="Comic Sans MS" panose="030F0702030302020204" pitchFamily="66" charset="0"/>
              </a:rPr>
              <a:t>- </a:t>
            </a:r>
            <a:r>
              <a:rPr lang="en-GB" altLang="en-US" sz="2000" i="1">
                <a:latin typeface="Comic Sans MS" panose="030F0702030302020204" pitchFamily="66" charset="0"/>
              </a:rPr>
              <a:t>The cells of endothelium function as a pump</a:t>
            </a:r>
            <a:r>
              <a:rPr lang="en-US" altLang="en-US" sz="2000" i="1">
                <a:latin typeface="Comic Sans MS" panose="030F0702030302020204" pitchFamily="66" charset="0"/>
              </a:rPr>
              <a:t>, </a:t>
            </a:r>
            <a:r>
              <a:rPr lang="en-GB" altLang="en-US" sz="2000" i="1">
                <a:latin typeface="Comic Sans MS" panose="030F0702030302020204" pitchFamily="66" charset="0"/>
              </a:rPr>
              <a:t>providing cornea with </a:t>
            </a:r>
            <a:br>
              <a:rPr lang="en-GB" altLang="en-US" sz="2000" i="1">
                <a:latin typeface="Comic Sans MS" panose="030F0702030302020204" pitchFamily="66" charset="0"/>
              </a:rPr>
            </a:br>
            <a:r>
              <a:rPr lang="en-GB" altLang="en-US" sz="2000" i="1">
                <a:latin typeface="Comic Sans MS" panose="030F0702030302020204" pitchFamily="66" charset="0"/>
              </a:rPr>
              <a:t>   oxygen</a:t>
            </a:r>
            <a:r>
              <a:rPr lang="en-US" altLang="en-US" sz="2000" i="1">
                <a:latin typeface="Comic Sans MS" panose="030F0702030302020204" pitchFamily="66" charset="0"/>
              </a:rPr>
              <a:t>, and pumping liquid out of cornea</a:t>
            </a:r>
            <a:br>
              <a:rPr lang="en-US" altLang="en-US" sz="2000" i="1">
                <a:latin typeface="Comic Sans MS" panose="030F0702030302020204" pitchFamily="66" charset="0"/>
              </a:rPr>
            </a:br>
            <a:r>
              <a:rPr lang="en-US" altLang="en-US" sz="2000" i="1">
                <a:latin typeface="Comic Sans MS" panose="030F0702030302020204" pitchFamily="66" charset="0"/>
              </a:rPr>
              <a:t>- </a:t>
            </a:r>
            <a:r>
              <a:rPr lang="en-GB" altLang="en-US" sz="2000" i="1">
                <a:latin typeface="Comic Sans MS" panose="030F0702030302020204" pitchFamily="66" charset="0"/>
              </a:rPr>
              <a:t>Tears also provide cornea with oxygen and keep smooth and clear </a:t>
            </a:r>
            <a:br>
              <a:rPr lang="en-GB" altLang="en-US" sz="2000" i="1">
                <a:latin typeface="Comic Sans MS" panose="030F0702030302020204" pitchFamily="66" charset="0"/>
              </a:rPr>
            </a:br>
            <a:r>
              <a:rPr lang="en-GB" altLang="en-US" sz="2000" i="1">
                <a:latin typeface="Comic Sans MS" panose="030F0702030302020204" pitchFamily="66" charset="0"/>
              </a:rPr>
              <a:t>   surface of the cornea</a:t>
            </a:r>
            <a:br>
              <a:rPr lang="en-GB" altLang="en-US" sz="2000" i="1">
                <a:latin typeface="Comic Sans MS" panose="030F0702030302020204" pitchFamily="66" charset="0"/>
              </a:rPr>
            </a:br>
            <a:r>
              <a:rPr lang="en-GB" altLang="en-US" sz="2000" i="1">
                <a:latin typeface="Comic Sans MS" panose="030F0702030302020204" pitchFamily="66" charset="0"/>
              </a:rPr>
              <a:t>   </a:t>
            </a:r>
            <a:endParaRPr lang="en-US" altLang="en-US" sz="2000">
              <a:latin typeface="Comic Sans MS" panose="030F0702030302020204" pitchFamily="66" charset="0"/>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4">
            <a:extLst>
              <a:ext uri="{FF2B5EF4-FFF2-40B4-BE49-F238E27FC236}">
                <a16:creationId xmlns:a16="http://schemas.microsoft.com/office/drawing/2014/main" id="{35617479-21DE-A0AF-5646-EA593FA7C2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409" t="6509" r="42984" b="38559"/>
          <a:stretch>
            <a:fillRect/>
          </a:stretch>
        </p:blipFill>
        <p:spPr bwMode="auto">
          <a:xfrm>
            <a:off x="6084168" y="4293096"/>
            <a:ext cx="2963890" cy="2564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5" name="Rectangle 1">
            <a:extLst>
              <a:ext uri="{FF2B5EF4-FFF2-40B4-BE49-F238E27FC236}">
                <a16:creationId xmlns:a16="http://schemas.microsoft.com/office/drawing/2014/main" id="{7ECDD7A8-5239-7AE0-94A5-CF0783E19A61}"/>
              </a:ext>
            </a:extLst>
          </p:cNvPr>
          <p:cNvSpPr>
            <a:spLocks noChangeArrowheads="1"/>
          </p:cNvSpPr>
          <p:nvPr/>
        </p:nvSpPr>
        <p:spPr bwMode="auto">
          <a:xfrm>
            <a:off x="480431" y="288925"/>
            <a:ext cx="8286750"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200" b="1" dirty="0">
                <a:solidFill>
                  <a:srgbClr val="9D3232"/>
                </a:solidFill>
                <a:effectLst>
                  <a:outerShdw blurRad="38100" dist="38100" dir="2700000" algn="tl">
                    <a:srgbClr val="000000"/>
                  </a:outerShdw>
                </a:effectLst>
                <a:latin typeface="Comic Sans MS" panose="030F0702030302020204" pitchFamily="66" charset="0"/>
              </a:rPr>
              <a:t>4. </a:t>
            </a:r>
            <a:r>
              <a:rPr lang="en-GB" altLang="en-US" sz="3200" b="1" dirty="0">
                <a:solidFill>
                  <a:srgbClr val="9D3232"/>
                </a:solidFill>
                <a:effectLst>
                  <a:outerShdw blurRad="38100" dist="38100" dir="2700000" algn="tl">
                    <a:srgbClr val="000000"/>
                  </a:outerShdw>
                </a:effectLst>
                <a:latin typeface="Comic Sans MS" panose="030F0702030302020204" pitchFamily="66" charset="0"/>
              </a:rPr>
              <a:t>Eyelids </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(palpebrae)</a:t>
            </a:r>
          </a:p>
        </p:txBody>
      </p:sp>
      <p:sp>
        <p:nvSpPr>
          <p:cNvPr id="77828" name="Rectangle 6">
            <a:extLst>
              <a:ext uri="{FF2B5EF4-FFF2-40B4-BE49-F238E27FC236}">
                <a16:creationId xmlns:a16="http://schemas.microsoft.com/office/drawing/2014/main" id="{8292F619-7344-16A0-5310-39DE3D625D8F}"/>
              </a:ext>
            </a:extLst>
          </p:cNvPr>
          <p:cNvSpPr>
            <a:spLocks noChangeArrowheads="1"/>
          </p:cNvSpPr>
          <p:nvPr/>
        </p:nvSpPr>
        <p:spPr bwMode="auto">
          <a:xfrm>
            <a:off x="250825" y="765175"/>
            <a:ext cx="8893175" cy="587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US" altLang="en-US" sz="1800" b="1" dirty="0">
                <a:latin typeface="Comic Sans MS" panose="030F0702030302020204" pitchFamily="66" charset="0"/>
              </a:rPr>
              <a:t>4) </a:t>
            </a:r>
            <a:r>
              <a:rPr lang="en-GB" altLang="en-US" sz="1800" b="1" dirty="0">
                <a:latin typeface="Comic Sans MS" panose="030F0702030302020204" pitchFamily="66" charset="0"/>
              </a:rPr>
              <a:t>Fibrous layer</a:t>
            </a:r>
            <a:br>
              <a:rPr lang="en-US" altLang="en-US" sz="1800" b="1" dirty="0">
                <a:latin typeface="Comic Sans MS" panose="030F0702030302020204" pitchFamily="66" charset="0"/>
              </a:rPr>
            </a:br>
            <a:r>
              <a:rPr lang="en-US" altLang="en-US" sz="1800" b="1" dirty="0">
                <a:latin typeface="Comic Sans MS" panose="030F0702030302020204" pitchFamily="66" charset="0"/>
              </a:rPr>
              <a:t>   </a:t>
            </a:r>
            <a:r>
              <a:rPr lang="sr-Cyrl-CS" altLang="en-US" sz="1800" b="1" dirty="0">
                <a:latin typeface="Comic Sans MS" panose="030F0702030302020204" pitchFamily="66" charset="0"/>
              </a:rPr>
              <a:t>а</a:t>
            </a:r>
            <a:r>
              <a:rPr lang="en-US" altLang="en-US" sz="1800" b="1" dirty="0">
                <a:latin typeface="Comic Sans MS" panose="030F0702030302020204" pitchFamily="66" charset="0"/>
              </a:rPr>
              <a:t>) </a:t>
            </a:r>
            <a:r>
              <a:rPr lang="en-GB" altLang="en-US" sz="1800" b="1" dirty="0">
                <a:latin typeface="Comic Sans MS" panose="030F0702030302020204" pitchFamily="66" charset="0"/>
              </a:rPr>
              <a:t>orbital septum (septum </a:t>
            </a:r>
            <a:r>
              <a:rPr lang="en-GB" altLang="en-US" sz="1800" b="1" dirty="0" err="1">
                <a:latin typeface="Comic Sans MS" panose="030F0702030302020204" pitchFamily="66" charset="0"/>
              </a:rPr>
              <a:t>orbitale</a:t>
            </a:r>
            <a:r>
              <a:rPr lang="en-GB" altLang="en-US" sz="1800" b="1" dirty="0">
                <a:latin typeface="Comic Sans MS" panose="030F0702030302020204" pitchFamily="66" charset="0"/>
              </a:rPr>
              <a:t>)</a:t>
            </a:r>
            <a:br>
              <a:rPr lang="en-US" altLang="en-US" sz="1800" dirty="0">
                <a:latin typeface="Comic Sans MS" panose="030F0702030302020204" pitchFamily="66" charset="0"/>
              </a:rPr>
            </a:br>
            <a:r>
              <a:rPr lang="en-US" altLang="en-US" sz="1800" dirty="0">
                <a:latin typeface="Comic Sans MS" panose="030F0702030302020204" pitchFamily="66" charset="0"/>
              </a:rPr>
              <a:t>    - </a:t>
            </a:r>
            <a:r>
              <a:rPr lang="en-GB" altLang="en-US" sz="1800" dirty="0">
                <a:latin typeface="Comic Sans MS" panose="030F0702030302020204" pitchFamily="66" charset="0"/>
              </a:rPr>
              <a:t>peripheric</a:t>
            </a:r>
            <a:r>
              <a:rPr lang="en-US" altLang="en-US" sz="1800" dirty="0">
                <a:latin typeface="Comic Sans MS" panose="030F0702030302020204" pitchFamily="66" charset="0"/>
              </a:rPr>
              <a:t>, </a:t>
            </a:r>
            <a:r>
              <a:rPr lang="en-GB" altLang="en-US" sz="1800" dirty="0">
                <a:latin typeface="Comic Sans MS" panose="030F0702030302020204" pitchFamily="66" charset="0"/>
              </a:rPr>
              <a:t>flexible part of fibrous layer</a:t>
            </a:r>
            <a:br>
              <a:rPr lang="sr-Cyrl-CS" altLang="en-US" sz="1800" dirty="0">
                <a:latin typeface="Comic Sans MS" panose="030F0702030302020204" pitchFamily="66" charset="0"/>
              </a:rPr>
            </a:br>
            <a:r>
              <a:rPr lang="en-GB" altLang="en-US" sz="1800" dirty="0">
                <a:latin typeface="Comic Sans MS" panose="030F0702030302020204" pitchFamily="66" charset="0"/>
              </a:rPr>
              <a:t>    </a:t>
            </a:r>
            <a:r>
              <a:rPr lang="en-US" altLang="en-US" sz="1800" dirty="0">
                <a:latin typeface="Comic Sans MS" panose="030F0702030302020204" pitchFamily="66" charset="0"/>
              </a:rPr>
              <a:t>- </a:t>
            </a:r>
            <a:r>
              <a:rPr lang="en-GB" altLang="en-US" sz="1800" dirty="0">
                <a:latin typeface="Comic Sans MS" panose="030F0702030302020204" pitchFamily="66" charset="0"/>
              </a:rPr>
              <a:t>attached to the orbit rim and to the tarsus</a:t>
            </a:r>
            <a:br>
              <a:rPr lang="en-US" altLang="en-US" sz="1800" dirty="0">
                <a:latin typeface="Comic Sans MS" panose="030F0702030302020204" pitchFamily="66" charset="0"/>
              </a:rPr>
            </a:br>
            <a:br>
              <a:rPr lang="en-US" altLang="en-US" sz="800" b="1" dirty="0">
                <a:latin typeface="Comic Sans MS" panose="030F0702030302020204" pitchFamily="66" charset="0"/>
              </a:rPr>
            </a:br>
            <a:r>
              <a:rPr lang="en-US" altLang="en-US" sz="1800" b="1" dirty="0">
                <a:latin typeface="Comic Sans MS" panose="030F0702030302020204" pitchFamily="66" charset="0"/>
              </a:rPr>
              <a:t>   </a:t>
            </a:r>
            <a:r>
              <a:rPr lang="en-GB" altLang="en-US" sz="1800" b="1" dirty="0">
                <a:latin typeface="Comic Sans MS" panose="030F0702030302020204" pitchFamily="66" charset="0"/>
              </a:rPr>
              <a:t>b</a:t>
            </a:r>
            <a:r>
              <a:rPr lang="en-US" altLang="en-US" sz="1800" b="1" dirty="0">
                <a:latin typeface="Comic Sans MS" panose="030F0702030302020204" pitchFamily="66" charset="0"/>
              </a:rPr>
              <a:t>) </a:t>
            </a:r>
            <a:r>
              <a:rPr lang="en-GB" altLang="en-US" sz="1800" b="1" dirty="0">
                <a:latin typeface="Comic Sans MS" panose="030F0702030302020204" pitchFamily="66" charset="0"/>
              </a:rPr>
              <a:t>superior and inferior tarsus (tarsal plates)</a:t>
            </a: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 </a:t>
            </a:r>
            <a:r>
              <a:rPr lang="en-GB" altLang="en-US" sz="1800" dirty="0">
                <a:latin typeface="Comic Sans MS" panose="030F0702030302020204" pitchFamily="66" charset="0"/>
              </a:rPr>
              <a:t>central, non-flexible part of fibrous layer</a:t>
            </a:r>
            <a:r>
              <a:rPr lang="en-US" altLang="en-US" sz="1800" dirty="0">
                <a:latin typeface="Comic Sans MS" panose="030F0702030302020204" pitchFamily="66" charset="0"/>
              </a:rPr>
              <a:t>.</a:t>
            </a:r>
            <a:br>
              <a:rPr lang="en-US" altLang="en-US" sz="1800" dirty="0">
                <a:latin typeface="Comic Sans MS" panose="030F0702030302020204" pitchFamily="66" charset="0"/>
              </a:rPr>
            </a:br>
            <a:r>
              <a:rPr lang="en-US" altLang="en-US" sz="1800" dirty="0">
                <a:latin typeface="Comic Sans MS" panose="030F0702030302020204" pitchFamily="66" charset="0"/>
              </a:rPr>
              <a:t>   - </a:t>
            </a:r>
            <a:r>
              <a:rPr lang="en-GB" altLang="en-US" sz="1800" dirty="0">
                <a:latin typeface="Comic Sans MS" panose="030F0702030302020204" pitchFamily="66" charset="0"/>
              </a:rPr>
              <a:t>t</a:t>
            </a:r>
            <a:r>
              <a:rPr lang="en-GB" sz="1800" dirty="0">
                <a:latin typeface="Comic Sans MS" panose="030F0702030302020204" pitchFamily="66" charset="0"/>
              </a:rPr>
              <a:t>hese stiff plates give the eyelids their curved shape serve for attachment</a:t>
            </a:r>
            <a:br>
              <a:rPr lang="en-GB" sz="1800" dirty="0">
                <a:latin typeface="Comic Sans MS" panose="030F0702030302020204" pitchFamily="66" charset="0"/>
              </a:rPr>
            </a:br>
            <a:r>
              <a:rPr lang="en-GB" sz="1800" dirty="0">
                <a:latin typeface="Comic Sans MS" panose="030F0702030302020204" pitchFamily="66" charset="0"/>
              </a:rPr>
              <a:t>     of palpebral part of m. orbicularis oculi</a:t>
            </a:r>
            <a:br>
              <a:rPr lang="en-US" altLang="en-US" sz="1800" dirty="0">
                <a:latin typeface="Comic Sans MS" panose="030F0702030302020204" pitchFamily="66" charset="0"/>
              </a:rPr>
            </a:br>
            <a:r>
              <a:rPr lang="en-US" altLang="en-US" sz="1800" dirty="0">
                <a:latin typeface="Comic Sans MS" panose="030F0702030302020204" pitchFamily="66" charset="0"/>
              </a:rPr>
              <a:t>   - </a:t>
            </a:r>
            <a:r>
              <a:rPr lang="en-GB" sz="1800" dirty="0">
                <a:latin typeface="Comic Sans MS" panose="030F0702030302020204" pitchFamily="66" charset="0"/>
              </a:rPr>
              <a:t>Embedded in the tarsi are tarsal glands (</a:t>
            </a:r>
            <a:r>
              <a:rPr lang="en-GB" sz="1800" dirty="0" err="1">
                <a:latin typeface="Comic Sans MS" panose="030F0702030302020204" pitchFamily="66" charset="0"/>
              </a:rPr>
              <a:t>glandulae</a:t>
            </a:r>
            <a:r>
              <a:rPr lang="en-GB" sz="1800" dirty="0">
                <a:latin typeface="Comic Sans MS" panose="030F0702030302020204" pitchFamily="66" charset="0"/>
              </a:rPr>
              <a:t> </a:t>
            </a:r>
            <a:r>
              <a:rPr lang="en-GB" sz="1800" dirty="0" err="1">
                <a:latin typeface="Comic Sans MS" panose="030F0702030302020204" pitchFamily="66" charset="0"/>
              </a:rPr>
              <a:t>tarsales</a:t>
            </a:r>
            <a:r>
              <a:rPr lang="en-GB" sz="1800" dirty="0">
                <a:latin typeface="Comic Sans MS" panose="030F0702030302020204" pitchFamily="66" charset="0"/>
              </a:rPr>
              <a:t>) that produce a</a:t>
            </a:r>
            <a:br>
              <a:rPr lang="en-GB" sz="1800" dirty="0">
                <a:latin typeface="Comic Sans MS" panose="030F0702030302020204" pitchFamily="66" charset="0"/>
              </a:rPr>
            </a:br>
            <a:r>
              <a:rPr lang="en-GB" sz="1800" dirty="0">
                <a:latin typeface="Comic Sans MS" panose="030F0702030302020204" pitchFamily="66" charset="0"/>
              </a:rPr>
              <a:t>     lipid secretion that lubricates the edges of the eyelids and prevents them</a:t>
            </a:r>
            <a:br>
              <a:rPr lang="en-GB" sz="1800" dirty="0">
                <a:latin typeface="Comic Sans MS" panose="030F0702030302020204" pitchFamily="66" charset="0"/>
              </a:rPr>
            </a:br>
            <a:r>
              <a:rPr lang="en-GB" sz="1800" dirty="0">
                <a:latin typeface="Comic Sans MS" panose="030F0702030302020204" pitchFamily="66" charset="0"/>
              </a:rPr>
              <a:t>     from sticking together when they close. </a:t>
            </a:r>
            <a:br>
              <a:rPr lang="en-GB" sz="1800" dirty="0">
                <a:latin typeface="Comic Sans MS" panose="030F0702030302020204" pitchFamily="66" charset="0"/>
              </a:rPr>
            </a:br>
            <a:r>
              <a:rPr lang="en-GB" sz="1800" dirty="0">
                <a:latin typeface="Comic Sans MS" panose="030F0702030302020204" pitchFamily="66" charset="0"/>
              </a:rPr>
              <a:t>    The lipid secretion also forms a barrier that lacrimal fluid does not cross when </a:t>
            </a:r>
            <a:br>
              <a:rPr lang="en-GB" sz="1800" dirty="0">
                <a:latin typeface="Comic Sans MS" panose="030F0702030302020204" pitchFamily="66" charset="0"/>
              </a:rPr>
            </a:br>
            <a:r>
              <a:rPr lang="en-GB" sz="1800" dirty="0">
                <a:latin typeface="Comic Sans MS" panose="030F0702030302020204" pitchFamily="66" charset="0"/>
              </a:rPr>
              <a:t>     produced in normal amounts.</a:t>
            </a:r>
            <a:r>
              <a:rPr lang="en-US" altLang="en-US" sz="1800" dirty="0">
                <a:latin typeface="Comic Sans MS" panose="030F0702030302020204" pitchFamily="66" charset="0"/>
              </a:rPr>
              <a:t> </a:t>
            </a:r>
            <a:br>
              <a:rPr lang="en-US" altLang="en-US" sz="1800" dirty="0">
                <a:latin typeface="Comic Sans MS" panose="030F0702030302020204" pitchFamily="66" charset="0"/>
              </a:rPr>
            </a:br>
            <a:r>
              <a:rPr lang="en-US" altLang="en-US" sz="1800" dirty="0">
                <a:latin typeface="Comic Sans MS" panose="030F0702030302020204" pitchFamily="66" charset="0"/>
              </a:rPr>
              <a:t>    – </a:t>
            </a:r>
            <a:r>
              <a:rPr lang="en-GB" altLang="en-US" sz="1800" dirty="0">
                <a:latin typeface="Comic Sans MS" panose="030F0702030302020204" pitchFamily="66" charset="0"/>
              </a:rPr>
              <a:t>superior eyelids: </a:t>
            </a:r>
            <a:r>
              <a:rPr lang="en-US" altLang="en-US" sz="1800" dirty="0">
                <a:latin typeface="Comic Sans MS" panose="030F0702030302020204" pitchFamily="66" charset="0"/>
              </a:rPr>
              <a:t>30-40 tarsal glands</a:t>
            </a:r>
            <a:br>
              <a:rPr lang="en-US" altLang="en-US" sz="1800" dirty="0">
                <a:latin typeface="Comic Sans MS" panose="030F0702030302020204" pitchFamily="66" charset="0"/>
              </a:rPr>
            </a:br>
            <a:r>
              <a:rPr lang="en-US" altLang="en-US" sz="1800" dirty="0">
                <a:latin typeface="Comic Sans MS" panose="030F0702030302020204" pitchFamily="66" charset="0"/>
              </a:rPr>
              <a:t>     </a:t>
            </a:r>
            <a:r>
              <a:rPr lang="en-GB" altLang="en-US" sz="1800" dirty="0">
                <a:latin typeface="Comic Sans MS" panose="030F0702030302020204" pitchFamily="66" charset="0"/>
              </a:rPr>
              <a:t>inferior eyelids:</a:t>
            </a:r>
            <a:r>
              <a:rPr lang="en-US" altLang="en-US" sz="1800" dirty="0">
                <a:latin typeface="Comic Sans MS" panose="030F0702030302020204" pitchFamily="66" charset="0"/>
              </a:rPr>
              <a:t> 20-30 tarsal glands </a:t>
            </a:r>
            <a:br>
              <a:rPr lang="en-US" altLang="en-US" sz="1800" dirty="0">
                <a:latin typeface="Comic Sans MS" panose="030F0702030302020204" pitchFamily="66" charset="0"/>
              </a:rPr>
            </a:br>
            <a:r>
              <a:rPr lang="en-US" altLang="en-US" sz="1800" dirty="0">
                <a:latin typeface="Comic Sans MS" panose="030F0702030302020204" pitchFamily="66" charset="0"/>
              </a:rPr>
              <a:t>     (</a:t>
            </a:r>
            <a:r>
              <a:rPr lang="en-GB" altLang="en-US" sz="1800" dirty="0">
                <a:latin typeface="Comic Sans MS" panose="030F0702030302020204" pitchFamily="66" charset="0"/>
              </a:rPr>
              <a:t>their infection - </a:t>
            </a:r>
            <a:r>
              <a:rPr lang="en-US" altLang="en-US" sz="1800" dirty="0">
                <a:latin typeface="Comic Sans MS" panose="030F0702030302020204" pitchFamily="66" charset="0"/>
              </a:rPr>
              <a:t>hordeolum </a:t>
            </a:r>
            <a:r>
              <a:rPr lang="en-US" altLang="en-US" sz="1800" dirty="0" err="1">
                <a:latin typeface="Comic Sans MS" panose="030F0702030302020204" pitchFamily="66" charset="0"/>
              </a:rPr>
              <a:t>internum</a:t>
            </a:r>
            <a:r>
              <a:rPr lang="en-US" altLang="en-US" sz="1800" dirty="0">
                <a:latin typeface="Comic Sans MS" panose="030F0702030302020204" pitchFamily="66" charset="0"/>
              </a:rPr>
              <a:t>)</a:t>
            </a:r>
            <a:br>
              <a:rPr lang="en-US" altLang="en-US" sz="1800" dirty="0">
                <a:latin typeface="Comic Sans MS" panose="030F0702030302020204" pitchFamily="66" charset="0"/>
              </a:rPr>
            </a:br>
            <a:br>
              <a:rPr lang="en-US" altLang="en-US" sz="800" dirty="0">
                <a:latin typeface="Comic Sans MS" panose="030F0702030302020204" pitchFamily="66" charset="0"/>
              </a:rPr>
            </a:br>
            <a:r>
              <a:rPr lang="en-US" altLang="en-US" sz="1800" b="1" dirty="0">
                <a:latin typeface="Comic Sans MS" panose="030F0702030302020204" pitchFamily="66" charset="0"/>
              </a:rPr>
              <a:t>   </a:t>
            </a:r>
            <a:r>
              <a:rPr lang="en-GB" altLang="en-US" sz="1800" b="1" dirty="0">
                <a:latin typeface="Comic Sans MS" panose="030F0702030302020204" pitchFamily="66" charset="0"/>
              </a:rPr>
              <a:t>c</a:t>
            </a:r>
            <a:r>
              <a:rPr lang="en-US" altLang="en-US" sz="1800" b="1" dirty="0">
                <a:latin typeface="Comic Sans MS" panose="030F0702030302020204" pitchFamily="66" charset="0"/>
              </a:rPr>
              <a:t>) </a:t>
            </a:r>
            <a:r>
              <a:rPr lang="en-GB" altLang="en-US" sz="1800" b="1" dirty="0">
                <a:latin typeface="Comic Sans MS" panose="030F0702030302020204" pitchFamily="66" charset="0"/>
              </a:rPr>
              <a:t>medial and lateral palpebral ligament </a:t>
            </a:r>
            <a:br>
              <a:rPr lang="en-GB" altLang="en-US" sz="1800" b="1" dirty="0">
                <a:latin typeface="Comic Sans MS" panose="030F0702030302020204" pitchFamily="66" charset="0"/>
              </a:rPr>
            </a:br>
            <a:r>
              <a:rPr lang="en-GB" altLang="en-US" sz="1800" b="1" dirty="0">
                <a:latin typeface="Comic Sans MS" panose="030F0702030302020204" pitchFamily="66" charset="0"/>
              </a:rPr>
              <a:t>      </a:t>
            </a:r>
            <a:r>
              <a:rPr lang="en-US" altLang="en-US" sz="1800" b="1" dirty="0">
                <a:latin typeface="Comic Sans MS" panose="030F0702030302020204" pitchFamily="66" charset="0"/>
              </a:rPr>
              <a:t>(</a:t>
            </a:r>
            <a:r>
              <a:rPr lang="en-US" altLang="en-US" sz="1800" b="1" dirty="0" err="1">
                <a:latin typeface="Comic Sans MS" panose="030F0702030302020204" pitchFamily="66" charset="0"/>
              </a:rPr>
              <a:t>lig.palpebralae</a:t>
            </a:r>
            <a:r>
              <a:rPr lang="en-US" altLang="en-US" sz="1800" b="1" dirty="0">
                <a:latin typeface="Comic Sans MS" panose="030F0702030302020204" pitchFamily="66" charset="0"/>
              </a:rPr>
              <a:t> lat. et med.)</a:t>
            </a:r>
            <a:br>
              <a:rPr lang="en-US" altLang="en-US" sz="1800" dirty="0">
                <a:latin typeface="Comic Sans MS" panose="030F0702030302020204" pitchFamily="66" charset="0"/>
              </a:rPr>
            </a:br>
            <a:r>
              <a:rPr lang="en-US" altLang="en-US" sz="1800" dirty="0">
                <a:latin typeface="Comic Sans MS" panose="030F0702030302020204" pitchFamily="66" charset="0"/>
              </a:rPr>
              <a:t>    - </a:t>
            </a:r>
            <a:r>
              <a:rPr lang="en-GB" altLang="en-US" sz="1800" dirty="0">
                <a:latin typeface="Comic Sans MS" panose="030F0702030302020204" pitchFamily="66" charset="0"/>
              </a:rPr>
              <a:t>oriented horizontally, </a:t>
            </a:r>
            <a:r>
              <a:rPr lang="en-GB" sz="1800" dirty="0">
                <a:latin typeface="Comic Sans MS" panose="030F0702030302020204" pitchFamily="66" charset="0"/>
              </a:rPr>
              <a:t>connects the tarsi to the </a:t>
            </a:r>
            <a:br>
              <a:rPr lang="en-GB" sz="1800" dirty="0">
                <a:latin typeface="Comic Sans MS" panose="030F0702030302020204" pitchFamily="66" charset="0"/>
              </a:rPr>
            </a:br>
            <a:r>
              <a:rPr lang="en-GB" sz="1800" dirty="0">
                <a:latin typeface="Comic Sans MS" panose="030F0702030302020204" pitchFamily="66" charset="0"/>
              </a:rPr>
              <a:t>       medial and lateral margin of the orbit </a:t>
            </a:r>
            <a:endParaRPr lang="en-US" altLang="en-US" sz="1800" dirty="0">
              <a:latin typeface="Comic Sans MS" panose="030F0702030302020204" pitchFamily="66" charset="0"/>
            </a:endParaRPr>
          </a:p>
        </p:txBody>
      </p:sp>
      <p:pic>
        <p:nvPicPr>
          <p:cNvPr id="77829" name="Picture 7">
            <a:extLst>
              <a:ext uri="{FF2B5EF4-FFF2-40B4-BE49-F238E27FC236}">
                <a16:creationId xmlns:a16="http://schemas.microsoft.com/office/drawing/2014/main" id="{53AFD64D-D360-4F69-1617-F3F879EB12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5119" t="65875" r="31989" b="12395"/>
          <a:stretch>
            <a:fillRect/>
          </a:stretch>
        </p:blipFill>
        <p:spPr bwMode="auto">
          <a:xfrm>
            <a:off x="5885968" y="765175"/>
            <a:ext cx="3134302" cy="186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4">
            <a:extLst>
              <a:ext uri="{FF2B5EF4-FFF2-40B4-BE49-F238E27FC236}">
                <a16:creationId xmlns:a16="http://schemas.microsoft.com/office/drawing/2014/main" id="{B8AA0C87-6763-F9A8-8C67-E565CF3726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409" t="6509" r="42984" b="38559"/>
          <a:stretch>
            <a:fillRect/>
          </a:stretch>
        </p:blipFill>
        <p:spPr bwMode="auto">
          <a:xfrm>
            <a:off x="4275622" y="1556791"/>
            <a:ext cx="4547703" cy="3934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59" name="Rectangle 1">
            <a:extLst>
              <a:ext uri="{FF2B5EF4-FFF2-40B4-BE49-F238E27FC236}">
                <a16:creationId xmlns:a16="http://schemas.microsoft.com/office/drawing/2014/main" id="{6E9A61E7-5681-DBEB-D327-5BDBFB18B7C1}"/>
              </a:ext>
            </a:extLst>
          </p:cNvPr>
          <p:cNvSpPr>
            <a:spLocks noChangeArrowheads="1"/>
          </p:cNvSpPr>
          <p:nvPr/>
        </p:nvSpPr>
        <p:spPr bwMode="auto">
          <a:xfrm>
            <a:off x="510003" y="380206"/>
            <a:ext cx="8286750"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200" b="1" dirty="0">
                <a:solidFill>
                  <a:srgbClr val="9D3232"/>
                </a:solidFill>
                <a:effectLst>
                  <a:outerShdw blurRad="38100" dist="38100" dir="2700000" algn="tl">
                    <a:srgbClr val="000000"/>
                  </a:outerShdw>
                </a:effectLst>
                <a:latin typeface="Comic Sans MS" panose="030F0702030302020204" pitchFamily="66" charset="0"/>
              </a:rPr>
              <a:t>4. </a:t>
            </a:r>
            <a:r>
              <a:rPr lang="en-GB" altLang="en-US" sz="3200" b="1" dirty="0">
                <a:solidFill>
                  <a:srgbClr val="9D3232"/>
                </a:solidFill>
                <a:effectLst>
                  <a:outerShdw blurRad="38100" dist="38100" dir="2700000" algn="tl">
                    <a:srgbClr val="000000"/>
                  </a:outerShdw>
                </a:effectLst>
                <a:latin typeface="Comic Sans MS" panose="030F0702030302020204" pitchFamily="66" charset="0"/>
              </a:rPr>
              <a:t>Eyelids </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(palpebrae)</a:t>
            </a:r>
          </a:p>
        </p:txBody>
      </p:sp>
      <p:sp>
        <p:nvSpPr>
          <p:cNvPr id="78852" name="Rectangle 6">
            <a:extLst>
              <a:ext uri="{FF2B5EF4-FFF2-40B4-BE49-F238E27FC236}">
                <a16:creationId xmlns:a16="http://schemas.microsoft.com/office/drawing/2014/main" id="{95C1D276-4039-D3E2-6677-9743EF9C6D6C}"/>
              </a:ext>
            </a:extLst>
          </p:cNvPr>
          <p:cNvSpPr>
            <a:spLocks noChangeArrowheads="1"/>
          </p:cNvSpPr>
          <p:nvPr/>
        </p:nvSpPr>
        <p:spPr bwMode="auto">
          <a:xfrm>
            <a:off x="214313" y="1000125"/>
            <a:ext cx="6786562"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endParaRPr lang="en-US" altLang="en-US" sz="10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b="1" dirty="0">
                <a:latin typeface="Comic Sans MS" panose="030F0702030302020204" pitchFamily="66" charset="0"/>
              </a:rPr>
              <a:t>5) </a:t>
            </a:r>
            <a:r>
              <a:rPr lang="en-GB" altLang="en-US" sz="2000" b="1" dirty="0">
                <a:latin typeface="Comic Sans MS" panose="030F0702030302020204" pitchFamily="66" charset="0"/>
              </a:rPr>
              <a:t>Layer of smooth muscles</a:t>
            </a:r>
            <a:br>
              <a:rPr lang="en-US" altLang="en-US" sz="1800" dirty="0">
                <a:latin typeface="Comic Sans MS" panose="030F0702030302020204" pitchFamily="66" charset="0"/>
              </a:rPr>
            </a:br>
            <a:r>
              <a:rPr lang="en-US" altLang="en-US" sz="1800" dirty="0">
                <a:latin typeface="Comic Sans MS" panose="030F0702030302020204" pitchFamily="66" charset="0"/>
              </a:rPr>
              <a:t>   </a:t>
            </a: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   - m. </a:t>
            </a:r>
            <a:r>
              <a:rPr lang="en-US" altLang="en-US" sz="2000" dirty="0" err="1">
                <a:latin typeface="Comic Sans MS" panose="030F0702030302020204" pitchFamily="66" charset="0"/>
              </a:rPr>
              <a:t>tarsalis</a:t>
            </a:r>
            <a:r>
              <a:rPr lang="en-US" altLang="en-US" sz="2000" dirty="0">
                <a:latin typeface="Comic Sans MS" panose="030F0702030302020204" pitchFamily="66" charset="0"/>
              </a:rPr>
              <a:t> superior</a:t>
            </a:r>
            <a:br>
              <a:rPr lang="en-US" altLang="en-US" sz="2000" dirty="0">
                <a:latin typeface="Comic Sans MS" panose="030F0702030302020204" pitchFamily="66" charset="0"/>
              </a:rPr>
            </a:br>
            <a:r>
              <a:rPr lang="en-US" altLang="en-US" sz="2000" dirty="0">
                <a:latin typeface="Comic Sans MS" panose="030F0702030302020204" pitchFamily="66" charset="0"/>
              </a:rPr>
              <a:t>   - m. </a:t>
            </a:r>
            <a:r>
              <a:rPr lang="en-US" altLang="en-US" sz="2000" dirty="0" err="1">
                <a:latin typeface="Comic Sans MS" panose="030F0702030302020204" pitchFamily="66" charset="0"/>
              </a:rPr>
              <a:t>tasalis</a:t>
            </a:r>
            <a:r>
              <a:rPr lang="en-US" altLang="en-US" sz="2000" dirty="0">
                <a:latin typeface="Comic Sans MS" panose="030F0702030302020204" pitchFamily="66" charset="0"/>
              </a:rPr>
              <a:t> inferior</a:t>
            </a:r>
            <a:br>
              <a:rPr lang="en-US" altLang="en-US" sz="2000" dirty="0">
                <a:latin typeface="Comic Sans MS" panose="030F0702030302020204" pitchFamily="66" charset="0"/>
              </a:rPr>
            </a:br>
            <a:r>
              <a:rPr lang="en-US" altLang="en-US" sz="1800" dirty="0">
                <a:latin typeface="Comic Sans MS" panose="030F0702030302020204" pitchFamily="66" charset="0"/>
              </a:rPr>
              <a:t>      </a:t>
            </a:r>
            <a:r>
              <a:rPr lang="en-GB" altLang="en-US" sz="1800" dirty="0">
                <a:latin typeface="Comic Sans MS" panose="030F0702030302020204" pitchFamily="66" charset="0"/>
              </a:rPr>
              <a:t>located in peripheric part</a:t>
            </a:r>
            <a:br>
              <a:rPr lang="en-US" altLang="en-US" sz="1800" dirty="0">
                <a:latin typeface="Comic Sans MS" panose="030F0702030302020204" pitchFamily="66" charset="0"/>
              </a:rPr>
            </a:br>
            <a:r>
              <a:rPr lang="en-US" altLang="en-US" sz="1800" dirty="0">
                <a:latin typeface="Comic Sans MS" panose="030F0702030302020204" pitchFamily="66" charset="0"/>
              </a:rPr>
              <a:t>      </a:t>
            </a:r>
            <a:r>
              <a:rPr lang="en-GB" altLang="en-US" sz="1800" dirty="0">
                <a:latin typeface="Comic Sans MS" panose="030F0702030302020204" pitchFamily="66" charset="0"/>
              </a:rPr>
              <a:t>of eyelid</a:t>
            </a:r>
            <a:r>
              <a:rPr lang="en-US" altLang="en-US" sz="1800" dirty="0">
                <a:latin typeface="Comic Sans MS" panose="030F0702030302020204" pitchFamily="66" charset="0"/>
              </a:rPr>
              <a:t>, </a:t>
            </a:r>
            <a:r>
              <a:rPr lang="en-GB" altLang="en-US" sz="1800" dirty="0">
                <a:latin typeface="Comic Sans MS" panose="030F0702030302020204" pitchFamily="66" charset="0"/>
              </a:rPr>
              <a:t>behind orbital septum</a:t>
            </a:r>
            <a:br>
              <a:rPr lang="en-US" altLang="en-US" sz="1800" dirty="0">
                <a:latin typeface="Comic Sans MS" panose="030F0702030302020204" pitchFamily="66" charset="0"/>
              </a:rPr>
            </a:br>
            <a:r>
              <a:rPr lang="en-US" altLang="en-US" sz="1800" dirty="0">
                <a:latin typeface="Comic Sans MS" panose="030F0702030302020204" pitchFamily="66" charset="0"/>
              </a:rPr>
              <a:t>   </a:t>
            </a:r>
            <a:r>
              <a:rPr lang="en-GB" altLang="en-US" sz="1800" dirty="0">
                <a:latin typeface="Comic Sans MS" panose="030F0702030302020204" pitchFamily="66" charset="0"/>
              </a:rPr>
              <a:t>innervation</a:t>
            </a:r>
            <a:r>
              <a:rPr lang="en-US" altLang="en-US" sz="1800" dirty="0">
                <a:latin typeface="Comic Sans MS" panose="030F0702030302020204" pitchFamily="66" charset="0"/>
              </a:rPr>
              <a:t>: </a:t>
            </a:r>
            <a:r>
              <a:rPr lang="en-GB" altLang="en-US" sz="1800" dirty="0">
                <a:latin typeface="Comic Sans MS" panose="030F0702030302020204" pitchFamily="66" charset="0"/>
              </a:rPr>
              <a:t>sympathetic </a:t>
            </a:r>
            <a:r>
              <a:rPr lang="en-GB" altLang="en-US" sz="1800" dirty="0" err="1">
                <a:latin typeface="Comic Sans MS" panose="030F0702030302020204" pitchFamily="66" charset="0"/>
              </a:rPr>
              <a:t>fibers</a:t>
            </a:r>
            <a:endParaRPr lang="en-GB"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a:t>
            </a:r>
            <a:r>
              <a:rPr lang="en-GB" altLang="en-US" sz="1800" dirty="0">
                <a:latin typeface="Comic Sans MS" panose="030F0702030302020204" pitchFamily="66" charset="0"/>
              </a:rPr>
              <a:t>action</a:t>
            </a:r>
            <a:r>
              <a:rPr lang="en-US" altLang="en-US" sz="1800" dirty="0">
                <a:latin typeface="Comic Sans MS" panose="030F0702030302020204" pitchFamily="66" charset="0"/>
              </a:rPr>
              <a:t>: </a:t>
            </a:r>
            <a:r>
              <a:rPr lang="en-GB" altLang="en-US" sz="1800" dirty="0">
                <a:latin typeface="Comic Sans MS" panose="030F0702030302020204" pitchFamily="66" charset="0"/>
              </a:rPr>
              <a:t>keep normal width of eye slit</a:t>
            </a:r>
          </a:p>
          <a:p>
            <a:pPr eaLnBrk="1" hangingPunct="1">
              <a:spcBef>
                <a:spcPct val="0"/>
              </a:spcBef>
              <a:buClrTx/>
              <a:buSzTx/>
              <a:buFont typeface="Arial" panose="020B0604020202020204" pitchFamily="34" charset="0"/>
              <a:buNone/>
            </a:pPr>
            <a:endParaRPr lang="en-GB"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GB" sz="1600" dirty="0">
                <a:latin typeface="Comic Sans MS" panose="030F0702030302020204" pitchFamily="66" charset="0"/>
              </a:rPr>
              <a:t>The superior tarsal muscle, a smooth muscle </a:t>
            </a:r>
            <a:br>
              <a:rPr lang="en-GB" sz="1600" dirty="0">
                <a:latin typeface="Comic Sans MS" panose="030F0702030302020204" pitchFamily="66" charset="0"/>
              </a:rPr>
            </a:br>
            <a:r>
              <a:rPr lang="en-GB" sz="1600" dirty="0">
                <a:latin typeface="Comic Sans MS" panose="030F0702030302020204" pitchFamily="66" charset="0"/>
              </a:rPr>
              <a:t> in the upper eyelid prevents drooping of </a:t>
            </a:r>
            <a:br>
              <a:rPr lang="en-GB" sz="1600" dirty="0">
                <a:latin typeface="Comic Sans MS" panose="030F0702030302020204" pitchFamily="66" charset="0"/>
              </a:rPr>
            </a:br>
            <a:r>
              <a:rPr lang="en-GB" sz="1600" dirty="0">
                <a:latin typeface="Comic Sans MS" panose="030F0702030302020204" pitchFamily="66" charset="0"/>
              </a:rPr>
              <a:t> the eyelid whenever the eyes are open. </a:t>
            </a:r>
          </a:p>
          <a:p>
            <a:pPr eaLnBrk="1" hangingPunct="1">
              <a:spcBef>
                <a:spcPct val="0"/>
              </a:spcBef>
              <a:buClrTx/>
              <a:buSzTx/>
              <a:buFont typeface="Arial" panose="020B0604020202020204" pitchFamily="34" charset="0"/>
              <a:buNone/>
            </a:pPr>
            <a:r>
              <a:rPr lang="en-GB" sz="1600" dirty="0">
                <a:latin typeface="Comic Sans MS" panose="030F0702030302020204" pitchFamily="66" charset="0"/>
              </a:rPr>
              <a:t>This muscle also lifts the eyelid to open the </a:t>
            </a:r>
            <a:br>
              <a:rPr lang="en-GB" sz="1600" dirty="0">
                <a:latin typeface="Comic Sans MS" panose="030F0702030302020204" pitchFamily="66" charset="0"/>
              </a:rPr>
            </a:br>
            <a:r>
              <a:rPr lang="en-GB" sz="1600" dirty="0">
                <a:latin typeface="Comic Sans MS" panose="030F0702030302020204" pitchFamily="66" charset="0"/>
              </a:rPr>
              <a:t> eyes wide when one is frightened.</a:t>
            </a:r>
            <a:br>
              <a:rPr lang="en-US" altLang="en-US" sz="1600" dirty="0">
                <a:latin typeface="Comic Sans MS" panose="030F0702030302020204" pitchFamily="66" charset="0"/>
              </a:rPr>
            </a:br>
            <a:br>
              <a:rPr lang="en-US" altLang="en-US" sz="1800" dirty="0">
                <a:latin typeface="Comic Sans MS" panose="030F0702030302020204" pitchFamily="66" charset="0"/>
              </a:rPr>
            </a:br>
            <a:r>
              <a:rPr lang="en-US" altLang="en-US" sz="2000" b="1" dirty="0">
                <a:latin typeface="Comic Sans MS" panose="030F0702030302020204" pitchFamily="66" charset="0"/>
              </a:rPr>
              <a:t>6) </a:t>
            </a:r>
            <a:r>
              <a:rPr lang="en-GB" altLang="en-US" sz="2000" b="1" dirty="0">
                <a:latin typeface="Comic Sans MS" panose="030F0702030302020204" pitchFamily="66" charset="0"/>
              </a:rPr>
              <a:t>Mucous layer</a:t>
            </a:r>
            <a:endParaRPr lang="en-US" altLang="en-US" sz="20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 tunica </a:t>
            </a:r>
            <a:r>
              <a:rPr lang="en-US" altLang="en-US" sz="1800" dirty="0" err="1">
                <a:latin typeface="Comic Sans MS" panose="030F0702030302020204" pitchFamily="66" charset="0"/>
              </a:rPr>
              <a:t>conju</a:t>
            </a:r>
            <a:r>
              <a:rPr lang="en-GB" altLang="en-US" sz="1800" dirty="0">
                <a:latin typeface="Comic Sans MS" panose="030F0702030302020204" pitchFamily="66" charset="0"/>
              </a:rPr>
              <a:t>n</a:t>
            </a:r>
            <a:r>
              <a:rPr lang="en-US" altLang="en-US" sz="1800" dirty="0" err="1">
                <a:latin typeface="Comic Sans MS" panose="030F0702030302020204" pitchFamily="66" charset="0"/>
              </a:rPr>
              <a:t>ctiva</a:t>
            </a:r>
            <a:r>
              <a:rPr lang="en-US" altLang="en-US" sz="1800" dirty="0">
                <a:latin typeface="Comic Sans MS" panose="030F0702030302020204" pitchFamily="66" charset="0"/>
              </a:rPr>
              <a:t> </a:t>
            </a:r>
            <a:r>
              <a:rPr lang="en-US" altLang="en-US" sz="1800" dirty="0" err="1">
                <a:latin typeface="Comic Sans MS" panose="030F0702030302020204" pitchFamily="66" charset="0"/>
              </a:rPr>
              <a:t>palpebrarum</a:t>
            </a:r>
            <a:endParaRPr lang="en-US" altLang="en-US" sz="1800" dirty="0">
              <a:latin typeface="Comic Sans MS" panose="030F0702030302020204" pitchFamily="66" charset="0"/>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4">
            <a:extLst>
              <a:ext uri="{FF2B5EF4-FFF2-40B4-BE49-F238E27FC236}">
                <a16:creationId xmlns:a16="http://schemas.microsoft.com/office/drawing/2014/main" id="{A5C10708-65F0-1776-301B-9E0E790537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492" t="7182" r="38849" b="37549"/>
          <a:stretch>
            <a:fillRect/>
          </a:stretch>
        </p:blipFill>
        <p:spPr bwMode="auto">
          <a:xfrm>
            <a:off x="4926006" y="1427808"/>
            <a:ext cx="3889002" cy="3004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3" name="Rectangle 1">
            <a:extLst>
              <a:ext uri="{FF2B5EF4-FFF2-40B4-BE49-F238E27FC236}">
                <a16:creationId xmlns:a16="http://schemas.microsoft.com/office/drawing/2014/main" id="{CD03073B-3FDD-54BF-742B-4E8EB6D7A59C}"/>
              </a:ext>
            </a:extLst>
          </p:cNvPr>
          <p:cNvSpPr>
            <a:spLocks noChangeArrowheads="1"/>
          </p:cNvSpPr>
          <p:nvPr/>
        </p:nvSpPr>
        <p:spPr bwMode="auto">
          <a:xfrm>
            <a:off x="518381" y="252512"/>
            <a:ext cx="8286750"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200" b="1" dirty="0">
                <a:solidFill>
                  <a:srgbClr val="9D3232"/>
                </a:solidFill>
                <a:effectLst>
                  <a:outerShdw blurRad="38100" dist="38100" dir="2700000" algn="tl">
                    <a:srgbClr val="000000"/>
                  </a:outerShdw>
                </a:effectLst>
                <a:latin typeface="Comic Sans MS" panose="030F0702030302020204" pitchFamily="66" charset="0"/>
              </a:rPr>
              <a:t>4. </a:t>
            </a:r>
            <a:r>
              <a:rPr lang="en-GB" altLang="en-US" sz="3200" b="1" dirty="0">
                <a:solidFill>
                  <a:srgbClr val="9D3232"/>
                </a:solidFill>
                <a:effectLst>
                  <a:outerShdw blurRad="38100" dist="38100" dir="2700000" algn="tl">
                    <a:srgbClr val="000000"/>
                  </a:outerShdw>
                </a:effectLst>
                <a:latin typeface="Comic Sans MS" panose="030F0702030302020204" pitchFamily="66" charset="0"/>
              </a:rPr>
              <a:t>Eyelids</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(palpebrae)</a:t>
            </a:r>
          </a:p>
        </p:txBody>
      </p:sp>
      <p:sp>
        <p:nvSpPr>
          <p:cNvPr id="79876" name="Rectangle 6">
            <a:extLst>
              <a:ext uri="{FF2B5EF4-FFF2-40B4-BE49-F238E27FC236}">
                <a16:creationId xmlns:a16="http://schemas.microsoft.com/office/drawing/2014/main" id="{2B5A47DC-2C86-0661-2D22-850AF8AA7D87}"/>
              </a:ext>
            </a:extLst>
          </p:cNvPr>
          <p:cNvSpPr>
            <a:spLocks noChangeArrowheads="1"/>
          </p:cNvSpPr>
          <p:nvPr/>
        </p:nvSpPr>
        <p:spPr bwMode="auto">
          <a:xfrm>
            <a:off x="328992" y="560230"/>
            <a:ext cx="8964488" cy="590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1800" b="1" dirty="0">
                <a:latin typeface="Comic Sans MS" panose="030F0702030302020204" pitchFamily="66" charset="0"/>
              </a:rPr>
              <a:t>Vascularization</a:t>
            </a:r>
            <a:r>
              <a:rPr lang="en-US" altLang="en-US" sz="1800" b="1" dirty="0">
                <a:latin typeface="Comic Sans MS" panose="030F0702030302020204" pitchFamily="66" charset="0"/>
              </a:rPr>
              <a:t>:</a:t>
            </a:r>
          </a:p>
          <a:p>
            <a:pPr eaLnBrk="1" hangingPunct="1">
              <a:spcBef>
                <a:spcPct val="0"/>
              </a:spcBef>
              <a:buClrTx/>
              <a:buSzTx/>
              <a:buFont typeface="Arial" panose="020B0604020202020204" pitchFamily="34" charset="0"/>
              <a:buNone/>
            </a:pPr>
            <a:endParaRPr lang="en-US" altLang="en-US" sz="18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1800" b="1" dirty="0">
                <a:latin typeface="Comic Sans MS" panose="030F0702030302020204" pitchFamily="66" charset="0"/>
              </a:rPr>
              <a:t>Arteries</a:t>
            </a:r>
            <a:r>
              <a:rPr lang="en-US" altLang="en-US" sz="1800" b="1" dirty="0">
                <a:latin typeface="Comic Sans MS" panose="030F0702030302020204" pitchFamily="66" charset="0"/>
              </a:rPr>
              <a:t>:</a:t>
            </a:r>
            <a:br>
              <a:rPr lang="en-US" altLang="en-US" sz="1800" dirty="0">
                <a:latin typeface="Comic Sans MS" panose="030F0702030302020204" pitchFamily="66" charset="0"/>
              </a:rPr>
            </a:br>
            <a:r>
              <a:rPr lang="en-US" altLang="en-US" sz="1800" dirty="0">
                <a:latin typeface="Comic Sans MS" panose="030F0702030302020204" pitchFamily="66" charset="0"/>
              </a:rPr>
              <a:t>   </a:t>
            </a: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aa. </a:t>
            </a:r>
            <a:r>
              <a:rPr lang="en-US" altLang="en-US" sz="1800" dirty="0" err="1">
                <a:latin typeface="Comic Sans MS" panose="030F0702030302020204" pitchFamily="66" charset="0"/>
              </a:rPr>
              <a:t>palpebrales</a:t>
            </a:r>
            <a:r>
              <a:rPr lang="en-US" altLang="en-US" sz="1800" dirty="0">
                <a:latin typeface="Comic Sans MS" panose="030F0702030302020204" pitchFamily="66" charset="0"/>
              </a:rPr>
              <a:t> </a:t>
            </a:r>
            <a:r>
              <a:rPr lang="en-US" altLang="en-US" sz="1800" dirty="0" err="1">
                <a:latin typeface="Comic Sans MS" panose="030F0702030302020204" pitchFamily="66" charset="0"/>
              </a:rPr>
              <a:t>laterales</a:t>
            </a:r>
            <a:r>
              <a:rPr lang="en-US" altLang="en-US" sz="1800" dirty="0">
                <a:latin typeface="Comic Sans MS" panose="030F0702030302020204" pitchFamily="66" charset="0"/>
              </a:rPr>
              <a:t> (</a:t>
            </a:r>
            <a:r>
              <a:rPr lang="en-US" altLang="en-US" sz="1800" dirty="0" err="1">
                <a:latin typeface="Comic Sans MS" panose="030F0702030302020204" pitchFamily="66" charset="0"/>
              </a:rPr>
              <a:t>a.lacrimalis</a:t>
            </a:r>
            <a:r>
              <a:rPr lang="en-US" altLang="en-US" sz="1800" dirty="0">
                <a:latin typeface="Comic Sans MS" panose="030F0702030302020204" pitchFamily="66" charset="0"/>
              </a:rPr>
              <a:t>)</a:t>
            </a:r>
            <a:br>
              <a:rPr lang="en-US" altLang="en-US" sz="1800" dirty="0">
                <a:latin typeface="Comic Sans MS" panose="030F0702030302020204" pitchFamily="66" charset="0"/>
              </a:rPr>
            </a:br>
            <a:r>
              <a:rPr lang="en-US" altLang="en-US" sz="1800" dirty="0">
                <a:latin typeface="Comic Sans MS" panose="030F0702030302020204" pitchFamily="66" charset="0"/>
              </a:rPr>
              <a:t>- aa. </a:t>
            </a:r>
            <a:r>
              <a:rPr lang="en-US" altLang="en-US" sz="1800" dirty="0" err="1">
                <a:latin typeface="Comic Sans MS" panose="030F0702030302020204" pitchFamily="66" charset="0"/>
              </a:rPr>
              <a:t>palpebrales</a:t>
            </a:r>
            <a:r>
              <a:rPr lang="en-US" altLang="en-US" sz="1800" dirty="0">
                <a:latin typeface="Comic Sans MS" panose="030F0702030302020204" pitchFamily="66" charset="0"/>
              </a:rPr>
              <a:t> </a:t>
            </a:r>
            <a:r>
              <a:rPr lang="en-US" altLang="en-US" sz="1800" dirty="0" err="1">
                <a:latin typeface="Comic Sans MS" panose="030F0702030302020204" pitchFamily="66" charset="0"/>
              </a:rPr>
              <a:t>mediales</a:t>
            </a:r>
            <a:r>
              <a:rPr lang="en-US" altLang="en-US" sz="1800" dirty="0">
                <a:latin typeface="Comic Sans MS" panose="030F0702030302020204" pitchFamily="66" charset="0"/>
              </a:rPr>
              <a:t> (</a:t>
            </a:r>
            <a:r>
              <a:rPr lang="en-US" altLang="en-US" sz="1800" dirty="0" err="1">
                <a:latin typeface="Comic Sans MS" panose="030F0702030302020204" pitchFamily="66" charset="0"/>
              </a:rPr>
              <a:t>a.ophtalmica</a:t>
            </a:r>
            <a:r>
              <a:rPr lang="en-US" altLang="en-US" sz="1800" dirty="0">
                <a:latin typeface="Comic Sans MS" panose="030F0702030302020204" pitchFamily="66" charset="0"/>
              </a:rPr>
              <a:t>)</a:t>
            </a:r>
            <a:br>
              <a:rPr lang="en-US" altLang="en-US" sz="1800" dirty="0">
                <a:latin typeface="Comic Sans MS" panose="030F0702030302020204" pitchFamily="66" charset="0"/>
              </a:rPr>
            </a:br>
            <a:br>
              <a:rPr lang="en-US" altLang="en-US" sz="1800" dirty="0">
                <a:latin typeface="Comic Sans MS" panose="030F0702030302020204" pitchFamily="66" charset="0"/>
              </a:rPr>
            </a:br>
            <a:r>
              <a:rPr lang="en-US" altLang="en-US" sz="1800" dirty="0">
                <a:latin typeface="Comic Sans MS" panose="030F0702030302020204" pitchFamily="66" charset="0"/>
              </a:rPr>
              <a:t> </a:t>
            </a:r>
            <a:r>
              <a:rPr lang="en-GB" altLang="en-US" sz="1800" dirty="0">
                <a:latin typeface="Comic Sans MS" panose="030F0702030302020204" pitchFamily="66" charset="0"/>
              </a:rPr>
              <a:t>anastomoses and form </a:t>
            </a:r>
            <a:r>
              <a:rPr lang="en-GB" altLang="en-US" sz="1800" b="1" dirty="0">
                <a:latin typeface="Comic Sans MS" panose="030F0702030302020204" pitchFamily="66" charset="0"/>
              </a:rPr>
              <a:t>superior palpebral</a:t>
            </a:r>
            <a:br>
              <a:rPr lang="en-GB" altLang="en-US" sz="1800" b="1" dirty="0">
                <a:latin typeface="Comic Sans MS" panose="030F0702030302020204" pitchFamily="66" charset="0"/>
              </a:rPr>
            </a:br>
            <a:r>
              <a:rPr lang="en-GB" altLang="en-US" sz="1800" b="1" dirty="0">
                <a:latin typeface="Comic Sans MS" panose="030F0702030302020204" pitchFamily="66" charset="0"/>
              </a:rPr>
              <a:t> arch</a:t>
            </a:r>
            <a:r>
              <a:rPr lang="en-GB" altLang="en-US" sz="1800" dirty="0">
                <a:latin typeface="Comic Sans MS" panose="030F0702030302020204" pitchFamily="66" charset="0"/>
              </a:rPr>
              <a:t> (</a:t>
            </a:r>
            <a:r>
              <a:rPr lang="en-US" altLang="en-US" sz="1800" b="1" dirty="0">
                <a:latin typeface="Comic Sans MS" panose="030F0702030302020204" pitchFamily="66" charset="0"/>
              </a:rPr>
              <a:t>arcus </a:t>
            </a:r>
            <a:r>
              <a:rPr lang="en-US" altLang="en-US" sz="1800" b="1" dirty="0" err="1">
                <a:latin typeface="Comic Sans MS" panose="030F0702030302020204" pitchFamily="66" charset="0"/>
              </a:rPr>
              <a:t>palpebralis</a:t>
            </a:r>
            <a:r>
              <a:rPr lang="en-US" altLang="en-US" sz="1800" b="1" dirty="0">
                <a:latin typeface="Comic Sans MS" panose="030F0702030302020204" pitchFamily="66" charset="0"/>
              </a:rPr>
              <a:t> superior) </a:t>
            </a:r>
            <a:r>
              <a:rPr lang="en-GB" altLang="en-US" sz="1800" dirty="0">
                <a:latin typeface="Comic Sans MS" panose="030F0702030302020204" pitchFamily="66" charset="0"/>
              </a:rPr>
              <a:t>and</a:t>
            </a:r>
            <a:r>
              <a:rPr lang="sr-Cyrl-CS" altLang="en-US" sz="1800" dirty="0">
                <a:latin typeface="Comic Sans MS" panose="030F0702030302020204" pitchFamily="66" charset="0"/>
              </a:rPr>
              <a:t> </a:t>
            </a:r>
            <a:br>
              <a:rPr lang="en-GB" altLang="en-US" sz="1800" dirty="0">
                <a:latin typeface="Comic Sans MS" panose="030F0702030302020204" pitchFamily="66" charset="0"/>
              </a:rPr>
            </a:br>
            <a:r>
              <a:rPr lang="en-GB" altLang="en-US" sz="1800" dirty="0">
                <a:latin typeface="Comic Sans MS" panose="030F0702030302020204" pitchFamily="66" charset="0"/>
              </a:rPr>
              <a:t> </a:t>
            </a:r>
            <a:r>
              <a:rPr lang="en-GB" altLang="en-US" sz="1800" b="1" dirty="0">
                <a:latin typeface="Comic Sans MS" panose="030F0702030302020204" pitchFamily="66" charset="0"/>
              </a:rPr>
              <a:t>inferior palpebral arch</a:t>
            </a:r>
            <a:r>
              <a:rPr lang="en-GB" altLang="en-US" sz="1800" dirty="0">
                <a:latin typeface="Comic Sans MS" panose="030F0702030302020204" pitchFamily="66" charset="0"/>
              </a:rPr>
              <a:t> (</a:t>
            </a:r>
            <a:r>
              <a:rPr lang="en-US" altLang="en-US" sz="1800" b="1" dirty="0">
                <a:latin typeface="Comic Sans MS" panose="030F0702030302020204" pitchFamily="66" charset="0"/>
              </a:rPr>
              <a:t>arcus </a:t>
            </a:r>
            <a:r>
              <a:rPr lang="en-US" altLang="en-US" sz="1800" b="1" dirty="0" err="1">
                <a:latin typeface="Comic Sans MS" panose="030F0702030302020204" pitchFamily="66" charset="0"/>
              </a:rPr>
              <a:t>palpebralis</a:t>
            </a:r>
            <a:r>
              <a:rPr lang="en-US" altLang="en-US" sz="1800" b="1" dirty="0">
                <a:latin typeface="Comic Sans MS" panose="030F0702030302020204" pitchFamily="66" charset="0"/>
              </a:rPr>
              <a:t> </a:t>
            </a:r>
            <a:br>
              <a:rPr lang="en-US" altLang="en-US" sz="1800" b="1" dirty="0">
                <a:latin typeface="Comic Sans MS" panose="030F0702030302020204" pitchFamily="66" charset="0"/>
              </a:rPr>
            </a:br>
            <a:r>
              <a:rPr lang="en-US" altLang="en-US" sz="1800" b="1" dirty="0">
                <a:latin typeface="Comic Sans MS" panose="030F0702030302020204" pitchFamily="66" charset="0"/>
              </a:rPr>
              <a:t> inferior)</a:t>
            </a:r>
            <a:r>
              <a:rPr lang="en-US" altLang="en-US" sz="1800" dirty="0">
                <a:latin typeface="Comic Sans MS" panose="030F0702030302020204" pitchFamily="66" charset="0"/>
              </a:rPr>
              <a:t> </a:t>
            </a:r>
            <a:r>
              <a:rPr lang="en-GB" altLang="en-US" sz="1800" dirty="0">
                <a:latin typeface="Comic Sans MS" panose="030F0702030302020204" pitchFamily="66" charset="0"/>
              </a:rPr>
              <a:t>in the free border of eyelid</a:t>
            </a:r>
            <a:br>
              <a:rPr lang="en-US" altLang="en-US" sz="1800" dirty="0">
                <a:latin typeface="Comic Sans MS" panose="030F0702030302020204" pitchFamily="66" charset="0"/>
              </a:rPr>
            </a:br>
            <a:br>
              <a:rPr lang="en-US" altLang="en-US" sz="1800" dirty="0">
                <a:latin typeface="Comic Sans MS" panose="030F0702030302020204" pitchFamily="66" charset="0"/>
              </a:rPr>
            </a:br>
            <a:r>
              <a:rPr lang="en-GB" altLang="en-US" sz="1800" b="1" dirty="0">
                <a:latin typeface="Comic Sans MS" panose="030F0702030302020204" pitchFamily="66" charset="0"/>
              </a:rPr>
              <a:t>Veins</a:t>
            </a:r>
            <a:r>
              <a:rPr lang="en-US" altLang="en-US" sz="1800" b="1" dirty="0">
                <a:latin typeface="Comic Sans MS" panose="030F0702030302020204" pitchFamily="66" charset="0"/>
              </a:rPr>
              <a:t> – </a:t>
            </a:r>
            <a:r>
              <a:rPr lang="en-GB" altLang="en-US" sz="1800" b="1" dirty="0">
                <a:latin typeface="Comic Sans MS" panose="030F0702030302020204" pitchFamily="66" charset="0"/>
              </a:rPr>
              <a:t>drain into</a:t>
            </a:r>
            <a:r>
              <a:rPr lang="en-US" altLang="en-US" sz="1800" b="1" dirty="0">
                <a:latin typeface="Comic Sans MS" panose="030F0702030302020204" pitchFamily="66" charset="0"/>
              </a:rPr>
              <a:t>:</a:t>
            </a:r>
          </a:p>
          <a:p>
            <a:pPr eaLnBrk="1" hangingPunct="1">
              <a:spcBef>
                <a:spcPct val="0"/>
              </a:spcBef>
              <a:buClrTx/>
              <a:buSzTx/>
              <a:buFont typeface="Arial" panose="020B0604020202020204" pitchFamily="34" charset="0"/>
              <a:buChar char="-"/>
            </a:pPr>
            <a:r>
              <a:rPr lang="en-US" altLang="en-US" sz="1800" dirty="0">
                <a:latin typeface="Comic Sans MS" panose="030F0702030302020204" pitchFamily="66" charset="0"/>
              </a:rPr>
              <a:t> v. angularis (tributary of v. </a:t>
            </a:r>
            <a:r>
              <a:rPr lang="en-US" altLang="en-US" sz="1800" dirty="0" err="1">
                <a:latin typeface="Comic Sans MS" panose="030F0702030302020204" pitchFamily="66" charset="0"/>
              </a:rPr>
              <a:t>facialis</a:t>
            </a:r>
            <a:r>
              <a:rPr lang="en-US" altLang="en-US" sz="1800" dirty="0">
                <a:latin typeface="Comic Sans MS" panose="030F0702030302020204" pitchFamily="66" charset="0"/>
              </a:rPr>
              <a:t>)</a:t>
            </a:r>
            <a:br>
              <a:rPr lang="en-US" altLang="en-US" sz="1800" dirty="0">
                <a:latin typeface="Comic Sans MS" panose="030F0702030302020204" pitchFamily="66" charset="0"/>
              </a:rPr>
            </a:br>
            <a:r>
              <a:rPr lang="en-US" altLang="en-US" sz="1800" dirty="0">
                <a:latin typeface="Comic Sans MS" panose="030F0702030302020204" pitchFamily="66" charset="0"/>
              </a:rPr>
              <a:t>- vv. </a:t>
            </a:r>
            <a:r>
              <a:rPr lang="en-US" altLang="en-US" sz="1800" dirty="0" err="1">
                <a:latin typeface="Comic Sans MS" panose="030F0702030302020204" pitchFamily="66" charset="0"/>
              </a:rPr>
              <a:t>temporales</a:t>
            </a:r>
            <a:r>
              <a:rPr lang="en-US" altLang="en-US" sz="1800" dirty="0">
                <a:latin typeface="Comic Sans MS" panose="030F0702030302020204" pitchFamily="66" charset="0"/>
              </a:rPr>
              <a:t> </a:t>
            </a:r>
            <a:r>
              <a:rPr lang="en-US" altLang="en-US" sz="1800" dirty="0" err="1">
                <a:latin typeface="Comic Sans MS" panose="030F0702030302020204" pitchFamily="66" charset="0"/>
              </a:rPr>
              <a:t>superficiales</a:t>
            </a:r>
            <a:r>
              <a:rPr lang="en-US" altLang="en-US" sz="1800" dirty="0">
                <a:latin typeface="Comic Sans MS" panose="030F0702030302020204" pitchFamily="66" charset="0"/>
              </a:rPr>
              <a:t> (unite with maxillary vein to form retromandibular</a:t>
            </a:r>
            <a:br>
              <a:rPr lang="en-US" altLang="en-US" sz="1800" dirty="0">
                <a:latin typeface="Comic Sans MS" panose="030F0702030302020204" pitchFamily="66" charset="0"/>
              </a:rPr>
            </a:br>
            <a:r>
              <a:rPr lang="en-US" altLang="en-US" sz="1800" dirty="0">
                <a:latin typeface="Comic Sans MS" panose="030F0702030302020204" pitchFamily="66" charset="0"/>
              </a:rPr>
              <a:t>   vein that is </a:t>
            </a:r>
            <a:r>
              <a:rPr lang="en-US" altLang="en-US" sz="1800" dirty="0" err="1">
                <a:latin typeface="Comic Sans MS" panose="030F0702030302020204" pitchFamily="66" charset="0"/>
              </a:rPr>
              <a:t>conneceted</a:t>
            </a:r>
            <a:r>
              <a:rPr lang="en-US" altLang="en-US" sz="1800" dirty="0">
                <a:latin typeface="Comic Sans MS" panose="030F0702030302020204" pitchFamily="66" charset="0"/>
              </a:rPr>
              <a:t> with internal and external jugular vein)</a:t>
            </a:r>
            <a:br>
              <a:rPr lang="en-US" altLang="en-US" sz="1800" dirty="0">
                <a:latin typeface="Comic Sans MS" panose="030F0702030302020204" pitchFamily="66" charset="0"/>
              </a:rPr>
            </a:br>
            <a:r>
              <a:rPr lang="en-US" altLang="en-US" sz="1800" dirty="0">
                <a:latin typeface="Comic Sans MS" panose="030F0702030302020204" pitchFamily="66" charset="0"/>
              </a:rPr>
              <a:t>- vv. </a:t>
            </a:r>
            <a:r>
              <a:rPr lang="en-US" altLang="en-US" sz="1800" dirty="0" err="1">
                <a:latin typeface="Comic Sans MS" panose="030F0702030302020204" pitchFamily="66" charset="0"/>
              </a:rPr>
              <a:t>ophtalmicae</a:t>
            </a:r>
            <a:r>
              <a:rPr lang="en-US" altLang="en-US" sz="1800" dirty="0">
                <a:latin typeface="Comic Sans MS" panose="030F0702030302020204" pitchFamily="66" charset="0"/>
              </a:rPr>
              <a:t> superior et inferior (tributaries of sinus </a:t>
            </a:r>
            <a:r>
              <a:rPr lang="en-US" altLang="en-US" sz="1800" dirty="0" err="1">
                <a:latin typeface="Comic Sans MS" panose="030F0702030302020204" pitchFamily="66" charset="0"/>
              </a:rPr>
              <a:t>cavernosus</a:t>
            </a:r>
            <a:r>
              <a:rPr lang="en-US" altLang="en-US" sz="1800" dirty="0">
                <a:latin typeface="Comic Sans MS" panose="030F0702030302020204" pitchFamily="66" charset="0"/>
              </a:rPr>
              <a:t>)</a:t>
            </a:r>
          </a:p>
          <a:p>
            <a:pPr eaLnBrk="1" hangingPunct="1">
              <a:spcBef>
                <a:spcPct val="0"/>
              </a:spcBef>
              <a:buClrTx/>
              <a:buSzTx/>
              <a:buFont typeface="Arial" panose="020B0604020202020204" pitchFamily="34" charset="0"/>
              <a:buChar char="-"/>
            </a:pP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1800" b="1" dirty="0">
                <a:latin typeface="Comic Sans MS" panose="030F0702030302020204" pitchFamily="66" charset="0"/>
              </a:rPr>
              <a:t>Lymphatic vessels drain into:</a:t>
            </a:r>
            <a:br>
              <a:rPr lang="en-US" altLang="en-US" sz="1800" dirty="0">
                <a:latin typeface="Comic Sans MS" panose="030F0702030302020204" pitchFamily="66" charset="0"/>
              </a:rPr>
            </a:br>
            <a:r>
              <a:rPr lang="en-US" altLang="en-US" sz="1800" dirty="0">
                <a:latin typeface="Comic Sans MS" panose="030F0702030302020204" pitchFamily="66" charset="0"/>
              </a:rPr>
              <a:t>- nodi </a:t>
            </a:r>
            <a:r>
              <a:rPr lang="en-US" altLang="en-US" sz="1800" dirty="0" err="1">
                <a:latin typeface="Comic Sans MS" panose="030F0702030302020204" pitchFamily="66" charset="0"/>
              </a:rPr>
              <a:t>lymphoidei</a:t>
            </a:r>
            <a:r>
              <a:rPr lang="en-US" altLang="en-US" sz="1800" dirty="0">
                <a:latin typeface="Comic Sans MS" panose="030F0702030302020204" pitchFamily="66" charset="0"/>
              </a:rPr>
              <a:t> </a:t>
            </a:r>
            <a:r>
              <a:rPr lang="en-US" altLang="en-US" sz="1800" dirty="0" err="1">
                <a:latin typeface="Comic Sans MS" panose="030F0702030302020204" pitchFamily="66" charset="0"/>
              </a:rPr>
              <a:t>parotidei</a:t>
            </a:r>
            <a:br>
              <a:rPr lang="en-US" altLang="en-US" sz="1800" dirty="0">
                <a:latin typeface="Comic Sans MS" panose="030F0702030302020204" pitchFamily="66" charset="0"/>
              </a:rPr>
            </a:br>
            <a:r>
              <a:rPr lang="en-US" altLang="en-US" sz="1800" dirty="0">
                <a:latin typeface="Comic Sans MS" panose="030F0702030302020204" pitchFamily="66" charset="0"/>
              </a:rPr>
              <a:t>- nodi </a:t>
            </a:r>
            <a:r>
              <a:rPr lang="en-US" altLang="en-US" sz="1800" dirty="0" err="1">
                <a:latin typeface="Comic Sans MS" panose="030F0702030302020204" pitchFamily="66" charset="0"/>
              </a:rPr>
              <a:t>lymphoidei</a:t>
            </a:r>
            <a:r>
              <a:rPr lang="en-US" altLang="en-US" sz="1800" dirty="0">
                <a:latin typeface="Comic Sans MS" panose="030F0702030302020204" pitchFamily="66" charset="0"/>
              </a:rPr>
              <a:t> </a:t>
            </a:r>
            <a:r>
              <a:rPr lang="en-US" altLang="en-US" sz="1800" dirty="0" err="1">
                <a:latin typeface="Comic Sans MS" panose="030F0702030302020204" pitchFamily="66" charset="0"/>
              </a:rPr>
              <a:t>submandibulares</a:t>
            </a:r>
            <a:endParaRPr lang="en-US" altLang="en-US" sz="1800" dirty="0">
              <a:latin typeface="Comic Sans MS" panose="030F0702030302020204" pitchFamily="66" charset="0"/>
            </a:endParaRPr>
          </a:p>
        </p:txBody>
      </p:sp>
      <p:sp>
        <p:nvSpPr>
          <p:cNvPr id="2" name="TextBox 1">
            <a:extLst>
              <a:ext uri="{FF2B5EF4-FFF2-40B4-BE49-F238E27FC236}">
                <a16:creationId xmlns:a16="http://schemas.microsoft.com/office/drawing/2014/main" id="{66E300EE-AC4C-DB80-E76A-DBC6971AD69A}"/>
              </a:ext>
            </a:extLst>
          </p:cNvPr>
          <p:cNvSpPr txBox="1"/>
          <p:nvPr/>
        </p:nvSpPr>
        <p:spPr>
          <a:xfrm>
            <a:off x="4283968" y="5392870"/>
            <a:ext cx="4515980" cy="1323439"/>
          </a:xfrm>
          <a:prstGeom prst="rect">
            <a:avLst/>
          </a:prstGeom>
          <a:solidFill>
            <a:schemeClr val="bg1"/>
          </a:solidFill>
          <a:ln>
            <a:solidFill>
              <a:srgbClr val="C00000"/>
            </a:solidFill>
          </a:ln>
        </p:spPr>
        <p:txBody>
          <a:bodyPr wrap="none" rtlCol="0">
            <a:spAutoFit/>
          </a:bodyPr>
          <a:lstStyle/>
          <a:p>
            <a:r>
              <a:rPr lang="en-GB" sz="1600" dirty="0">
                <a:latin typeface="Comic Sans MS" panose="030F0702030302020204" pitchFamily="66" charset="0"/>
              </a:rPr>
              <a:t>At the end lymph drain into inferior deep </a:t>
            </a:r>
            <a:br>
              <a:rPr lang="en-GB" sz="1600" dirty="0">
                <a:latin typeface="Comic Sans MS" panose="030F0702030302020204" pitchFamily="66" charset="0"/>
              </a:rPr>
            </a:br>
            <a:r>
              <a:rPr lang="en-GB" sz="1600" dirty="0">
                <a:latin typeface="Comic Sans MS" panose="030F0702030302020204" pitchFamily="66" charset="0"/>
              </a:rPr>
              <a:t>cervical nodes (around inferior part of</a:t>
            </a:r>
            <a:br>
              <a:rPr lang="en-GB" sz="1600" dirty="0">
                <a:latin typeface="Comic Sans MS" panose="030F0702030302020204" pitchFamily="66" charset="0"/>
              </a:rPr>
            </a:br>
            <a:r>
              <a:rPr lang="en-GB" sz="1600" dirty="0">
                <a:latin typeface="Comic Sans MS" panose="030F0702030302020204" pitchFamily="66" charset="0"/>
              </a:rPr>
              <a:t>internal jugular vein) that drain in jugular</a:t>
            </a:r>
            <a:br>
              <a:rPr lang="en-GB" sz="1600" dirty="0">
                <a:latin typeface="Comic Sans MS" panose="030F0702030302020204" pitchFamily="66" charset="0"/>
              </a:rPr>
            </a:br>
            <a:r>
              <a:rPr lang="en-GB" sz="1600" dirty="0">
                <a:latin typeface="Comic Sans MS" panose="030F0702030302020204" pitchFamily="66" charset="0"/>
              </a:rPr>
              <a:t>trunk – tributary to thoracic duct on the left</a:t>
            </a:r>
          </a:p>
          <a:p>
            <a:r>
              <a:rPr lang="en-GB" sz="1600" dirty="0">
                <a:latin typeface="Comic Sans MS" panose="030F0702030302020204" pitchFamily="66" charset="0"/>
              </a:rPr>
              <a:t>and right lymphatic duct on the right side</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1">
            <a:extLst>
              <a:ext uri="{FF2B5EF4-FFF2-40B4-BE49-F238E27FC236}">
                <a16:creationId xmlns:a16="http://schemas.microsoft.com/office/drawing/2014/main" id="{3DDAE933-B20A-8909-04AB-5609048108B8}"/>
              </a:ext>
            </a:extLst>
          </p:cNvPr>
          <p:cNvSpPr>
            <a:spLocks noChangeArrowheads="1"/>
          </p:cNvSpPr>
          <p:nvPr/>
        </p:nvSpPr>
        <p:spPr bwMode="auto">
          <a:xfrm>
            <a:off x="500063" y="428625"/>
            <a:ext cx="8286750"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200" b="1" dirty="0">
                <a:solidFill>
                  <a:srgbClr val="9D3232"/>
                </a:solidFill>
                <a:effectLst>
                  <a:outerShdw blurRad="38100" dist="38100" dir="2700000" algn="tl">
                    <a:srgbClr val="000000"/>
                  </a:outerShdw>
                </a:effectLst>
                <a:latin typeface="Comic Sans MS" panose="030F0702030302020204" pitchFamily="66" charset="0"/>
              </a:rPr>
              <a:t>4. </a:t>
            </a:r>
            <a:r>
              <a:rPr lang="en-GB" altLang="en-US" sz="3200" b="1" dirty="0">
                <a:solidFill>
                  <a:srgbClr val="9D3232"/>
                </a:solidFill>
                <a:effectLst>
                  <a:outerShdw blurRad="38100" dist="38100" dir="2700000" algn="tl">
                    <a:srgbClr val="000000"/>
                  </a:outerShdw>
                </a:effectLst>
                <a:latin typeface="Comic Sans MS" panose="030F0702030302020204" pitchFamily="66" charset="0"/>
              </a:rPr>
              <a:t>Eyelids</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(palpebrae)</a:t>
            </a:r>
          </a:p>
        </p:txBody>
      </p:sp>
      <p:sp>
        <p:nvSpPr>
          <p:cNvPr id="80899" name="Rectangle 6">
            <a:extLst>
              <a:ext uri="{FF2B5EF4-FFF2-40B4-BE49-F238E27FC236}">
                <a16:creationId xmlns:a16="http://schemas.microsoft.com/office/drawing/2014/main" id="{D922C04D-DA2F-9FD0-BFB4-64157793050C}"/>
              </a:ext>
            </a:extLst>
          </p:cNvPr>
          <p:cNvSpPr>
            <a:spLocks noChangeArrowheads="1"/>
          </p:cNvSpPr>
          <p:nvPr/>
        </p:nvSpPr>
        <p:spPr bwMode="auto">
          <a:xfrm>
            <a:off x="214313" y="1000125"/>
            <a:ext cx="6786562" cy="4431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altLang="en-US" sz="2000" b="1" dirty="0">
                <a:latin typeface="Comic Sans MS" panose="030F0702030302020204" pitchFamily="66" charset="0"/>
              </a:rPr>
              <a:t>Innervation</a:t>
            </a:r>
            <a:r>
              <a:rPr lang="en-US" altLang="en-US" sz="2000" b="1" dirty="0">
                <a:latin typeface="Comic Sans MS" panose="030F0702030302020204" pitchFamily="66" charset="0"/>
              </a:rPr>
              <a:t>:</a:t>
            </a:r>
          </a:p>
          <a:p>
            <a:pPr eaLnBrk="1" hangingPunct="1">
              <a:spcBef>
                <a:spcPct val="0"/>
              </a:spcBef>
              <a:buClrTx/>
              <a:buSzTx/>
              <a:buFont typeface="Arial" panose="020B0604020202020204" pitchFamily="34" charset="0"/>
              <a:buNone/>
            </a:pPr>
            <a:endParaRPr lang="en-US" altLang="en-US" sz="10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1800" b="1" dirty="0">
                <a:latin typeface="Comic Sans MS" panose="030F0702030302020204" pitchFamily="66" charset="0"/>
              </a:rPr>
              <a:t>Motor</a:t>
            </a:r>
            <a:r>
              <a:rPr lang="en-US" altLang="en-US" sz="1800" b="1" dirty="0">
                <a:latin typeface="Comic Sans MS" panose="030F0702030302020204" pitchFamily="66" charset="0"/>
              </a:rPr>
              <a:t>:</a:t>
            </a:r>
            <a:br>
              <a:rPr lang="en-US" altLang="en-US" sz="1800" dirty="0">
                <a:latin typeface="Comic Sans MS" panose="030F0702030302020204" pitchFamily="66" charset="0"/>
              </a:rPr>
            </a:br>
            <a:r>
              <a:rPr lang="en-US" altLang="en-US" sz="1000" dirty="0">
                <a:latin typeface="Comic Sans MS" panose="030F0702030302020204" pitchFamily="66" charset="0"/>
              </a:rPr>
              <a:t>   </a:t>
            </a:r>
          </a:p>
          <a:p>
            <a:pPr eaLnBrk="1" hangingPunct="1">
              <a:spcBef>
                <a:spcPct val="0"/>
              </a:spcBef>
              <a:buClrTx/>
              <a:buSzTx/>
              <a:buFont typeface="Arial" panose="020B0604020202020204" pitchFamily="34" charset="0"/>
              <a:buNone/>
            </a:pPr>
            <a:r>
              <a:rPr lang="en-US" altLang="en-US" sz="2000" dirty="0">
                <a:latin typeface="Comic Sans MS" panose="030F0702030302020204" pitchFamily="66" charset="0"/>
              </a:rPr>
              <a:t>- n. </a:t>
            </a:r>
            <a:r>
              <a:rPr lang="en-US" altLang="en-US" sz="2000" dirty="0" err="1">
                <a:latin typeface="Comic Sans MS" panose="030F0702030302020204" pitchFamily="66" charset="0"/>
              </a:rPr>
              <a:t>facialis</a:t>
            </a:r>
            <a:br>
              <a:rPr lang="en-US" altLang="en-US" sz="2000" dirty="0">
                <a:latin typeface="Comic Sans MS" panose="030F0702030302020204" pitchFamily="66" charset="0"/>
              </a:rPr>
            </a:br>
            <a:r>
              <a:rPr lang="en-US" altLang="en-US" sz="2000" dirty="0">
                <a:latin typeface="Comic Sans MS" panose="030F0702030302020204" pitchFamily="66" charset="0"/>
              </a:rPr>
              <a:t>- n. oculomotorius</a:t>
            </a:r>
            <a:br>
              <a:rPr lang="en-US" altLang="en-US" sz="2000" dirty="0">
                <a:latin typeface="Comic Sans MS" panose="030F0702030302020204" pitchFamily="66" charset="0"/>
              </a:rPr>
            </a:br>
            <a:r>
              <a:rPr lang="en-US" altLang="en-US" sz="2000" dirty="0">
                <a:latin typeface="Comic Sans MS" panose="030F0702030302020204" pitchFamily="66" charset="0"/>
              </a:rPr>
              <a:t>- sympathetic branches (for tarsal </a:t>
            </a:r>
            <a:br>
              <a:rPr lang="en-US" altLang="en-US" sz="2000" dirty="0">
                <a:latin typeface="Comic Sans MS" panose="030F0702030302020204" pitchFamily="66" charset="0"/>
              </a:rPr>
            </a:br>
            <a:r>
              <a:rPr lang="en-US" altLang="en-US" sz="2000" dirty="0">
                <a:latin typeface="Comic Sans MS" panose="030F0702030302020204" pitchFamily="66" charset="0"/>
              </a:rPr>
              <a:t>  muscles) from plexus </a:t>
            </a:r>
            <a:r>
              <a:rPr lang="en-US" altLang="en-US" sz="2000" dirty="0" err="1">
                <a:latin typeface="Comic Sans MS" panose="030F0702030302020204" pitchFamily="66" charset="0"/>
              </a:rPr>
              <a:t>ophtalmicus</a:t>
            </a:r>
            <a:br>
              <a:rPr lang="en-US" altLang="en-US" sz="1000" dirty="0">
                <a:latin typeface="Comic Sans MS" panose="030F0702030302020204" pitchFamily="66" charset="0"/>
              </a:rPr>
            </a:br>
            <a:br>
              <a:rPr lang="en-US" altLang="en-US" sz="1800" dirty="0">
                <a:latin typeface="Comic Sans MS" panose="030F0702030302020204" pitchFamily="66" charset="0"/>
              </a:rPr>
            </a:br>
            <a:r>
              <a:rPr lang="en-GB" altLang="en-US" sz="1800" b="1" dirty="0">
                <a:latin typeface="Comic Sans MS" panose="030F0702030302020204" pitchFamily="66" charset="0"/>
              </a:rPr>
              <a:t>Sensory</a:t>
            </a:r>
            <a:r>
              <a:rPr lang="en-US" altLang="en-US" sz="1800" b="1" dirty="0">
                <a:latin typeface="Comic Sans MS" panose="030F0702030302020204" pitchFamily="66" charset="0"/>
              </a:rPr>
              <a:t>:</a:t>
            </a:r>
          </a:p>
          <a:p>
            <a:pPr eaLnBrk="1" hangingPunct="1">
              <a:spcBef>
                <a:spcPct val="0"/>
              </a:spcBef>
              <a:buClrTx/>
              <a:buSzTx/>
              <a:buFont typeface="Arial" panose="020B0604020202020204" pitchFamily="34" charset="0"/>
              <a:buChar char="-"/>
            </a:pPr>
            <a:r>
              <a:rPr lang="en-US" altLang="en-US" sz="1800" dirty="0">
                <a:latin typeface="Comic Sans MS" panose="030F0702030302020204" pitchFamily="66" charset="0"/>
              </a:rPr>
              <a:t> n. </a:t>
            </a:r>
            <a:r>
              <a:rPr lang="en-US" altLang="en-US" sz="1800" dirty="0" err="1">
                <a:latin typeface="Comic Sans MS" panose="030F0702030302020204" pitchFamily="66" charset="0"/>
              </a:rPr>
              <a:t>lacrimalis</a:t>
            </a:r>
            <a:br>
              <a:rPr lang="en-US" altLang="en-US" sz="1800" dirty="0">
                <a:latin typeface="Comic Sans MS" panose="030F0702030302020204" pitchFamily="66" charset="0"/>
              </a:rPr>
            </a:br>
            <a:r>
              <a:rPr lang="en-US" altLang="en-US" sz="1800" dirty="0">
                <a:latin typeface="Comic Sans MS" panose="030F0702030302020204" pitchFamily="66" charset="0"/>
              </a:rPr>
              <a:t>- n. </a:t>
            </a:r>
            <a:r>
              <a:rPr lang="en-US" altLang="en-US" sz="1800" dirty="0" err="1">
                <a:latin typeface="Comic Sans MS" panose="030F0702030302020204" pitchFamily="66" charset="0"/>
              </a:rPr>
              <a:t>supraorbitalis</a:t>
            </a:r>
            <a:br>
              <a:rPr lang="en-US" altLang="en-US" sz="1800" dirty="0">
                <a:latin typeface="Comic Sans MS" panose="030F0702030302020204" pitchFamily="66" charset="0"/>
              </a:rPr>
            </a:br>
            <a:r>
              <a:rPr lang="en-US" altLang="en-US" sz="1800" dirty="0">
                <a:latin typeface="Comic Sans MS" panose="030F0702030302020204" pitchFamily="66" charset="0"/>
              </a:rPr>
              <a:t>- n. </a:t>
            </a:r>
            <a:r>
              <a:rPr lang="en-US" altLang="en-US" sz="1800" dirty="0" err="1">
                <a:latin typeface="Comic Sans MS" panose="030F0702030302020204" pitchFamily="66" charset="0"/>
              </a:rPr>
              <a:t>supratrochlearis</a:t>
            </a:r>
            <a:br>
              <a:rPr lang="en-US" altLang="en-US" sz="1800" dirty="0">
                <a:latin typeface="Comic Sans MS" panose="030F0702030302020204" pitchFamily="66" charset="0"/>
              </a:rPr>
            </a:br>
            <a:r>
              <a:rPr lang="en-US" altLang="en-US" sz="1800" dirty="0">
                <a:latin typeface="Comic Sans MS" panose="030F0702030302020204" pitchFamily="66" charset="0"/>
              </a:rPr>
              <a:t>- n. </a:t>
            </a:r>
            <a:r>
              <a:rPr lang="en-US" altLang="en-US" sz="1800" dirty="0" err="1">
                <a:latin typeface="Comic Sans MS" panose="030F0702030302020204" pitchFamily="66" charset="0"/>
              </a:rPr>
              <a:t>infratrochlearis</a:t>
            </a:r>
            <a:br>
              <a:rPr lang="en-US" altLang="en-US" sz="1800" dirty="0">
                <a:latin typeface="Comic Sans MS" panose="030F0702030302020204" pitchFamily="66" charset="0"/>
              </a:rPr>
            </a:br>
            <a:r>
              <a:rPr lang="en-US" altLang="en-US" sz="1800" dirty="0">
                <a:latin typeface="Comic Sans MS" panose="030F0702030302020204" pitchFamily="66" charset="0"/>
              </a:rPr>
              <a:t>- n. </a:t>
            </a:r>
            <a:r>
              <a:rPr lang="en-US" altLang="en-US" sz="1800" dirty="0" err="1">
                <a:latin typeface="Comic Sans MS" panose="030F0702030302020204" pitchFamily="66" charset="0"/>
              </a:rPr>
              <a:t>infraorbitalis</a:t>
            </a:r>
            <a:r>
              <a:rPr lang="en-US" altLang="en-US" sz="1800" dirty="0">
                <a:latin typeface="Comic Sans MS" panose="030F0702030302020204" pitchFamily="66" charset="0"/>
              </a:rPr>
              <a:t> (n. </a:t>
            </a:r>
            <a:r>
              <a:rPr lang="en-US" altLang="en-US" sz="1800" dirty="0" err="1">
                <a:latin typeface="Comic Sans MS" panose="030F0702030302020204" pitchFamily="66" charset="0"/>
              </a:rPr>
              <a:t>maxillaris</a:t>
            </a:r>
            <a:r>
              <a:rPr lang="en-US" altLang="en-US" sz="1800" dirty="0">
                <a:latin typeface="Comic Sans MS" panose="030F0702030302020204" pitchFamily="66" charset="0"/>
              </a:rPr>
              <a:t>) – for inferior eyelid</a:t>
            </a:r>
          </a:p>
          <a:p>
            <a:pPr eaLnBrk="1" hangingPunct="1">
              <a:spcBef>
                <a:spcPct val="0"/>
              </a:spcBef>
              <a:buClrTx/>
              <a:buSzTx/>
              <a:buFont typeface="Arial" panose="020B0604020202020204" pitchFamily="34" charset="0"/>
              <a:buChar char="-"/>
            </a:pPr>
            <a:endParaRPr lang="en-US" altLang="en-US" sz="1800" dirty="0">
              <a:latin typeface="Comic Sans MS" panose="030F0702030302020204" pitchFamily="66" charset="0"/>
            </a:endParaRPr>
          </a:p>
        </p:txBody>
      </p:sp>
      <p:sp>
        <p:nvSpPr>
          <p:cNvPr id="80900" name="Right Brace 5">
            <a:extLst>
              <a:ext uri="{FF2B5EF4-FFF2-40B4-BE49-F238E27FC236}">
                <a16:creationId xmlns:a16="http://schemas.microsoft.com/office/drawing/2014/main" id="{93428498-A394-DE92-CD49-2C1A77FE82AD}"/>
              </a:ext>
            </a:extLst>
          </p:cNvPr>
          <p:cNvSpPr>
            <a:spLocks/>
          </p:cNvSpPr>
          <p:nvPr/>
        </p:nvSpPr>
        <p:spPr bwMode="auto">
          <a:xfrm>
            <a:off x="2512268" y="3714750"/>
            <a:ext cx="142875" cy="1071562"/>
          </a:xfrm>
          <a:prstGeom prst="rightBrace">
            <a:avLst>
              <a:gd name="adj1" fmla="val 8333"/>
              <a:gd name="adj2" fmla="val 50000"/>
            </a:avLst>
          </a:prstGeom>
          <a:noFill/>
          <a:ln w="22225">
            <a:solidFill>
              <a:srgbClr val="4F1919"/>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algn="ctr" eaLnBrk="1" hangingPunct="1">
              <a:spcBef>
                <a:spcPct val="0"/>
              </a:spcBef>
              <a:buClrTx/>
              <a:buSzTx/>
              <a:buFont typeface="Arial" panose="020B0604020202020204" pitchFamily="34" charset="0"/>
              <a:buNone/>
            </a:pPr>
            <a:endParaRPr lang="en-US" altLang="en-US" sz="1800"/>
          </a:p>
        </p:txBody>
      </p:sp>
      <p:sp>
        <p:nvSpPr>
          <p:cNvPr id="80901" name="TextBox 7">
            <a:extLst>
              <a:ext uri="{FF2B5EF4-FFF2-40B4-BE49-F238E27FC236}">
                <a16:creationId xmlns:a16="http://schemas.microsoft.com/office/drawing/2014/main" id="{140DD9B9-236D-ECC0-CB71-5215C1D3D98E}"/>
              </a:ext>
            </a:extLst>
          </p:cNvPr>
          <p:cNvSpPr txBox="1">
            <a:spLocks noChangeArrowheads="1"/>
          </p:cNvSpPr>
          <p:nvPr/>
        </p:nvSpPr>
        <p:spPr bwMode="auto">
          <a:xfrm>
            <a:off x="2688123" y="4065587"/>
            <a:ext cx="23679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sr-Latn-CS" altLang="en-US" sz="1800" dirty="0">
                <a:latin typeface="Comic Sans MS" panose="030F0702030302020204" pitchFamily="66" charset="0"/>
              </a:rPr>
              <a:t>n. </a:t>
            </a:r>
            <a:r>
              <a:rPr lang="en-GB" altLang="en-US" sz="1800" dirty="0">
                <a:latin typeface="Comic Sans MS" panose="030F0702030302020204" pitchFamily="66" charset="0"/>
              </a:rPr>
              <a:t>o</a:t>
            </a:r>
            <a:r>
              <a:rPr lang="sr-Latn-CS" altLang="en-US" sz="1800" dirty="0" err="1">
                <a:latin typeface="Comic Sans MS" panose="030F0702030302020204" pitchFamily="66" charset="0"/>
              </a:rPr>
              <a:t>phtalmicus</a:t>
            </a:r>
            <a:br>
              <a:rPr lang="en-GB" altLang="en-US" sz="1800" dirty="0">
                <a:latin typeface="Comic Sans MS" panose="030F0702030302020204" pitchFamily="66" charset="0"/>
              </a:rPr>
            </a:br>
            <a:r>
              <a:rPr lang="en-GB" altLang="en-US" sz="1800" dirty="0">
                <a:latin typeface="Comic Sans MS" panose="030F0702030302020204" pitchFamily="66" charset="0"/>
              </a:rPr>
              <a:t>(for superior eyelid)</a:t>
            </a:r>
            <a:endParaRPr lang="sr-Latn-CS" altLang="en-US" sz="1800" dirty="0">
              <a:latin typeface="Comic Sans MS" panose="030F0702030302020204" pitchFamily="66" charset="0"/>
            </a:endParaRPr>
          </a:p>
        </p:txBody>
      </p:sp>
      <p:pic>
        <p:nvPicPr>
          <p:cNvPr id="80902" name="Picture 8">
            <a:extLst>
              <a:ext uri="{FF2B5EF4-FFF2-40B4-BE49-F238E27FC236}">
                <a16:creationId xmlns:a16="http://schemas.microsoft.com/office/drawing/2014/main" id="{2CFA8098-CC8B-85C1-A132-9C0E6FCF7B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1753" t="22218" r="4112" b="16266"/>
          <a:stretch>
            <a:fillRect/>
          </a:stretch>
        </p:blipFill>
        <p:spPr bwMode="auto">
          <a:xfrm>
            <a:off x="4500563" y="1285875"/>
            <a:ext cx="4289425"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5" name="Picture 10">
            <a:extLst>
              <a:ext uri="{FF2B5EF4-FFF2-40B4-BE49-F238E27FC236}">
                <a16:creationId xmlns:a16="http://schemas.microsoft.com/office/drawing/2014/main" id="{1AF9A6C3-A96E-7378-AC96-A93052504D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9995" t="22218" r="32269" b="50000"/>
          <a:stretch>
            <a:fillRect/>
          </a:stretch>
        </p:blipFill>
        <p:spPr bwMode="auto">
          <a:xfrm>
            <a:off x="5364088" y="1196752"/>
            <a:ext cx="3372378" cy="211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1" name="Rectangle 1">
            <a:extLst>
              <a:ext uri="{FF2B5EF4-FFF2-40B4-BE49-F238E27FC236}">
                <a16:creationId xmlns:a16="http://schemas.microsoft.com/office/drawing/2014/main" id="{ADECF638-A785-8A96-3957-B387B30D0BF7}"/>
              </a:ext>
            </a:extLst>
          </p:cNvPr>
          <p:cNvSpPr>
            <a:spLocks noChangeArrowheads="1"/>
          </p:cNvSpPr>
          <p:nvPr/>
        </p:nvSpPr>
        <p:spPr bwMode="auto">
          <a:xfrm>
            <a:off x="552959" y="226001"/>
            <a:ext cx="8286750"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200" b="1" dirty="0">
                <a:solidFill>
                  <a:srgbClr val="9D3232"/>
                </a:solidFill>
                <a:effectLst>
                  <a:outerShdw blurRad="38100" dist="38100" dir="2700000" algn="tl">
                    <a:srgbClr val="000000"/>
                  </a:outerShdw>
                </a:effectLst>
                <a:latin typeface="Comic Sans MS" panose="030F0702030302020204" pitchFamily="66" charset="0"/>
              </a:rPr>
              <a:t>5. </a:t>
            </a:r>
            <a:r>
              <a:rPr lang="en-GB" altLang="en-US" sz="3200" b="1" dirty="0">
                <a:solidFill>
                  <a:srgbClr val="9D3232"/>
                </a:solidFill>
                <a:effectLst>
                  <a:outerShdw blurRad="38100" dist="38100" dir="2700000" algn="tl">
                    <a:srgbClr val="000000"/>
                  </a:outerShdw>
                </a:effectLst>
                <a:latin typeface="Comic Sans MS" panose="030F0702030302020204" pitchFamily="66" charset="0"/>
              </a:rPr>
              <a:t>Conjunctiva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(tunica conjunctiva)</a:t>
            </a:r>
          </a:p>
        </p:txBody>
      </p:sp>
      <p:sp>
        <p:nvSpPr>
          <p:cNvPr id="81924" name="Rectangle 9">
            <a:extLst>
              <a:ext uri="{FF2B5EF4-FFF2-40B4-BE49-F238E27FC236}">
                <a16:creationId xmlns:a16="http://schemas.microsoft.com/office/drawing/2014/main" id="{C432076D-C404-8143-9B97-C3A718F5835C}"/>
              </a:ext>
            </a:extLst>
          </p:cNvPr>
          <p:cNvSpPr>
            <a:spLocks noChangeArrowheads="1"/>
          </p:cNvSpPr>
          <p:nvPr/>
        </p:nvSpPr>
        <p:spPr bwMode="auto">
          <a:xfrm>
            <a:off x="196301" y="657942"/>
            <a:ext cx="8895332"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tabLst>
                <a:tab pos="0" algn="l"/>
              </a:tabLst>
            </a:pPr>
            <a:r>
              <a:rPr lang="en-US" altLang="en-US" sz="1800" b="1" dirty="0">
                <a:latin typeface="Comic Sans MS" panose="030F0702030302020204" pitchFamily="66" charset="0"/>
              </a:rPr>
              <a:t>- </a:t>
            </a:r>
            <a:r>
              <a:rPr lang="en-GB" sz="1700" dirty="0">
                <a:latin typeface="Comic Sans MS" panose="030F0702030302020204" pitchFamily="66" charset="0"/>
              </a:rPr>
              <a:t>A transparent mucous membrane that covers the inner surfaces of the eyelids</a:t>
            </a:r>
            <a:br>
              <a:rPr lang="en-GB" sz="1700" dirty="0">
                <a:latin typeface="Comic Sans MS" panose="030F0702030302020204" pitchFamily="66" charset="0"/>
              </a:rPr>
            </a:br>
            <a:r>
              <a:rPr lang="en-GB" sz="1700" dirty="0">
                <a:latin typeface="Comic Sans MS" panose="030F0702030302020204" pitchFamily="66" charset="0"/>
              </a:rPr>
              <a:t>    as the </a:t>
            </a:r>
            <a:r>
              <a:rPr lang="en-GB" sz="1700" b="1" dirty="0">
                <a:latin typeface="Comic Sans MS" panose="030F0702030302020204" pitchFamily="66" charset="0"/>
              </a:rPr>
              <a:t>palpebral conjunctiva </a:t>
            </a:r>
            <a:r>
              <a:rPr lang="en-GB" sz="1700" dirty="0">
                <a:latin typeface="Comic Sans MS" panose="030F0702030302020204" pitchFamily="66" charset="0"/>
              </a:rPr>
              <a:t>and folds back over the anterior surface of the</a:t>
            </a:r>
            <a:br>
              <a:rPr lang="en-GB" sz="1700" dirty="0">
                <a:latin typeface="Comic Sans MS" panose="030F0702030302020204" pitchFamily="66" charset="0"/>
              </a:rPr>
            </a:br>
            <a:r>
              <a:rPr lang="en-GB" sz="1700" dirty="0">
                <a:latin typeface="Comic Sans MS" panose="030F0702030302020204" pitchFamily="66" charset="0"/>
              </a:rPr>
              <a:t>    eye as the </a:t>
            </a:r>
            <a:r>
              <a:rPr lang="en-GB" sz="1700" b="1" dirty="0">
                <a:latin typeface="Comic Sans MS" panose="030F0702030302020204" pitchFamily="66" charset="0"/>
              </a:rPr>
              <a:t>bulbar conjunctiva</a:t>
            </a:r>
            <a:br>
              <a:rPr lang="en-GB" sz="1700" dirty="0">
                <a:latin typeface="Comic Sans MS" panose="030F0702030302020204" pitchFamily="66" charset="0"/>
              </a:rPr>
            </a:br>
            <a:endParaRPr lang="en-US" altLang="en-US" sz="8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1800" dirty="0">
                <a:latin typeface="Comic Sans MS" panose="030F0702030302020204" pitchFamily="66" charset="0"/>
              </a:rPr>
              <a:t>Parts</a:t>
            </a:r>
            <a:r>
              <a:rPr lang="en-US" altLang="en-US" sz="1800" dirty="0">
                <a:latin typeface="Comic Sans MS" panose="030F0702030302020204" pitchFamily="66" charset="0"/>
              </a:rPr>
              <a:t>:</a:t>
            </a:r>
            <a:endParaRPr lang="en-US" altLang="en-US" sz="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2000" b="1" dirty="0">
                <a:latin typeface="Comic Sans MS" panose="030F0702030302020204" pitchFamily="66" charset="0"/>
              </a:rPr>
              <a:t>1. Palpebral conjunctiva </a:t>
            </a:r>
            <a:br>
              <a:rPr lang="en-US" altLang="en-US" sz="2000" b="1" dirty="0">
                <a:latin typeface="Comic Sans MS" panose="030F0702030302020204" pitchFamily="66" charset="0"/>
              </a:rPr>
            </a:br>
            <a:r>
              <a:rPr lang="en-US" altLang="en-US" sz="2000" b="1" dirty="0">
                <a:latin typeface="Comic Sans MS" panose="030F0702030302020204" pitchFamily="66" charset="0"/>
              </a:rPr>
              <a:t>   (Tunica conjunctiva </a:t>
            </a:r>
            <a:r>
              <a:rPr lang="en-US" altLang="en-US" sz="2000" b="1" dirty="0" err="1">
                <a:latin typeface="Comic Sans MS" panose="030F0702030302020204" pitchFamily="66" charset="0"/>
              </a:rPr>
              <a:t>palpebrarum</a:t>
            </a:r>
            <a:r>
              <a:rPr lang="en-US" altLang="en-US" sz="2000" b="1" dirty="0">
                <a:latin typeface="Comic Sans MS" panose="030F0702030302020204" pitchFamily="66" charset="0"/>
              </a:rPr>
              <a:t>)</a:t>
            </a:r>
          </a:p>
          <a:p>
            <a:pPr eaLnBrk="1" hangingPunct="1">
              <a:spcBef>
                <a:spcPct val="0"/>
              </a:spcBef>
              <a:buClrTx/>
              <a:buSzTx/>
              <a:buFont typeface="Arial" panose="020B0604020202020204" pitchFamily="34" charset="0"/>
              <a:buNone/>
            </a:pPr>
            <a:r>
              <a:rPr lang="en-US" altLang="en-US" sz="1700" dirty="0">
                <a:latin typeface="Comic Sans MS" panose="030F0702030302020204" pitchFamily="66" charset="0"/>
              </a:rPr>
              <a:t>- </a:t>
            </a:r>
            <a:r>
              <a:rPr lang="en-GB" altLang="en-US" sz="1700" dirty="0">
                <a:latin typeface="Comic Sans MS" panose="030F0702030302020204" pitchFamily="66" charset="0"/>
              </a:rPr>
              <a:t>covers inner surface of both eyelids</a:t>
            </a:r>
            <a:br>
              <a:rPr lang="en-US" altLang="en-US" sz="1700" dirty="0">
                <a:latin typeface="Comic Sans MS" panose="030F0702030302020204" pitchFamily="66" charset="0"/>
              </a:rPr>
            </a:br>
            <a:r>
              <a:rPr lang="en-US" altLang="en-US" sz="1700" dirty="0">
                <a:latin typeface="Comic Sans MS" panose="030F0702030302020204" pitchFamily="66" charset="0"/>
              </a:rPr>
              <a:t>- </a:t>
            </a:r>
            <a:r>
              <a:rPr lang="en-GB" altLang="en-US" sz="1700" dirty="0">
                <a:latin typeface="Comic Sans MS" panose="030F0702030302020204" pitchFamily="66" charset="0"/>
              </a:rPr>
              <a:t>adjacent to backside of tarsus</a:t>
            </a:r>
            <a:br>
              <a:rPr lang="en-US" altLang="en-US" sz="1700" dirty="0">
                <a:latin typeface="Comic Sans MS" panose="030F0702030302020204" pitchFamily="66" charset="0"/>
              </a:rPr>
            </a:br>
            <a:r>
              <a:rPr lang="en-US" altLang="en-US" sz="1700" dirty="0">
                <a:latin typeface="Comic Sans MS" panose="030F0702030302020204" pitchFamily="66" charset="0"/>
              </a:rPr>
              <a:t>- </a:t>
            </a:r>
            <a:r>
              <a:rPr lang="en-GB" altLang="en-US" sz="1700" dirty="0">
                <a:latin typeface="Comic Sans MS" panose="030F0702030302020204" pitchFamily="66" charset="0"/>
              </a:rPr>
              <a:t>transparent</a:t>
            </a:r>
            <a:r>
              <a:rPr lang="en-US" altLang="en-US" sz="1700" dirty="0">
                <a:latin typeface="Comic Sans MS" panose="030F0702030302020204" pitchFamily="66" charset="0"/>
              </a:rPr>
              <a:t> – </a:t>
            </a:r>
            <a:r>
              <a:rPr lang="en-GB" altLang="en-US" sz="1700" dirty="0">
                <a:latin typeface="Comic Sans MS" panose="030F0702030302020204" pitchFamily="66" charset="0"/>
              </a:rPr>
              <a:t>tarsal glands can be seen through it</a:t>
            </a:r>
            <a:br>
              <a:rPr lang="en-US" altLang="en-US" sz="1700" dirty="0">
                <a:latin typeface="Comic Sans MS" panose="030F0702030302020204" pitchFamily="66" charset="0"/>
              </a:rPr>
            </a:br>
            <a:r>
              <a:rPr lang="en-US" altLang="en-US" sz="1700" dirty="0">
                <a:latin typeface="Comic Sans MS" panose="030F0702030302020204" pitchFamily="66" charset="0"/>
              </a:rPr>
              <a:t>  (</a:t>
            </a:r>
            <a:r>
              <a:rPr lang="en-GB" altLang="en-US" sz="1700" dirty="0">
                <a:latin typeface="Comic Sans MS" panose="030F0702030302020204" pitchFamily="66" charset="0"/>
              </a:rPr>
              <a:t>it is red and not transparent when </a:t>
            </a:r>
            <a:r>
              <a:rPr lang="en-GB" altLang="en-US" sz="1700" dirty="0" err="1">
                <a:latin typeface="Comic Sans MS" panose="030F0702030302020204" pitchFamily="66" charset="0"/>
              </a:rPr>
              <a:t>inflamated</a:t>
            </a:r>
            <a:r>
              <a:rPr lang="en-GB" altLang="en-US" sz="1700" dirty="0">
                <a:latin typeface="Comic Sans MS" panose="030F0702030302020204" pitchFamily="66" charset="0"/>
              </a:rPr>
              <a:t> -</a:t>
            </a:r>
            <a:br>
              <a:rPr lang="en-GB" altLang="en-US" sz="1700" dirty="0">
                <a:latin typeface="Comic Sans MS" panose="030F0702030302020204" pitchFamily="66" charset="0"/>
              </a:rPr>
            </a:br>
            <a:r>
              <a:rPr lang="en-GB" altLang="en-US" sz="1700" dirty="0">
                <a:latin typeface="Comic Sans MS" panose="030F0702030302020204" pitchFamily="66" charset="0"/>
              </a:rPr>
              <a:t>   conjunctivitis !!</a:t>
            </a:r>
            <a:r>
              <a:rPr lang="en-US" altLang="en-US" sz="1700" dirty="0">
                <a:latin typeface="Comic Sans MS" panose="030F0702030302020204" pitchFamily="66" charset="0"/>
              </a:rPr>
              <a:t>!)</a:t>
            </a:r>
            <a:br>
              <a:rPr lang="en-US" altLang="en-US" sz="1800" dirty="0">
                <a:latin typeface="Comic Sans MS" panose="030F0702030302020204" pitchFamily="66" charset="0"/>
              </a:rPr>
            </a:br>
            <a:r>
              <a:rPr lang="en-US" altLang="en-US" sz="1800" b="1" dirty="0">
                <a:latin typeface="Comic Sans MS" panose="030F0702030302020204" pitchFamily="66" charset="0"/>
              </a:rPr>
              <a:t>2. </a:t>
            </a:r>
            <a:r>
              <a:rPr lang="en-US" altLang="en-US" sz="2000" b="1" dirty="0">
                <a:latin typeface="Comic Sans MS" panose="030F0702030302020204" pitchFamily="66" charset="0"/>
              </a:rPr>
              <a:t>Fornix conjunctivae superior</a:t>
            </a:r>
            <a:br>
              <a:rPr lang="en-US" altLang="en-US" sz="2000" b="1" dirty="0">
                <a:latin typeface="Comic Sans MS" panose="030F0702030302020204" pitchFamily="66" charset="0"/>
              </a:rPr>
            </a:br>
            <a:r>
              <a:rPr lang="en-US" altLang="en-US" sz="2000" b="1" dirty="0">
                <a:latin typeface="Comic Sans MS" panose="030F0702030302020204" pitchFamily="66" charset="0"/>
              </a:rPr>
              <a:t>   Fornix conjunctivae inferior</a:t>
            </a:r>
          </a:p>
          <a:p>
            <a:pPr eaLnBrk="1" hangingPunct="1">
              <a:spcBef>
                <a:spcPct val="0"/>
              </a:spcBef>
              <a:buClrTx/>
              <a:buSzTx/>
              <a:buFont typeface="Arial" panose="020B0604020202020204" pitchFamily="34" charset="0"/>
              <a:buNone/>
            </a:pPr>
            <a:r>
              <a:rPr lang="en-US" altLang="en-US" sz="1700" dirty="0">
                <a:latin typeface="Comic Sans MS" panose="030F0702030302020204" pitchFamily="66" charset="0"/>
              </a:rPr>
              <a:t>- </a:t>
            </a:r>
            <a:r>
              <a:rPr lang="en-GB" altLang="en-US" sz="1700" dirty="0">
                <a:latin typeface="Comic Sans MS" panose="030F0702030302020204" pitchFamily="66" charset="0"/>
              </a:rPr>
              <a:t>Recesses formed by </a:t>
            </a:r>
            <a:r>
              <a:rPr lang="en-GB" sz="1700" dirty="0">
                <a:latin typeface="Comic Sans MS" panose="030F0702030302020204" pitchFamily="66" charset="0"/>
              </a:rPr>
              <a:t>reflection of the palpebral </a:t>
            </a:r>
            <a:br>
              <a:rPr lang="en-GB" sz="1700" dirty="0">
                <a:latin typeface="Comic Sans MS" panose="030F0702030302020204" pitchFamily="66" charset="0"/>
              </a:rPr>
            </a:br>
            <a:r>
              <a:rPr lang="en-GB" sz="1700" dirty="0">
                <a:latin typeface="Comic Sans MS" panose="030F0702030302020204" pitchFamily="66" charset="0"/>
              </a:rPr>
              <a:t>  conjunctiva onto the eyeball (sclera)</a:t>
            </a:r>
            <a:br>
              <a:rPr lang="en-US" altLang="en-US" sz="1700" dirty="0">
                <a:latin typeface="Comic Sans MS" panose="030F0702030302020204" pitchFamily="66" charset="0"/>
              </a:rPr>
            </a:br>
            <a:r>
              <a:rPr lang="en-US" altLang="en-US" sz="1700" dirty="0">
                <a:latin typeface="Comic Sans MS" panose="030F0702030302020204" pitchFamily="66" charset="0"/>
              </a:rPr>
              <a:t>- </a:t>
            </a:r>
            <a:r>
              <a:rPr lang="en-GB" altLang="en-US" sz="1700" dirty="0">
                <a:latin typeface="Comic Sans MS" panose="030F0702030302020204" pitchFamily="66" charset="0"/>
              </a:rPr>
              <a:t>Excretory ducts of lacrimal gland open into lateral</a:t>
            </a:r>
            <a:br>
              <a:rPr lang="en-US" altLang="en-US" sz="1700" dirty="0">
                <a:latin typeface="Comic Sans MS" panose="030F0702030302020204" pitchFamily="66" charset="0"/>
              </a:rPr>
            </a:br>
            <a:r>
              <a:rPr lang="en-US" altLang="en-US" sz="1700" dirty="0">
                <a:latin typeface="Comic Sans MS" panose="030F0702030302020204" pitchFamily="66" charset="0"/>
              </a:rPr>
              <a:t>  </a:t>
            </a:r>
            <a:r>
              <a:rPr lang="en-GB" altLang="en-US" sz="1700" dirty="0">
                <a:latin typeface="Comic Sans MS" panose="030F0702030302020204" pitchFamily="66" charset="0"/>
              </a:rPr>
              <a:t>part of fornix superior conjunctivae</a:t>
            </a:r>
            <a:br>
              <a:rPr lang="en-US" altLang="en-US" sz="1000" dirty="0">
                <a:latin typeface="Comic Sans MS" panose="030F0702030302020204" pitchFamily="66" charset="0"/>
              </a:rPr>
            </a:br>
            <a:r>
              <a:rPr lang="en-US" altLang="en-US" sz="2000" b="1" dirty="0">
                <a:latin typeface="Comic Sans MS" panose="030F0702030302020204" pitchFamily="66" charset="0"/>
              </a:rPr>
              <a:t>3. Bulbar conjunctiva (Tunica conjunctiva bulbi)</a:t>
            </a:r>
          </a:p>
          <a:p>
            <a:pPr eaLnBrk="1" hangingPunct="1">
              <a:spcBef>
                <a:spcPct val="0"/>
              </a:spcBef>
              <a:buClrTx/>
              <a:buSzTx/>
              <a:buFont typeface="Arial" panose="020B0604020202020204" pitchFamily="34" charset="0"/>
              <a:buNone/>
            </a:pPr>
            <a:r>
              <a:rPr lang="en-US" altLang="en-US" sz="1700" dirty="0">
                <a:latin typeface="Comic Sans MS" panose="030F0702030302020204" pitchFamily="66" charset="0"/>
              </a:rPr>
              <a:t>- </a:t>
            </a:r>
            <a:r>
              <a:rPr lang="en-GB" sz="1700" dirty="0">
                <a:latin typeface="Comic Sans MS" panose="030F0702030302020204" pitchFamily="66" charset="0"/>
              </a:rPr>
              <a:t>thin, transparent and loosely attached to the anterior surface of the sclera, where</a:t>
            </a:r>
            <a:br>
              <a:rPr lang="en-GB" sz="1700" dirty="0">
                <a:latin typeface="Comic Sans MS" panose="030F0702030302020204" pitchFamily="66" charset="0"/>
              </a:rPr>
            </a:br>
            <a:r>
              <a:rPr lang="en-GB" sz="1700" dirty="0">
                <a:latin typeface="Comic Sans MS" panose="030F0702030302020204" pitchFamily="66" charset="0"/>
              </a:rPr>
              <a:t>   it contains small, visible blood vessels. It is adherent to the periphery of the cornea</a:t>
            </a:r>
            <a:br>
              <a:rPr lang="en-US" sz="1700" dirty="0">
                <a:latin typeface="Comic Sans MS" panose="030F0702030302020204" pitchFamily="66" charset="0"/>
              </a:rPr>
            </a:br>
            <a:r>
              <a:rPr lang="en-US" sz="1700" dirty="0">
                <a:latin typeface="Comic Sans MS" panose="030F0702030302020204" pitchFamily="66" charset="0"/>
              </a:rPr>
              <a:t>   </a:t>
            </a:r>
            <a:r>
              <a:rPr lang="en-GB" altLang="en-US" sz="1700" dirty="0">
                <a:latin typeface="Comic Sans MS" panose="030F0702030302020204" pitchFamily="66" charset="0"/>
              </a:rPr>
              <a:t>where it joins with Tenon’s </a:t>
            </a:r>
            <a:r>
              <a:rPr lang="en-GB" altLang="en-US" sz="1700" dirty="0" err="1">
                <a:latin typeface="Comic Sans MS" panose="030F0702030302020204" pitchFamily="66" charset="0"/>
              </a:rPr>
              <a:t>capsula</a:t>
            </a:r>
            <a:r>
              <a:rPr lang="en-GB" altLang="en-US" sz="1700" dirty="0">
                <a:latin typeface="Comic Sans MS" panose="030F0702030302020204" pitchFamily="66" charset="0"/>
              </a:rPr>
              <a:t>.</a:t>
            </a:r>
            <a:endParaRPr lang="en-US" altLang="en-US" sz="1700" dirty="0">
              <a:latin typeface="Comic Sans MS" panose="030F0702030302020204" pitchFamily="66" charset="0"/>
            </a:endParaRPr>
          </a:p>
        </p:txBody>
      </p:sp>
      <p:pic>
        <p:nvPicPr>
          <p:cNvPr id="3" name="Picture 2">
            <a:extLst>
              <a:ext uri="{FF2B5EF4-FFF2-40B4-BE49-F238E27FC236}">
                <a16:creationId xmlns:a16="http://schemas.microsoft.com/office/drawing/2014/main" id="{D0194617-807A-CEC2-66B1-38BDD4F7299A}"/>
              </a:ext>
            </a:extLst>
          </p:cNvPr>
          <p:cNvPicPr>
            <a:picLocks noChangeAspect="1"/>
          </p:cNvPicPr>
          <p:nvPr/>
        </p:nvPicPr>
        <p:blipFill>
          <a:blip r:embed="rId3"/>
          <a:stretch>
            <a:fillRect/>
          </a:stretch>
        </p:blipFill>
        <p:spPr>
          <a:xfrm>
            <a:off x="5652120" y="3068960"/>
            <a:ext cx="3011232" cy="2391755"/>
          </a:xfrm>
          <a:prstGeom prst="rect">
            <a:avLst/>
          </a:prstGeom>
        </p:spPr>
      </p:pic>
      <p:sp>
        <p:nvSpPr>
          <p:cNvPr id="6" name="TextBox 5">
            <a:extLst>
              <a:ext uri="{FF2B5EF4-FFF2-40B4-BE49-F238E27FC236}">
                <a16:creationId xmlns:a16="http://schemas.microsoft.com/office/drawing/2014/main" id="{A4F415BF-974A-D8A5-AD6B-47EF063DE819}"/>
              </a:ext>
            </a:extLst>
          </p:cNvPr>
          <p:cNvSpPr txBox="1"/>
          <p:nvPr/>
        </p:nvSpPr>
        <p:spPr>
          <a:xfrm>
            <a:off x="7182797" y="5491014"/>
            <a:ext cx="1694695" cy="276999"/>
          </a:xfrm>
          <a:prstGeom prst="rect">
            <a:avLst/>
          </a:prstGeom>
          <a:solidFill>
            <a:srgbClr val="FFC000"/>
          </a:solidFill>
        </p:spPr>
        <p:txBody>
          <a:bodyPr wrap="none" rtlCol="0">
            <a:spAutoFit/>
          </a:bodyPr>
          <a:lstStyle/>
          <a:p>
            <a:r>
              <a:rPr lang="en-GB" sz="1200" dirty="0">
                <a:latin typeface="Comic Sans MS" panose="030F0702030302020204" pitchFamily="66" charset="0"/>
              </a:rPr>
              <a:t>palpebral conjunctiva</a:t>
            </a:r>
          </a:p>
        </p:txBody>
      </p:sp>
      <p:cxnSp>
        <p:nvCxnSpPr>
          <p:cNvPr id="8" name="Straight Arrow Connector 7">
            <a:extLst>
              <a:ext uri="{FF2B5EF4-FFF2-40B4-BE49-F238E27FC236}">
                <a16:creationId xmlns:a16="http://schemas.microsoft.com/office/drawing/2014/main" id="{BD7997C3-EA5E-EBF5-6873-925E48A9DD32}"/>
              </a:ext>
            </a:extLst>
          </p:cNvPr>
          <p:cNvCxnSpPr/>
          <p:nvPr/>
        </p:nvCxnSpPr>
        <p:spPr bwMode="auto">
          <a:xfrm flipH="1" flipV="1">
            <a:off x="7050277" y="4653136"/>
            <a:ext cx="762083" cy="807579"/>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Box 8">
            <a:extLst>
              <a:ext uri="{FF2B5EF4-FFF2-40B4-BE49-F238E27FC236}">
                <a16:creationId xmlns:a16="http://schemas.microsoft.com/office/drawing/2014/main" id="{7CAB8E16-7A20-08CD-FA0A-CA071AFED391}"/>
              </a:ext>
            </a:extLst>
          </p:cNvPr>
          <p:cNvSpPr txBox="1"/>
          <p:nvPr/>
        </p:nvSpPr>
        <p:spPr>
          <a:xfrm>
            <a:off x="4209274" y="3687918"/>
            <a:ext cx="1497526" cy="276999"/>
          </a:xfrm>
          <a:prstGeom prst="rect">
            <a:avLst/>
          </a:prstGeom>
          <a:solidFill>
            <a:srgbClr val="FFC000"/>
          </a:solidFill>
        </p:spPr>
        <p:txBody>
          <a:bodyPr wrap="none" rtlCol="0">
            <a:spAutoFit/>
          </a:bodyPr>
          <a:lstStyle/>
          <a:p>
            <a:r>
              <a:rPr lang="en-GB" sz="1200" dirty="0">
                <a:latin typeface="Comic Sans MS" panose="030F0702030302020204" pitchFamily="66" charset="0"/>
              </a:rPr>
              <a:t>bulbar conjunctiva</a:t>
            </a:r>
          </a:p>
        </p:txBody>
      </p:sp>
      <p:cxnSp>
        <p:nvCxnSpPr>
          <p:cNvPr id="10" name="Straight Arrow Connector 9">
            <a:extLst>
              <a:ext uri="{FF2B5EF4-FFF2-40B4-BE49-F238E27FC236}">
                <a16:creationId xmlns:a16="http://schemas.microsoft.com/office/drawing/2014/main" id="{96E45B49-EBBC-9BF0-D3C1-815B8633E170}"/>
              </a:ext>
            </a:extLst>
          </p:cNvPr>
          <p:cNvCxnSpPr/>
          <p:nvPr/>
        </p:nvCxnSpPr>
        <p:spPr bwMode="auto">
          <a:xfrm>
            <a:off x="5364088" y="3964302"/>
            <a:ext cx="1080120" cy="477764"/>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5">
            <a:extLst>
              <a:ext uri="{FF2B5EF4-FFF2-40B4-BE49-F238E27FC236}">
                <a16:creationId xmlns:a16="http://schemas.microsoft.com/office/drawing/2014/main" id="{24CA375A-05C1-CB99-FEAA-B4B9824D0D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320" t="34125" r="33594" b="18250"/>
          <a:stretch>
            <a:fillRect/>
          </a:stretch>
        </p:blipFill>
        <p:spPr bwMode="auto">
          <a:xfrm>
            <a:off x="4786313" y="857250"/>
            <a:ext cx="3946525" cy="308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5" name="Rectangle 1">
            <a:extLst>
              <a:ext uri="{FF2B5EF4-FFF2-40B4-BE49-F238E27FC236}">
                <a16:creationId xmlns:a16="http://schemas.microsoft.com/office/drawing/2014/main" id="{B15556EA-9EAF-708B-C4F9-A996B3E606A2}"/>
              </a:ext>
            </a:extLst>
          </p:cNvPr>
          <p:cNvSpPr>
            <a:spLocks noChangeArrowheads="1"/>
          </p:cNvSpPr>
          <p:nvPr/>
        </p:nvSpPr>
        <p:spPr bwMode="auto">
          <a:xfrm>
            <a:off x="500063" y="428625"/>
            <a:ext cx="8286750"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200" b="1" dirty="0">
                <a:solidFill>
                  <a:srgbClr val="9D3232"/>
                </a:solidFill>
                <a:effectLst>
                  <a:outerShdw blurRad="38100" dist="38100" dir="2700000" algn="tl">
                    <a:srgbClr val="000000"/>
                  </a:outerShdw>
                </a:effectLst>
                <a:latin typeface="Comic Sans MS" panose="030F0702030302020204" pitchFamily="66" charset="0"/>
              </a:rPr>
              <a:t>5. </a:t>
            </a:r>
            <a:r>
              <a:rPr lang="en-GB" altLang="en-US" sz="3200" b="1" dirty="0">
                <a:solidFill>
                  <a:srgbClr val="9D3232"/>
                </a:solidFill>
                <a:effectLst>
                  <a:outerShdw blurRad="38100" dist="38100" dir="2700000" algn="tl">
                    <a:srgbClr val="000000"/>
                  </a:outerShdw>
                </a:effectLst>
                <a:latin typeface="Comic Sans MS" panose="030F0702030302020204" pitchFamily="66" charset="0"/>
              </a:rPr>
              <a:t>Conjunctiva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(tunica </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conju</a:t>
            </a:r>
            <a:r>
              <a:rPr lang="en-GB" altLang="en-US" sz="3200" b="1" dirty="0">
                <a:solidFill>
                  <a:srgbClr val="9D3232"/>
                </a:solidFill>
                <a:effectLst>
                  <a:outerShdw blurRad="38100" dist="38100" dir="2700000" algn="tl">
                    <a:srgbClr val="000000"/>
                  </a:outerShdw>
                </a:effectLst>
                <a:latin typeface="Comic Sans MS" panose="030F0702030302020204" pitchFamily="66" charset="0"/>
              </a:rPr>
              <a:t>n</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ctiva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a:t>
            </a:r>
          </a:p>
        </p:txBody>
      </p:sp>
      <p:sp>
        <p:nvSpPr>
          <p:cNvPr id="82948" name="Rectangle 9">
            <a:extLst>
              <a:ext uri="{FF2B5EF4-FFF2-40B4-BE49-F238E27FC236}">
                <a16:creationId xmlns:a16="http://schemas.microsoft.com/office/drawing/2014/main" id="{B45FD16E-B303-E1E4-3D43-198FA686480C}"/>
              </a:ext>
            </a:extLst>
          </p:cNvPr>
          <p:cNvSpPr>
            <a:spLocks noChangeArrowheads="1"/>
          </p:cNvSpPr>
          <p:nvPr/>
        </p:nvSpPr>
        <p:spPr bwMode="auto">
          <a:xfrm>
            <a:off x="384792" y="857250"/>
            <a:ext cx="6159028" cy="390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1000" dirty="0">
                <a:latin typeface="Comic Sans MS" panose="030F0702030302020204" pitchFamily="66" charset="0"/>
              </a:rPr>
            </a:br>
            <a:r>
              <a:rPr lang="en-US" altLang="en-US" sz="2000" b="1" dirty="0">
                <a:latin typeface="Comic Sans MS" panose="030F0702030302020204" pitchFamily="66" charset="0"/>
              </a:rPr>
              <a:t>Bulbar conjunctiva (Tunica conjunctiva bulbi)</a:t>
            </a:r>
          </a:p>
          <a:p>
            <a:pPr eaLnBrk="1" hangingPunct="1">
              <a:spcBef>
                <a:spcPct val="0"/>
              </a:spcBef>
              <a:buClrTx/>
              <a:buSzTx/>
              <a:buFont typeface="Arial" panose="020B0604020202020204" pitchFamily="34" charset="0"/>
              <a:buNone/>
            </a:pPr>
            <a:endParaRPr lang="en-US" altLang="en-US" sz="10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a:t>
            </a:r>
            <a:r>
              <a:rPr lang="en-GB" altLang="en-US" sz="1800" dirty="0">
                <a:latin typeface="Comic Sans MS" panose="030F0702030302020204" pitchFamily="66" charset="0"/>
              </a:rPr>
              <a:t>At the medial angle of eye it forms</a:t>
            </a:r>
            <a:r>
              <a:rPr lang="en-US" altLang="en-US" sz="1800" dirty="0">
                <a:latin typeface="Comic Sans MS" panose="030F0702030302020204" pitchFamily="66" charset="0"/>
              </a:rPr>
              <a:t>:</a:t>
            </a:r>
          </a:p>
          <a:p>
            <a:pPr eaLnBrk="1" hangingPunct="1">
              <a:spcBef>
                <a:spcPct val="0"/>
              </a:spcBef>
              <a:buClrTx/>
              <a:buSzTx/>
              <a:buFont typeface="Arial" panose="020B0604020202020204" pitchFamily="34" charset="0"/>
              <a:buNone/>
            </a:pPr>
            <a:br>
              <a:rPr lang="en-US" altLang="en-US" sz="1000" dirty="0">
                <a:latin typeface="Comic Sans MS" panose="030F0702030302020204" pitchFamily="66" charset="0"/>
              </a:rPr>
            </a:br>
            <a:r>
              <a:rPr lang="en-US" altLang="en-US" sz="1800" b="1" dirty="0">
                <a:latin typeface="Comic Sans MS" panose="030F0702030302020204" pitchFamily="66" charset="0"/>
              </a:rPr>
              <a:t>* </a:t>
            </a:r>
            <a:r>
              <a:rPr lang="en-GB" altLang="en-US" sz="1800" b="1" dirty="0">
                <a:latin typeface="Comic Sans MS" panose="030F0702030302020204" pitchFamily="66" charset="0"/>
              </a:rPr>
              <a:t>semilunar fold of </a:t>
            </a:r>
            <a:r>
              <a:rPr lang="en-GB" altLang="en-US" sz="1800" b="1" dirty="0" err="1">
                <a:latin typeface="Comic Sans MS" panose="030F0702030302020204" pitchFamily="66" charset="0"/>
              </a:rPr>
              <a:t>conjuctiva</a:t>
            </a:r>
            <a:br>
              <a:rPr lang="en-US" altLang="en-US" sz="1800" b="1" dirty="0">
                <a:latin typeface="Comic Sans MS" panose="030F0702030302020204" pitchFamily="66" charset="0"/>
              </a:rPr>
            </a:br>
            <a:r>
              <a:rPr lang="en-US" altLang="en-US" sz="1800" b="1" dirty="0">
                <a:latin typeface="Comic Sans MS" panose="030F0702030302020204" pitchFamily="66" charset="0"/>
              </a:rPr>
              <a:t>  (plica semilunaris conjunctivae)</a:t>
            </a: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a:t>
            </a:r>
            <a:r>
              <a:rPr lang="sv-SE" altLang="en-US" sz="1800" dirty="0">
                <a:latin typeface="Comic Sans MS" panose="030F0702030302020204" pitchFamily="66" charset="0"/>
              </a:rPr>
              <a:t>- </a:t>
            </a:r>
            <a:r>
              <a:rPr lang="en-GB" altLang="en-US" sz="1800" dirty="0">
                <a:latin typeface="Comic Sans MS" panose="030F0702030302020204" pitchFamily="66" charset="0"/>
              </a:rPr>
              <a:t>semilunar fold of conjunctiva and</a:t>
            </a:r>
            <a:br>
              <a:rPr lang="en-GB" altLang="en-US" sz="1800" dirty="0">
                <a:latin typeface="Comic Sans MS" panose="030F0702030302020204" pitchFamily="66" charset="0"/>
              </a:rPr>
            </a:br>
            <a:r>
              <a:rPr lang="en-GB" altLang="en-US" sz="1800" dirty="0">
                <a:latin typeface="Comic Sans MS" panose="030F0702030302020204" pitchFamily="66" charset="0"/>
              </a:rPr>
              <a:t>     free border of both eyelids boundary</a:t>
            </a:r>
            <a:endParaRPr lang="sv-SE"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a:t>
            </a:r>
            <a:r>
              <a:rPr lang="en-GB" altLang="en-US" sz="1800" b="1" dirty="0">
                <a:latin typeface="Comic Sans MS" panose="030F0702030302020204" pitchFamily="66" charset="0"/>
              </a:rPr>
              <a:t>lacrimal lake </a:t>
            </a:r>
            <a:r>
              <a:rPr lang="en-US" altLang="en-US" sz="1800" b="1" dirty="0">
                <a:latin typeface="Comic Sans MS" panose="030F0702030302020204" pitchFamily="66" charset="0"/>
              </a:rPr>
              <a:t>(</a:t>
            </a:r>
            <a:r>
              <a:rPr lang="en-US" altLang="en-US" sz="1800" b="1" dirty="0" err="1">
                <a:latin typeface="Comic Sans MS" panose="030F0702030302020204" pitchFamily="66" charset="0"/>
              </a:rPr>
              <a:t>lacus</a:t>
            </a:r>
            <a:r>
              <a:rPr lang="en-US" altLang="en-US" sz="1800" b="1" dirty="0">
                <a:latin typeface="Comic Sans MS" panose="030F0702030302020204" pitchFamily="66" charset="0"/>
              </a:rPr>
              <a:t> </a:t>
            </a:r>
            <a:r>
              <a:rPr lang="en-US" altLang="en-US" sz="1800" b="1" dirty="0" err="1">
                <a:latin typeface="Comic Sans MS" panose="030F0702030302020204" pitchFamily="66" charset="0"/>
              </a:rPr>
              <a:t>lacrimalis</a:t>
            </a:r>
            <a:r>
              <a:rPr lang="en-US" altLang="en-US" sz="1800" b="1" dirty="0">
                <a:latin typeface="Comic Sans MS" panose="030F0702030302020204" pitchFamily="66" charset="0"/>
              </a:rPr>
              <a:t>)</a:t>
            </a: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a:t>
            </a:r>
            <a:br>
              <a:rPr lang="en-US" altLang="en-US" sz="1800" b="1" dirty="0">
                <a:latin typeface="Comic Sans MS" panose="030F0702030302020204" pitchFamily="66" charset="0"/>
              </a:rPr>
            </a:br>
            <a:r>
              <a:rPr lang="en-US" altLang="en-US" sz="1800" b="1" dirty="0">
                <a:latin typeface="Comic Sans MS" panose="030F0702030302020204" pitchFamily="66" charset="0"/>
              </a:rPr>
              <a:t>* </a:t>
            </a:r>
            <a:r>
              <a:rPr lang="en-GB" altLang="en-US" sz="1800" b="1" dirty="0">
                <a:latin typeface="Comic Sans MS" panose="030F0702030302020204" pitchFamily="66" charset="0"/>
              </a:rPr>
              <a:t>lacrimal </a:t>
            </a:r>
            <a:r>
              <a:rPr lang="en-GB" altLang="en-US" sz="1800" b="1" dirty="0" err="1">
                <a:latin typeface="Comic Sans MS" panose="030F0702030302020204" pitchFamily="66" charset="0"/>
              </a:rPr>
              <a:t>caruncula</a:t>
            </a:r>
            <a:r>
              <a:rPr lang="en-GB" altLang="en-US" sz="1800" b="1" dirty="0">
                <a:latin typeface="Comic Sans MS" panose="030F0702030302020204" pitchFamily="66" charset="0"/>
              </a:rPr>
              <a:t> </a:t>
            </a:r>
            <a:r>
              <a:rPr lang="en-US" altLang="en-US" sz="1800" b="1" dirty="0">
                <a:latin typeface="Comic Sans MS" panose="030F0702030302020204" pitchFamily="66" charset="0"/>
              </a:rPr>
              <a:t>(</a:t>
            </a:r>
            <a:r>
              <a:rPr lang="en-US" altLang="en-US" sz="1800" b="1" dirty="0" err="1">
                <a:latin typeface="Comic Sans MS" panose="030F0702030302020204" pitchFamily="66" charset="0"/>
              </a:rPr>
              <a:t>caruncula</a:t>
            </a:r>
            <a:r>
              <a:rPr lang="en-US" altLang="en-US" sz="1800" b="1" dirty="0">
                <a:latin typeface="Comic Sans MS" panose="030F0702030302020204" pitchFamily="66" charset="0"/>
              </a:rPr>
              <a:t> </a:t>
            </a:r>
            <a:r>
              <a:rPr lang="en-US" altLang="en-US" sz="1800" b="1" dirty="0" err="1">
                <a:latin typeface="Comic Sans MS" panose="030F0702030302020204" pitchFamily="66" charset="0"/>
              </a:rPr>
              <a:t>lacrimalis</a:t>
            </a:r>
            <a:r>
              <a:rPr lang="en-US" altLang="en-US" sz="1800" b="1" dirty="0">
                <a:latin typeface="Comic Sans MS" panose="030F0702030302020204" pitchFamily="66" charset="0"/>
              </a:rPr>
              <a:t>)</a:t>
            </a: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 </a:t>
            </a:r>
            <a:r>
              <a:rPr lang="en-GB" altLang="en-US" sz="1800" dirty="0">
                <a:latin typeface="Comic Sans MS" panose="030F0702030302020204" pitchFamily="66" charset="0"/>
              </a:rPr>
              <a:t>at the bottom of lacrimal lake</a:t>
            </a: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 </a:t>
            </a:r>
            <a:r>
              <a:rPr lang="en-GB" altLang="en-US" sz="1800" dirty="0">
                <a:latin typeface="Comic Sans MS" panose="030F0702030302020204" pitchFamily="66" charset="0"/>
              </a:rPr>
              <a:t>papillary-shaped elevation</a:t>
            </a: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1800" dirty="0">
              <a:latin typeface="Comic Sans MS" panose="030F0702030302020204" pitchFamily="66" charset="0"/>
            </a:endParaRPr>
          </a:p>
        </p:txBody>
      </p:sp>
      <p:pic>
        <p:nvPicPr>
          <p:cNvPr id="82949" name="Picture 10">
            <a:extLst>
              <a:ext uri="{FF2B5EF4-FFF2-40B4-BE49-F238E27FC236}">
                <a16:creationId xmlns:a16="http://schemas.microsoft.com/office/drawing/2014/main" id="{3FE3AC4C-2799-C453-0129-B5CD574878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9995" t="22218" r="32269" b="50000"/>
          <a:stretch>
            <a:fillRect/>
          </a:stretch>
        </p:blipFill>
        <p:spPr bwMode="auto">
          <a:xfrm>
            <a:off x="5270500" y="3913569"/>
            <a:ext cx="3516313" cy="220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6D43FA98-C7C6-35F4-1A2C-A217024FA412}"/>
              </a:ext>
            </a:extLst>
          </p:cNvPr>
          <p:cNvSpPr txBox="1"/>
          <p:nvPr/>
        </p:nvSpPr>
        <p:spPr>
          <a:xfrm>
            <a:off x="251520" y="4581128"/>
            <a:ext cx="8507688" cy="2031325"/>
          </a:xfrm>
          <a:prstGeom prst="rect">
            <a:avLst/>
          </a:prstGeom>
          <a:noFill/>
        </p:spPr>
        <p:txBody>
          <a:bodyPr wrap="square">
            <a:spAutoFit/>
          </a:bodyPr>
          <a:lstStyle/>
          <a:p>
            <a:r>
              <a:rPr lang="en-US" altLang="en-US" sz="1800" b="1" dirty="0">
                <a:latin typeface="Comic Sans MS" panose="030F0702030302020204" pitchFamily="66" charset="0"/>
              </a:rPr>
              <a:t>*</a:t>
            </a:r>
            <a:r>
              <a:rPr lang="en-US" altLang="en-US" sz="1800" dirty="0">
                <a:latin typeface="Comic Sans MS" panose="030F0702030302020204" pitchFamily="66" charset="0"/>
              </a:rPr>
              <a:t> </a:t>
            </a:r>
            <a:r>
              <a:rPr lang="en-GB" sz="1800" b="1" dirty="0">
                <a:latin typeface="Comic Sans MS" panose="030F0702030302020204" pitchFamily="66" charset="0"/>
              </a:rPr>
              <a:t>The conjunctival sac </a:t>
            </a:r>
            <a:r>
              <a:rPr lang="en-GB" sz="1800" dirty="0">
                <a:latin typeface="Comic Sans MS" panose="030F0702030302020204" pitchFamily="66" charset="0"/>
              </a:rPr>
              <a:t>is the space bound by </a:t>
            </a:r>
            <a:br>
              <a:rPr lang="en-GB" sz="1800" dirty="0">
                <a:latin typeface="Comic Sans MS" panose="030F0702030302020204" pitchFamily="66" charset="0"/>
              </a:rPr>
            </a:br>
            <a:r>
              <a:rPr lang="en-GB" sz="1800" dirty="0">
                <a:latin typeface="Comic Sans MS" panose="030F0702030302020204" pitchFamily="66" charset="0"/>
              </a:rPr>
              <a:t>   the palpebral and bulbar conjunctivae. It is </a:t>
            </a:r>
            <a:br>
              <a:rPr lang="en-GB" sz="1800" dirty="0">
                <a:latin typeface="Comic Sans MS" panose="030F0702030302020204" pitchFamily="66" charset="0"/>
              </a:rPr>
            </a:br>
            <a:r>
              <a:rPr lang="en-GB" sz="1800" dirty="0">
                <a:latin typeface="Comic Sans MS" panose="030F0702030302020204" pitchFamily="66" charset="0"/>
              </a:rPr>
              <a:t>   a closed space when the eyelids are closed, </a:t>
            </a:r>
            <a:br>
              <a:rPr lang="en-GB" sz="1800" dirty="0">
                <a:latin typeface="Comic Sans MS" panose="030F0702030302020204" pitchFamily="66" charset="0"/>
              </a:rPr>
            </a:br>
            <a:r>
              <a:rPr lang="en-GB" sz="1800" dirty="0">
                <a:latin typeface="Comic Sans MS" panose="030F0702030302020204" pitchFamily="66" charset="0"/>
              </a:rPr>
              <a:t>   but opens via an anterior aperture, </a:t>
            </a:r>
            <a:br>
              <a:rPr lang="en-GB" sz="1800" dirty="0">
                <a:latin typeface="Comic Sans MS" panose="030F0702030302020204" pitchFamily="66" charset="0"/>
              </a:rPr>
            </a:br>
            <a:r>
              <a:rPr lang="en-GB" sz="1800" dirty="0">
                <a:latin typeface="Comic Sans MS" panose="030F0702030302020204" pitchFamily="66" charset="0"/>
              </a:rPr>
              <a:t>     the palpebral fissure when the eye is open </a:t>
            </a:r>
          </a:p>
          <a:p>
            <a:r>
              <a:rPr lang="en-GB" sz="1800" dirty="0">
                <a:latin typeface="Comic Sans MS" panose="030F0702030302020204" pitchFamily="66" charset="0"/>
              </a:rPr>
              <a:t>The conjunctival sac is a specialized form of mucosal “bursa” that enables the eyelids to move freely over the surface of the eyeball as they open and close.</a:t>
            </a:r>
            <a:endParaRPr lang="en-GB"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3">
            <a:extLst>
              <a:ext uri="{FF2B5EF4-FFF2-40B4-BE49-F238E27FC236}">
                <a16:creationId xmlns:a16="http://schemas.microsoft.com/office/drawing/2014/main" id="{7B2B78EB-A375-12E2-0837-E67BA94620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3594" t="15312" r="5469" b="25626"/>
          <a:stretch>
            <a:fillRect/>
          </a:stretch>
        </p:blipFill>
        <p:spPr bwMode="auto">
          <a:xfrm>
            <a:off x="3943350" y="3494740"/>
            <a:ext cx="5200650" cy="315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79" name="Rectangle 1">
            <a:extLst>
              <a:ext uri="{FF2B5EF4-FFF2-40B4-BE49-F238E27FC236}">
                <a16:creationId xmlns:a16="http://schemas.microsoft.com/office/drawing/2014/main" id="{A85C7ADC-46B1-BEEC-46CE-69A86C212B21}"/>
              </a:ext>
            </a:extLst>
          </p:cNvPr>
          <p:cNvSpPr>
            <a:spLocks noChangeArrowheads="1"/>
          </p:cNvSpPr>
          <p:nvPr/>
        </p:nvSpPr>
        <p:spPr bwMode="auto">
          <a:xfrm>
            <a:off x="500063" y="428625"/>
            <a:ext cx="8286750"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200" b="1" dirty="0">
                <a:solidFill>
                  <a:srgbClr val="9D3232"/>
                </a:solidFill>
                <a:effectLst>
                  <a:outerShdw blurRad="38100" dist="38100" dir="2700000" algn="tl">
                    <a:srgbClr val="000000"/>
                  </a:outerShdw>
                </a:effectLst>
                <a:latin typeface="Comic Sans MS" panose="030F0702030302020204" pitchFamily="66" charset="0"/>
              </a:rPr>
              <a:t>6. </a:t>
            </a:r>
            <a:r>
              <a:rPr lang="en-GB" altLang="en-US" sz="3200" b="1" dirty="0" err="1">
                <a:solidFill>
                  <a:srgbClr val="9D3232"/>
                </a:solidFill>
                <a:effectLst>
                  <a:outerShdw blurRad="38100" dist="38100" dir="2700000" algn="tl">
                    <a:srgbClr val="000000"/>
                  </a:outerShdw>
                </a:effectLst>
                <a:latin typeface="Comic Sans MS" panose="030F0702030302020204" pitchFamily="66" charset="0"/>
              </a:rPr>
              <a:t>Periorbit</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(periorbita)</a:t>
            </a:r>
          </a:p>
        </p:txBody>
      </p:sp>
      <p:sp>
        <p:nvSpPr>
          <p:cNvPr id="83972" name="Rectangle 9">
            <a:extLst>
              <a:ext uri="{FF2B5EF4-FFF2-40B4-BE49-F238E27FC236}">
                <a16:creationId xmlns:a16="http://schemas.microsoft.com/office/drawing/2014/main" id="{12C6538B-4D34-5188-69F9-411591C71FDB}"/>
              </a:ext>
            </a:extLst>
          </p:cNvPr>
          <p:cNvSpPr>
            <a:spLocks noChangeArrowheads="1"/>
          </p:cNvSpPr>
          <p:nvPr/>
        </p:nvSpPr>
        <p:spPr bwMode="auto">
          <a:xfrm>
            <a:off x="357187" y="1012825"/>
            <a:ext cx="8915400" cy="5124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r>
              <a:rPr lang="en-GB" sz="1800" b="1" dirty="0">
                <a:latin typeface="Comic Sans MS" panose="030F0702030302020204" pitchFamily="66" charset="0"/>
              </a:rPr>
              <a:t>The bones forming the orbit are lined with periorbita, the periosteum of </a:t>
            </a:r>
            <a:br>
              <a:rPr lang="en-GB" sz="1800" b="1" dirty="0">
                <a:latin typeface="Comic Sans MS" panose="030F0702030302020204" pitchFamily="66" charset="0"/>
              </a:rPr>
            </a:br>
            <a:r>
              <a:rPr lang="en-GB" sz="1800" b="1" dirty="0">
                <a:latin typeface="Comic Sans MS" panose="030F0702030302020204" pitchFamily="66" charset="0"/>
              </a:rPr>
              <a:t>the orbit. </a:t>
            </a:r>
          </a:p>
          <a:p>
            <a:pPr eaLnBrk="1" hangingPunct="1">
              <a:spcBef>
                <a:spcPct val="0"/>
              </a:spcBef>
              <a:buClrTx/>
              <a:buSzTx/>
              <a:buFont typeface="Arial" panose="020B0604020202020204" pitchFamily="34" charset="0"/>
              <a:buNone/>
            </a:pPr>
            <a:r>
              <a:rPr lang="en-GB" sz="1600" dirty="0">
                <a:latin typeface="Comic Sans MS" panose="030F0702030302020204" pitchFamily="66" charset="0"/>
              </a:rPr>
              <a:t>It is continuous</a:t>
            </a:r>
          </a:p>
          <a:p>
            <a:pPr eaLnBrk="1" hangingPunct="1">
              <a:spcBef>
                <a:spcPct val="0"/>
              </a:spcBef>
              <a:buClrTx/>
              <a:buSzTx/>
              <a:buFont typeface="Arial" panose="020B0604020202020204" pitchFamily="34" charset="0"/>
              <a:buNone/>
            </a:pPr>
            <a:r>
              <a:rPr lang="en-GB" sz="1600" dirty="0">
                <a:latin typeface="Comic Sans MS" panose="030F0702030302020204" pitchFamily="66" charset="0"/>
              </a:rPr>
              <a:t>- at the optic canal and superior orbital fissure with the periosteal layer of the dura mater. </a:t>
            </a:r>
            <a:br>
              <a:rPr lang="en-GB" sz="1600" dirty="0">
                <a:latin typeface="Comic Sans MS" panose="030F0702030302020204" pitchFamily="66" charset="0"/>
              </a:rPr>
            </a:br>
            <a:r>
              <a:rPr lang="en-GB" sz="1600" dirty="0">
                <a:latin typeface="Comic Sans MS" panose="030F0702030302020204" pitchFamily="66" charset="0"/>
              </a:rPr>
              <a:t>-over the orbital margins and through the inferior orbital fissure with the periosteum</a:t>
            </a:r>
            <a:br>
              <a:rPr lang="en-GB" sz="1600" dirty="0">
                <a:latin typeface="Comic Sans MS" panose="030F0702030302020204" pitchFamily="66" charset="0"/>
              </a:rPr>
            </a:br>
            <a:r>
              <a:rPr lang="en-GB" sz="1600" dirty="0">
                <a:latin typeface="Comic Sans MS" panose="030F0702030302020204" pitchFamily="66" charset="0"/>
              </a:rPr>
              <a:t> covering the external surface of the cranium (pericranium). </a:t>
            </a:r>
            <a:br>
              <a:rPr lang="en-GB" sz="1600" dirty="0">
                <a:latin typeface="Comic Sans MS" panose="030F0702030302020204" pitchFamily="66" charset="0"/>
              </a:rPr>
            </a:br>
            <a:r>
              <a:rPr lang="en-GB" sz="1600" dirty="0">
                <a:latin typeface="Comic Sans MS" panose="030F0702030302020204" pitchFamily="66" charset="0"/>
              </a:rPr>
              <a:t>- with the orbital septa at the orbital margins. with the fascial sheaths of the extra-ocular</a:t>
            </a:r>
            <a:br>
              <a:rPr lang="en-GB" sz="1600" dirty="0">
                <a:latin typeface="Comic Sans MS" panose="030F0702030302020204" pitchFamily="66" charset="0"/>
              </a:rPr>
            </a:br>
            <a:r>
              <a:rPr lang="en-GB" sz="1600" dirty="0">
                <a:latin typeface="Comic Sans MS" panose="030F0702030302020204" pitchFamily="66" charset="0"/>
              </a:rPr>
              <a:t>  muscles. with the orbital fascia that forms the fascial sheath of the eyeball.</a:t>
            </a:r>
            <a:br>
              <a:rPr lang="en-GB" sz="1600" dirty="0">
                <a:latin typeface="Comic Sans MS" panose="030F0702030302020204" pitchFamily="66" charset="0"/>
              </a:rPr>
            </a:br>
            <a:endParaRPr 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it-IT" altLang="en-US" sz="1800" dirty="0">
                <a:latin typeface="Comic Sans MS" panose="030F0702030302020204" pitchFamily="66" charset="0"/>
              </a:rPr>
              <a:t>* </a:t>
            </a:r>
            <a:r>
              <a:rPr lang="en-GB" altLang="en-US" sz="1800" dirty="0">
                <a:latin typeface="Comic Sans MS" panose="030F0702030302020204" pitchFamily="66" charset="0"/>
              </a:rPr>
              <a:t>it closes lateral, narrow part of superior orbital fissure (</a:t>
            </a:r>
            <a:r>
              <a:rPr lang="it-IT" altLang="en-US" sz="1800" dirty="0">
                <a:latin typeface="Comic Sans MS" panose="030F0702030302020204" pitchFamily="66" charset="0"/>
              </a:rPr>
              <a:t>fissura orbitalis</a:t>
            </a:r>
            <a:br>
              <a:rPr lang="it-IT" altLang="en-US" sz="1800" dirty="0">
                <a:latin typeface="Comic Sans MS" panose="030F0702030302020204" pitchFamily="66" charset="0"/>
              </a:rPr>
            </a:br>
            <a:r>
              <a:rPr lang="it-IT" altLang="en-US" sz="1800" dirty="0">
                <a:latin typeface="Comic Sans MS" panose="030F0702030302020204" pitchFamily="66" charset="0"/>
              </a:rPr>
              <a:t>  superior)</a:t>
            </a: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a:t>
            </a:r>
            <a:r>
              <a:rPr lang="en-GB" altLang="en-US" sz="1800" dirty="0">
                <a:latin typeface="Comic Sans MS" panose="030F0702030302020204" pitchFamily="66" charset="0"/>
              </a:rPr>
              <a:t>it closes inferior orbital fissure </a:t>
            </a:r>
            <a:br>
              <a:rPr lang="en-GB" altLang="en-US" sz="1800" dirty="0">
                <a:latin typeface="Comic Sans MS" panose="030F0702030302020204" pitchFamily="66" charset="0"/>
              </a:rPr>
            </a:br>
            <a:r>
              <a:rPr lang="en-GB" altLang="en-US" sz="1800" dirty="0">
                <a:latin typeface="Comic Sans MS" panose="030F0702030302020204" pitchFamily="66" charset="0"/>
              </a:rPr>
              <a:t>  (</a:t>
            </a:r>
            <a:r>
              <a:rPr lang="en-US" altLang="en-US" sz="1800" dirty="0" err="1">
                <a:latin typeface="Comic Sans MS" panose="030F0702030302020204" pitchFamily="66" charset="0"/>
              </a:rPr>
              <a:t>fissura</a:t>
            </a:r>
            <a:r>
              <a:rPr lang="en-US" altLang="en-US" sz="1800" dirty="0">
                <a:latin typeface="Comic Sans MS" panose="030F0702030302020204" pitchFamily="66" charset="0"/>
              </a:rPr>
              <a:t> orbitalis inferior)</a:t>
            </a:r>
          </a:p>
          <a:p>
            <a:pPr eaLnBrk="1" hangingPunct="1">
              <a:spcBef>
                <a:spcPct val="0"/>
              </a:spcBef>
              <a:buClrTx/>
              <a:buSzTx/>
              <a:buFont typeface="Arial" panose="020B0604020202020204" pitchFamily="34" charset="0"/>
              <a:buNone/>
            </a:pPr>
            <a:r>
              <a:rPr lang="en-US" altLang="en-US" sz="1800" b="1" dirty="0">
                <a:latin typeface="Comic Sans MS" panose="030F0702030302020204" pitchFamily="66" charset="0"/>
              </a:rPr>
              <a:t> </a:t>
            </a:r>
          </a:p>
          <a:p>
            <a:pPr eaLnBrk="1" hangingPunct="1">
              <a:spcBef>
                <a:spcPct val="0"/>
              </a:spcBef>
              <a:buClrTx/>
              <a:buSzTx/>
              <a:buFont typeface="Arial" panose="020B0604020202020204" pitchFamily="34" charset="0"/>
              <a:buNone/>
            </a:pPr>
            <a:r>
              <a:rPr lang="en-US" altLang="en-US" sz="1800" b="1" dirty="0">
                <a:latin typeface="Comic Sans MS" panose="030F0702030302020204" pitchFamily="66" charset="0"/>
              </a:rPr>
              <a:t>*</a:t>
            </a:r>
            <a:r>
              <a:rPr lang="en-US" altLang="en-US" sz="1800" b="1" dirty="0" err="1">
                <a:latin typeface="Comic Sans MS" panose="030F0702030302020204" pitchFamily="66" charset="0"/>
              </a:rPr>
              <a:t>m.orbitalis</a:t>
            </a:r>
            <a:r>
              <a:rPr lang="en-US" altLang="en-US" sz="1800" b="1" dirty="0">
                <a:latin typeface="Comic Sans MS" panose="030F0702030302020204" pitchFamily="66" charset="0"/>
              </a:rPr>
              <a:t> </a:t>
            </a:r>
            <a:br>
              <a:rPr lang="en-US" altLang="en-US" sz="1800" b="1" dirty="0">
                <a:latin typeface="Comic Sans MS" panose="030F0702030302020204" pitchFamily="66" charset="0"/>
              </a:rPr>
            </a:br>
            <a:r>
              <a:rPr lang="en-US" altLang="en-US" sz="1800" b="1" dirty="0">
                <a:latin typeface="Comic Sans MS" panose="030F0702030302020204" pitchFamily="66" charset="0"/>
              </a:rPr>
              <a:t> </a:t>
            </a:r>
            <a:r>
              <a:rPr lang="en-US" altLang="en-US" sz="1700" dirty="0">
                <a:latin typeface="Comic Sans MS" panose="030F0702030302020204" pitchFamily="66" charset="0"/>
              </a:rPr>
              <a:t>– </a:t>
            </a:r>
            <a:r>
              <a:rPr lang="en-GB" altLang="en-US" sz="1700" dirty="0">
                <a:latin typeface="Comic Sans MS" panose="030F0702030302020204" pitchFamily="66" charset="0"/>
              </a:rPr>
              <a:t>soft muscle of the periorbital tissue</a:t>
            </a:r>
            <a:br>
              <a:rPr lang="en-US" altLang="en-US" sz="1700" dirty="0">
                <a:latin typeface="Comic Sans MS" panose="030F0702030302020204" pitchFamily="66" charset="0"/>
              </a:rPr>
            </a:br>
            <a:r>
              <a:rPr lang="en-US" altLang="en-US" sz="1700" dirty="0">
                <a:latin typeface="Comic Sans MS" panose="030F0702030302020204" pitchFamily="66" charset="0"/>
              </a:rPr>
              <a:t>    </a:t>
            </a:r>
            <a:r>
              <a:rPr lang="en-GB" altLang="en-US" sz="1700" dirty="0">
                <a:latin typeface="Comic Sans MS" panose="030F0702030302020204" pitchFamily="66" charset="0"/>
              </a:rPr>
              <a:t>at </a:t>
            </a:r>
            <a:r>
              <a:rPr lang="en-US" altLang="en-US" sz="1700" dirty="0" err="1">
                <a:latin typeface="Comic Sans MS" panose="030F0702030302020204" pitchFamily="66" charset="0"/>
              </a:rPr>
              <a:t>fissura</a:t>
            </a:r>
            <a:r>
              <a:rPr lang="en-US" altLang="en-US" sz="1700" dirty="0">
                <a:latin typeface="Comic Sans MS" panose="030F0702030302020204" pitchFamily="66" charset="0"/>
              </a:rPr>
              <a:t> orbitalis inferior</a:t>
            </a:r>
          </a:p>
          <a:p>
            <a:pPr eaLnBrk="1" hangingPunct="1">
              <a:spcBef>
                <a:spcPct val="0"/>
              </a:spcBef>
              <a:buClrTx/>
              <a:buSzTx/>
              <a:buFont typeface="Arial" panose="020B0604020202020204" pitchFamily="34" charset="0"/>
              <a:buNone/>
            </a:pPr>
            <a:r>
              <a:rPr lang="en-US" altLang="en-US" sz="1700" dirty="0">
                <a:latin typeface="Comic Sans MS" panose="030F0702030302020204" pitchFamily="66" charset="0"/>
              </a:rPr>
              <a:t> - </a:t>
            </a:r>
            <a:r>
              <a:rPr lang="en-GB" altLang="en-US" sz="1700" dirty="0">
                <a:latin typeface="Comic Sans MS" panose="030F0702030302020204" pitchFamily="66" charset="0"/>
              </a:rPr>
              <a:t>innervation</a:t>
            </a:r>
            <a:r>
              <a:rPr lang="en-US" altLang="en-US" sz="1700" dirty="0">
                <a:latin typeface="Comic Sans MS" panose="030F0702030302020204" pitchFamily="66" charset="0"/>
              </a:rPr>
              <a:t> :sympathetic fibers</a:t>
            </a:r>
          </a:p>
          <a:p>
            <a:pPr eaLnBrk="1" hangingPunct="1">
              <a:spcBef>
                <a:spcPct val="0"/>
              </a:spcBef>
              <a:buClrTx/>
              <a:buSzTx/>
              <a:buFont typeface="Arial" panose="020B0604020202020204" pitchFamily="34" charset="0"/>
              <a:buNone/>
            </a:pPr>
            <a:r>
              <a:rPr lang="en-US" altLang="en-US" sz="1700" dirty="0">
                <a:latin typeface="Comic Sans MS" panose="030F0702030302020204" pitchFamily="66" charset="0"/>
              </a:rPr>
              <a:t> - </a:t>
            </a:r>
            <a:r>
              <a:rPr lang="en-GB" altLang="en-US" sz="1700" dirty="0">
                <a:latin typeface="Comic Sans MS" panose="030F0702030302020204" pitchFamily="66" charset="0"/>
              </a:rPr>
              <a:t>action</a:t>
            </a:r>
            <a:r>
              <a:rPr lang="en-US" altLang="en-US" sz="1700" dirty="0">
                <a:latin typeface="Comic Sans MS" panose="030F0702030302020204" pitchFamily="66" charset="0"/>
              </a:rPr>
              <a:t>: </a:t>
            </a:r>
            <a:r>
              <a:rPr lang="en-GB" altLang="en-US" sz="1700" dirty="0">
                <a:latin typeface="Comic Sans MS" panose="030F0702030302020204" pitchFamily="66" charset="0"/>
              </a:rPr>
              <a:t>push eyeball forward</a:t>
            </a:r>
            <a:endParaRPr lang="en-US" altLang="en-US" sz="1800" dirty="0">
              <a:latin typeface="Comic Sans MS" panose="030F0702030302020204" pitchFamily="66" charset="0"/>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1">
            <a:extLst>
              <a:ext uri="{FF2B5EF4-FFF2-40B4-BE49-F238E27FC236}">
                <a16:creationId xmlns:a16="http://schemas.microsoft.com/office/drawing/2014/main" id="{FE52367E-B85E-3406-7D05-17456715854C}"/>
              </a:ext>
            </a:extLst>
          </p:cNvPr>
          <p:cNvSpPr>
            <a:spLocks noChangeArrowheads="1"/>
          </p:cNvSpPr>
          <p:nvPr/>
        </p:nvSpPr>
        <p:spPr bwMode="auto">
          <a:xfrm>
            <a:off x="0" y="571500"/>
            <a:ext cx="9144000" cy="554038"/>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000" b="1" dirty="0">
                <a:solidFill>
                  <a:srgbClr val="9D3232"/>
                </a:solidFill>
                <a:effectLst>
                  <a:outerShdw blurRad="38100" dist="38100" dir="2700000" algn="tl">
                    <a:srgbClr val="000000"/>
                  </a:outerShdw>
                </a:effectLst>
                <a:latin typeface="Comic Sans MS" panose="030F0702030302020204" pitchFamily="66" charset="0"/>
              </a:rPr>
              <a:t>7.</a:t>
            </a:r>
            <a:r>
              <a:rPr lang="en-GB" altLang="en-US" sz="3000" b="1" dirty="0">
                <a:solidFill>
                  <a:srgbClr val="9D3232"/>
                </a:solidFill>
                <a:effectLst>
                  <a:outerShdw blurRad="38100" dist="38100" dir="2700000" algn="tl">
                    <a:srgbClr val="000000"/>
                  </a:outerShdw>
                </a:effectLst>
                <a:latin typeface="Comic Sans MS" panose="030F0702030302020204" pitchFamily="66" charset="0"/>
              </a:rPr>
              <a:t>Orbital fat</a:t>
            </a:r>
            <a:r>
              <a:rPr lang="en-US" altLang="en-US" sz="3000" b="1" dirty="0">
                <a:solidFill>
                  <a:srgbClr val="9D3232"/>
                </a:solidFill>
                <a:effectLst>
                  <a:outerShdw blurRad="38100" dist="38100" dir="2700000" algn="tl">
                    <a:srgbClr val="000000"/>
                  </a:outerShdw>
                </a:effectLst>
                <a:latin typeface="Comic Sans MS" panose="030F0702030302020204" pitchFamily="66" charset="0"/>
              </a:rPr>
              <a:t> (corpus </a:t>
            </a:r>
            <a:r>
              <a:rPr lang="en-US" altLang="en-US" sz="3000" b="1" dirty="0" err="1">
                <a:solidFill>
                  <a:srgbClr val="9D3232"/>
                </a:solidFill>
                <a:effectLst>
                  <a:outerShdw blurRad="38100" dist="38100" dir="2700000" algn="tl">
                    <a:srgbClr val="000000"/>
                  </a:outerShdw>
                </a:effectLst>
                <a:latin typeface="Comic Sans MS" panose="030F0702030302020204" pitchFamily="66" charset="0"/>
              </a:rPr>
              <a:t>adiposum</a:t>
            </a:r>
            <a:r>
              <a:rPr lang="en-US" altLang="en-US" sz="3000" b="1" dirty="0">
                <a:solidFill>
                  <a:srgbClr val="9D3232"/>
                </a:solidFill>
                <a:effectLst>
                  <a:outerShdw blurRad="38100" dist="38100" dir="2700000" algn="tl">
                    <a:srgbClr val="000000"/>
                  </a:outerShdw>
                </a:effectLst>
                <a:latin typeface="Comic Sans MS" panose="030F0702030302020204" pitchFamily="66" charset="0"/>
              </a:rPr>
              <a:t> </a:t>
            </a:r>
            <a:r>
              <a:rPr lang="en-US" altLang="en-US" sz="3000" b="1" dirty="0" err="1">
                <a:solidFill>
                  <a:srgbClr val="9D3232"/>
                </a:solidFill>
                <a:effectLst>
                  <a:outerShdw blurRad="38100" dist="38100" dir="2700000" algn="tl">
                    <a:srgbClr val="000000"/>
                  </a:outerShdw>
                </a:effectLst>
                <a:latin typeface="Comic Sans MS" panose="030F0702030302020204" pitchFamily="66" charset="0"/>
              </a:rPr>
              <a:t>orbitae</a:t>
            </a:r>
            <a:r>
              <a:rPr lang="en-US" altLang="en-US" sz="3000" b="1" dirty="0">
                <a:solidFill>
                  <a:srgbClr val="9D3232"/>
                </a:solidFill>
                <a:effectLst>
                  <a:outerShdw blurRad="38100" dist="38100" dir="2700000" algn="tl">
                    <a:srgbClr val="000000"/>
                  </a:outerShdw>
                </a:effectLst>
                <a:latin typeface="Comic Sans MS" panose="030F0702030302020204" pitchFamily="66" charset="0"/>
              </a:rPr>
              <a:t>)</a:t>
            </a:r>
          </a:p>
        </p:txBody>
      </p:sp>
      <p:sp>
        <p:nvSpPr>
          <p:cNvPr id="84995" name="Rectangle 9">
            <a:extLst>
              <a:ext uri="{FF2B5EF4-FFF2-40B4-BE49-F238E27FC236}">
                <a16:creationId xmlns:a16="http://schemas.microsoft.com/office/drawing/2014/main" id="{66C91ACF-0BAA-0C97-6169-EA22849905D8}"/>
              </a:ext>
            </a:extLst>
          </p:cNvPr>
          <p:cNvSpPr>
            <a:spLocks noChangeArrowheads="1"/>
          </p:cNvSpPr>
          <p:nvPr/>
        </p:nvSpPr>
        <p:spPr bwMode="auto">
          <a:xfrm>
            <a:off x="285750" y="1714500"/>
            <a:ext cx="8501063" cy="4216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1000" dirty="0">
                <a:latin typeface="Comic Sans MS" panose="030F0702030302020204" pitchFamily="66" charset="0"/>
              </a:rPr>
            </a:br>
            <a:r>
              <a:rPr lang="en-US" altLang="en-US" sz="2000" b="1" dirty="0">
                <a:latin typeface="Comic Sans MS" panose="030F0702030302020204" pitchFamily="66" charset="0"/>
              </a:rPr>
              <a:t>- </a:t>
            </a:r>
            <a:r>
              <a:rPr lang="en-GB" altLang="en-US" sz="2000" b="1" dirty="0">
                <a:latin typeface="Comic Sans MS" panose="030F0702030302020204" pitchFamily="66" charset="0"/>
              </a:rPr>
              <a:t>semi-fluid</a:t>
            </a:r>
            <a:endParaRPr lang="en-US" altLang="en-US" sz="2000" b="1" dirty="0">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2000" b="1" dirty="0">
              <a:latin typeface="Comic Sans MS" panose="030F0702030302020204" pitchFamily="66" charset="0"/>
            </a:endParaRPr>
          </a:p>
          <a:p>
            <a:pPr eaLnBrk="1" hangingPunct="1">
              <a:spcBef>
                <a:spcPct val="0"/>
              </a:spcBef>
              <a:buClrTx/>
              <a:buSzTx/>
              <a:buFont typeface="Arial" panose="020B0604020202020204" pitchFamily="34" charset="0"/>
              <a:buChar char="-"/>
            </a:pPr>
            <a:r>
              <a:rPr lang="en-US" altLang="en-US" sz="2000" b="1" dirty="0">
                <a:latin typeface="Comic Sans MS" panose="030F0702030302020204" pitchFamily="66" charset="0"/>
              </a:rPr>
              <a:t> </a:t>
            </a:r>
            <a:r>
              <a:rPr lang="en-GB" altLang="en-US" sz="2000" b="1" dirty="0">
                <a:latin typeface="Comic Sans MS" panose="030F0702030302020204" pitchFamily="66" charset="0"/>
              </a:rPr>
              <a:t>fills the space between the walls </a:t>
            </a:r>
            <a:br>
              <a:rPr lang="en-GB" altLang="en-US" sz="2000" b="1" dirty="0">
                <a:latin typeface="Comic Sans MS" panose="030F0702030302020204" pitchFamily="66" charset="0"/>
              </a:rPr>
            </a:br>
            <a:r>
              <a:rPr lang="en-GB" altLang="en-US" sz="2000" b="1" dirty="0">
                <a:latin typeface="Comic Sans MS" panose="030F0702030302020204" pitchFamily="66" charset="0"/>
              </a:rPr>
              <a:t>  and the contents of orbit: </a:t>
            </a:r>
            <a:br>
              <a:rPr lang="en-GB" altLang="en-US" sz="2000" b="1" dirty="0">
                <a:latin typeface="Comic Sans MS" panose="030F0702030302020204" pitchFamily="66" charset="0"/>
              </a:rPr>
            </a:br>
            <a:r>
              <a:rPr lang="en-GB" altLang="en-US" sz="2000" b="1" dirty="0">
                <a:latin typeface="Comic Sans MS" panose="030F0702030302020204" pitchFamily="66" charset="0"/>
              </a:rPr>
              <a:t>  </a:t>
            </a:r>
            <a:r>
              <a:rPr lang="en-GB" sz="1800" b="1" dirty="0">
                <a:latin typeface="Comic Sans MS" panose="030F0702030302020204" pitchFamily="66" charset="0"/>
              </a:rPr>
              <a:t>thus, it forms a matrix in which the </a:t>
            </a:r>
            <a:br>
              <a:rPr lang="en-GB" sz="1800" b="1" dirty="0">
                <a:latin typeface="Comic Sans MS" panose="030F0702030302020204" pitchFamily="66" charset="0"/>
              </a:rPr>
            </a:br>
            <a:r>
              <a:rPr lang="en-GB" sz="1800" b="1" dirty="0">
                <a:latin typeface="Comic Sans MS" panose="030F0702030302020204" pitchFamily="66" charset="0"/>
              </a:rPr>
              <a:t>  structures of the orbit are embedded.</a:t>
            </a:r>
          </a:p>
          <a:p>
            <a:pPr eaLnBrk="1" hangingPunct="1">
              <a:spcBef>
                <a:spcPct val="0"/>
              </a:spcBef>
              <a:buClrTx/>
              <a:buSzTx/>
              <a:buNone/>
            </a:pPr>
            <a:br>
              <a:rPr lang="en-US" altLang="en-US" sz="2000" b="1" dirty="0">
                <a:latin typeface="Comic Sans MS" panose="030F0702030302020204" pitchFamily="66" charset="0"/>
              </a:rPr>
            </a:br>
            <a:r>
              <a:rPr lang="en-US" altLang="en-US" sz="2000" b="1" dirty="0">
                <a:latin typeface="Comic Sans MS" panose="030F0702030302020204" pitchFamily="66" charset="0"/>
              </a:rPr>
              <a:t>- the most amount of this tissue is</a:t>
            </a:r>
            <a:br>
              <a:rPr lang="en-US" altLang="en-US" sz="2000" b="1" dirty="0">
                <a:latin typeface="Comic Sans MS" panose="030F0702030302020204" pitchFamily="66" charset="0"/>
              </a:rPr>
            </a:br>
            <a:r>
              <a:rPr lang="en-US" altLang="en-US" sz="2000" b="1" dirty="0">
                <a:latin typeface="Comic Sans MS" panose="030F0702030302020204" pitchFamily="66" charset="0"/>
              </a:rPr>
              <a:t>  </a:t>
            </a:r>
            <a:r>
              <a:rPr lang="en-GB" altLang="en-US" sz="2000" b="1" dirty="0">
                <a:latin typeface="Comic Sans MS" panose="030F0702030302020204" pitchFamily="66" charset="0"/>
              </a:rPr>
              <a:t>behind the </a:t>
            </a:r>
            <a:r>
              <a:rPr lang="en-GB" altLang="en-US" sz="2000" b="1" dirty="0" err="1">
                <a:latin typeface="Comic Sans MS" panose="030F0702030302020204" pitchFamily="66" charset="0"/>
              </a:rPr>
              <a:t>eyball</a:t>
            </a:r>
            <a:endParaRPr lang="en-US" altLang="en-US" sz="2000" b="1" dirty="0">
              <a:latin typeface="Comic Sans MS" panose="030F0702030302020204" pitchFamily="66" charset="0"/>
            </a:endParaRPr>
          </a:p>
          <a:p>
            <a:pPr eaLnBrk="1" hangingPunct="1">
              <a:spcBef>
                <a:spcPct val="0"/>
              </a:spcBef>
              <a:buClrTx/>
              <a:buSzTx/>
              <a:buFont typeface="Arial" panose="020B0604020202020204" pitchFamily="34" charset="0"/>
              <a:buNone/>
            </a:pPr>
            <a:br>
              <a:rPr lang="en-US" altLang="en-US" sz="2000" b="1" dirty="0">
                <a:latin typeface="Comic Sans MS" panose="030F0702030302020204" pitchFamily="66" charset="0"/>
              </a:rPr>
            </a:br>
            <a:r>
              <a:rPr lang="en-US" altLang="en-US" sz="2000" b="1" dirty="0">
                <a:latin typeface="Comic Sans MS" panose="030F0702030302020204" pitchFamily="66" charset="0"/>
              </a:rPr>
              <a:t>- </a:t>
            </a:r>
            <a:r>
              <a:rPr lang="en-GB" altLang="en-US" sz="2000" b="1" dirty="0">
                <a:latin typeface="Comic Sans MS" panose="030F0702030302020204" pitchFamily="66" charset="0"/>
              </a:rPr>
              <a:t>it makes the movements of eyeball easier</a:t>
            </a:r>
            <a:endParaRPr lang="en-US" altLang="en-US" sz="2000" b="1" dirty="0">
              <a:latin typeface="Comic Sans MS" panose="030F0702030302020204" pitchFamily="66" charset="0"/>
            </a:endParaRPr>
          </a:p>
          <a:p>
            <a:pPr eaLnBrk="1" hangingPunct="1">
              <a:spcBef>
                <a:spcPct val="0"/>
              </a:spcBef>
              <a:buClrTx/>
              <a:buSzTx/>
              <a:buFont typeface="Arial" panose="020B0604020202020204" pitchFamily="34" charset="0"/>
              <a:buNone/>
            </a:pPr>
            <a:br>
              <a:rPr lang="en-US" altLang="en-US" sz="2000" b="1" dirty="0">
                <a:latin typeface="Comic Sans MS" panose="030F0702030302020204" pitchFamily="66" charset="0"/>
              </a:rPr>
            </a:br>
            <a:r>
              <a:rPr lang="en-US" altLang="en-US" sz="2000" b="1" dirty="0">
                <a:latin typeface="Comic Sans MS" panose="030F0702030302020204" pitchFamily="66" charset="0"/>
              </a:rPr>
              <a:t>- n. opticus passes through this fat tissue of orbit </a:t>
            </a:r>
            <a:endParaRPr lang="en-US" altLang="en-US" sz="2000" dirty="0">
              <a:latin typeface="Comic Sans MS" panose="030F0702030302020204" pitchFamily="66" charset="0"/>
            </a:endParaRPr>
          </a:p>
        </p:txBody>
      </p:sp>
      <p:pic>
        <p:nvPicPr>
          <p:cNvPr id="84996" name="Picture 4">
            <a:extLst>
              <a:ext uri="{FF2B5EF4-FFF2-40B4-BE49-F238E27FC236}">
                <a16:creationId xmlns:a16="http://schemas.microsoft.com/office/drawing/2014/main" id="{D9008177-FCFD-1740-7F5D-9259F6D6A4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982" t="7838" r="37685" b="39255"/>
          <a:stretch>
            <a:fillRect/>
          </a:stretch>
        </p:blipFill>
        <p:spPr bwMode="auto">
          <a:xfrm>
            <a:off x="4932040" y="1844824"/>
            <a:ext cx="3891028" cy="284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4">
            <a:extLst>
              <a:ext uri="{FF2B5EF4-FFF2-40B4-BE49-F238E27FC236}">
                <a16:creationId xmlns:a16="http://schemas.microsoft.com/office/drawing/2014/main" id="{2DB6832C-B9F9-2071-8BEA-9DF3DD039E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969" t="7187" r="37685" b="37549"/>
          <a:stretch>
            <a:fillRect/>
          </a:stretch>
        </p:blipFill>
        <p:spPr bwMode="auto">
          <a:xfrm>
            <a:off x="612371" y="3313746"/>
            <a:ext cx="3888209" cy="3078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7" name="Rectangle 1">
            <a:extLst>
              <a:ext uri="{FF2B5EF4-FFF2-40B4-BE49-F238E27FC236}">
                <a16:creationId xmlns:a16="http://schemas.microsoft.com/office/drawing/2014/main" id="{227C18F0-9DEB-DA45-078C-20DF017DC864}"/>
              </a:ext>
            </a:extLst>
          </p:cNvPr>
          <p:cNvSpPr>
            <a:spLocks noChangeArrowheads="1"/>
          </p:cNvSpPr>
          <p:nvPr/>
        </p:nvSpPr>
        <p:spPr bwMode="auto">
          <a:xfrm>
            <a:off x="52610" y="476672"/>
            <a:ext cx="8967341" cy="553998"/>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US" altLang="en-US" sz="3000" b="1" dirty="0">
                <a:solidFill>
                  <a:srgbClr val="9D3232"/>
                </a:solidFill>
                <a:effectLst>
                  <a:outerShdw blurRad="38100" dist="38100" dir="2700000" algn="tl">
                    <a:srgbClr val="000000"/>
                  </a:outerShdw>
                </a:effectLst>
                <a:latin typeface="Comic Sans MS" panose="030F0702030302020204" pitchFamily="66" charset="0"/>
              </a:rPr>
              <a:t>8. </a:t>
            </a:r>
            <a:r>
              <a:rPr lang="en-GB" altLang="en-US" sz="3000" b="1" dirty="0">
                <a:solidFill>
                  <a:srgbClr val="9D3232"/>
                </a:solidFill>
                <a:effectLst>
                  <a:outerShdw blurRad="38100" dist="38100" dir="2700000" algn="tl">
                    <a:srgbClr val="000000"/>
                  </a:outerShdw>
                </a:effectLst>
                <a:latin typeface="Comic Sans MS" panose="030F0702030302020204" pitchFamily="66" charset="0"/>
              </a:rPr>
              <a:t>Lacrimal apparatus </a:t>
            </a:r>
            <a:r>
              <a:rPr lang="en-US" altLang="en-US" sz="3000" b="1" dirty="0">
                <a:solidFill>
                  <a:srgbClr val="9D3232"/>
                </a:solidFill>
                <a:effectLst>
                  <a:outerShdw blurRad="38100" dist="38100" dir="2700000" algn="tl">
                    <a:srgbClr val="000000"/>
                  </a:outerShdw>
                </a:effectLst>
                <a:latin typeface="Comic Sans MS" panose="030F0702030302020204" pitchFamily="66" charset="0"/>
              </a:rPr>
              <a:t>(apparatus </a:t>
            </a:r>
            <a:r>
              <a:rPr lang="en-US" altLang="en-US" sz="3000" b="1" dirty="0" err="1">
                <a:solidFill>
                  <a:srgbClr val="9D3232"/>
                </a:solidFill>
                <a:effectLst>
                  <a:outerShdw blurRad="38100" dist="38100" dir="2700000" algn="tl">
                    <a:srgbClr val="000000"/>
                  </a:outerShdw>
                </a:effectLst>
                <a:latin typeface="Comic Sans MS" panose="030F0702030302020204" pitchFamily="66" charset="0"/>
              </a:rPr>
              <a:t>lacrimalis</a:t>
            </a:r>
            <a:r>
              <a:rPr lang="en-US" altLang="en-US" sz="3000" b="1" dirty="0">
                <a:solidFill>
                  <a:srgbClr val="9D3232"/>
                </a:solidFill>
                <a:effectLst>
                  <a:outerShdw blurRad="38100" dist="38100" dir="2700000" algn="tl">
                    <a:srgbClr val="000000"/>
                  </a:outerShdw>
                </a:effectLst>
                <a:latin typeface="Comic Sans MS" panose="030F0702030302020204" pitchFamily="66" charset="0"/>
              </a:rPr>
              <a:t>)</a:t>
            </a:r>
          </a:p>
        </p:txBody>
      </p:sp>
      <p:sp>
        <p:nvSpPr>
          <p:cNvPr id="86020" name="Rectangle 9">
            <a:extLst>
              <a:ext uri="{FF2B5EF4-FFF2-40B4-BE49-F238E27FC236}">
                <a16:creationId xmlns:a16="http://schemas.microsoft.com/office/drawing/2014/main" id="{ACFC5E21-6300-0E15-0F7B-B442DBFC3956}"/>
              </a:ext>
            </a:extLst>
          </p:cNvPr>
          <p:cNvSpPr>
            <a:spLocks noChangeArrowheads="1"/>
          </p:cNvSpPr>
          <p:nvPr/>
        </p:nvSpPr>
        <p:spPr bwMode="auto">
          <a:xfrm>
            <a:off x="285750" y="928688"/>
            <a:ext cx="8858250" cy="320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1000" dirty="0">
                <a:latin typeface="Comic Sans MS" panose="030F0702030302020204" pitchFamily="66" charset="0"/>
              </a:rPr>
            </a:br>
            <a:r>
              <a:rPr lang="en-GB" sz="1700" dirty="0">
                <a:latin typeface="Comic Sans MS" panose="030F0702030302020204" pitchFamily="66" charset="0"/>
              </a:rPr>
              <a:t>The eyelids and lacrimal fluid, secreted by the lacrimal glands, protect the cornea and eyeballs from injury and irritation (e.g., from dust and small particles).</a:t>
            </a:r>
            <a:r>
              <a:rPr lang="en-US" altLang="en-US" sz="1700" dirty="0">
                <a:latin typeface="Comic Sans MS" panose="030F0702030302020204" pitchFamily="66" charset="0"/>
              </a:rPr>
              <a:t> </a:t>
            </a:r>
          </a:p>
          <a:p>
            <a:pPr eaLnBrk="1" hangingPunct="1">
              <a:spcBef>
                <a:spcPct val="0"/>
              </a:spcBef>
              <a:buClrTx/>
              <a:buSzTx/>
              <a:buFont typeface="Arial" panose="020B0604020202020204" pitchFamily="34" charset="0"/>
              <a:buNone/>
            </a:pPr>
            <a:endParaRPr lang="en-GB" altLang="en-US" sz="1000" b="1" dirty="0">
              <a:latin typeface="Comic Sans MS" panose="030F0702030302020204" pitchFamily="66" charset="0"/>
            </a:endParaRPr>
          </a:p>
          <a:p>
            <a:pPr eaLnBrk="1" hangingPunct="1">
              <a:spcBef>
                <a:spcPct val="0"/>
              </a:spcBef>
              <a:buClrTx/>
              <a:buSzTx/>
              <a:buFont typeface="Arial" panose="020B0604020202020204" pitchFamily="34" charset="0"/>
              <a:buNone/>
            </a:pPr>
            <a:r>
              <a:rPr lang="en-GB" altLang="en-US" sz="2000" b="1" dirty="0">
                <a:latin typeface="Comic Sans MS" panose="030F0702030302020204" pitchFamily="66" charset="0"/>
              </a:rPr>
              <a:t>The parts of lacrimal apparatus</a:t>
            </a:r>
            <a:r>
              <a:rPr lang="en-US" altLang="en-US" sz="2000" b="1" dirty="0">
                <a:latin typeface="Comic Sans MS" panose="030F0702030302020204" pitchFamily="66" charset="0"/>
              </a:rPr>
              <a:t>:</a:t>
            </a:r>
          </a:p>
          <a:p>
            <a:pPr eaLnBrk="1" hangingPunct="1">
              <a:spcBef>
                <a:spcPct val="0"/>
              </a:spcBef>
              <a:buClrTx/>
              <a:buSzTx/>
              <a:buFont typeface="Arial" panose="020B0604020202020204" pitchFamily="34" charset="0"/>
              <a:buNone/>
            </a:pPr>
            <a:br>
              <a:rPr lang="en-US" altLang="en-US" sz="1000" dirty="0">
                <a:latin typeface="Comic Sans MS" panose="030F0702030302020204" pitchFamily="66" charset="0"/>
              </a:rPr>
            </a:br>
            <a:r>
              <a:rPr lang="en-US" altLang="en-US" sz="2000" b="1" dirty="0">
                <a:latin typeface="Comic Sans MS" panose="030F0702030302020204" pitchFamily="66" charset="0"/>
              </a:rPr>
              <a:t>1) </a:t>
            </a:r>
            <a:r>
              <a:rPr lang="en-GB" altLang="en-US" sz="2000" b="1" dirty="0">
                <a:latin typeface="Comic Sans MS" panose="030F0702030302020204" pitchFamily="66" charset="0"/>
              </a:rPr>
              <a:t>lacrimal gland </a:t>
            </a:r>
            <a:r>
              <a:rPr lang="en-US" altLang="en-US" sz="2000" b="1" dirty="0">
                <a:latin typeface="Comic Sans MS" panose="030F0702030302020204" pitchFamily="66" charset="0"/>
              </a:rPr>
              <a:t>(</a:t>
            </a:r>
            <a:r>
              <a:rPr lang="en-US" altLang="en-US" sz="2000" b="1" dirty="0" err="1">
                <a:latin typeface="Comic Sans MS" panose="030F0702030302020204" pitchFamily="66" charset="0"/>
              </a:rPr>
              <a:t>glandula</a:t>
            </a:r>
            <a:r>
              <a:rPr lang="en-US" altLang="en-US" sz="2000" b="1" dirty="0">
                <a:latin typeface="Comic Sans MS" panose="030F0702030302020204" pitchFamily="66" charset="0"/>
              </a:rPr>
              <a:t> </a:t>
            </a:r>
            <a:r>
              <a:rPr lang="en-US" altLang="en-US" sz="2000" b="1" dirty="0" err="1">
                <a:latin typeface="Comic Sans MS" panose="030F0702030302020204" pitchFamily="66" charset="0"/>
              </a:rPr>
              <a:t>lacrimalis</a:t>
            </a:r>
            <a:r>
              <a:rPr lang="en-US" altLang="en-US" sz="2000" b="1" dirty="0">
                <a:latin typeface="Comic Sans MS" panose="030F0702030302020204" pitchFamily="66" charset="0"/>
              </a:rPr>
              <a:t>) – </a:t>
            </a:r>
            <a:r>
              <a:rPr lang="en-GB" altLang="en-US" sz="2000" dirty="0">
                <a:latin typeface="Comic Sans MS" panose="030F0702030302020204" pitchFamily="66" charset="0"/>
              </a:rPr>
              <a:t>secrets tears (lacrimal fluid)</a:t>
            </a:r>
            <a:br>
              <a:rPr lang="en-US" altLang="en-US" sz="2000" dirty="0">
                <a:latin typeface="Comic Sans MS" panose="030F0702030302020204" pitchFamily="66" charset="0"/>
              </a:rPr>
            </a:br>
            <a:br>
              <a:rPr lang="en-US" altLang="en-US" sz="1800" dirty="0">
                <a:latin typeface="Comic Sans MS" panose="030F0702030302020204" pitchFamily="66" charset="0"/>
              </a:rPr>
            </a:br>
            <a:r>
              <a:rPr lang="en-US" altLang="en-US" sz="2000" b="1" dirty="0">
                <a:latin typeface="Comic Sans MS" panose="030F0702030302020204" pitchFamily="66" charset="0"/>
              </a:rPr>
              <a:t>2) </a:t>
            </a:r>
            <a:r>
              <a:rPr lang="en-GB" altLang="en-US" sz="2000" b="1" dirty="0">
                <a:latin typeface="Comic Sans MS" panose="030F0702030302020204" pitchFamily="66" charset="0"/>
              </a:rPr>
              <a:t>drainage system of tears</a:t>
            </a:r>
            <a:endParaRPr lang="en-US" altLang="en-US" sz="2000" b="1" dirty="0">
              <a:latin typeface="Comic Sans MS" panose="030F0702030302020204" pitchFamily="66" charset="0"/>
            </a:endParaRPr>
          </a:p>
          <a:p>
            <a:pPr eaLnBrk="1" hangingPunct="1">
              <a:spcBef>
                <a:spcPct val="0"/>
              </a:spcBef>
              <a:buClrTx/>
              <a:buSzTx/>
              <a:buFont typeface="Arial" panose="020B0604020202020204" pitchFamily="34" charset="0"/>
              <a:buNone/>
            </a:pPr>
            <a:endParaRPr lang="en-US" altLang="en-US" sz="2000" dirty="0">
              <a:latin typeface="Comic Sans MS" panose="030F0702030302020204" pitchFamily="66" charset="0"/>
            </a:endParaRPr>
          </a:p>
          <a:p>
            <a:pPr eaLnBrk="1" hangingPunct="1">
              <a:spcBef>
                <a:spcPct val="0"/>
              </a:spcBef>
              <a:buClrTx/>
              <a:buSzTx/>
              <a:buFont typeface="Arial" panose="020B0604020202020204" pitchFamily="34" charset="0"/>
              <a:buNone/>
            </a:pPr>
            <a:br>
              <a:rPr lang="en-US" altLang="en-US" sz="2000" dirty="0">
                <a:latin typeface="Comic Sans MS" panose="030F0702030302020204" pitchFamily="66" charset="0"/>
              </a:rPr>
            </a:br>
            <a:endParaRPr lang="en-US" altLang="en-US" sz="2000" dirty="0">
              <a:latin typeface="Comic Sans MS" panose="030F0702030302020204" pitchFamily="66" charset="0"/>
            </a:endParaRPr>
          </a:p>
        </p:txBody>
      </p:sp>
      <p:pic>
        <p:nvPicPr>
          <p:cNvPr id="3" name="Picture 2">
            <a:extLst>
              <a:ext uri="{FF2B5EF4-FFF2-40B4-BE49-F238E27FC236}">
                <a16:creationId xmlns:a16="http://schemas.microsoft.com/office/drawing/2014/main" id="{20A63A7E-0376-2E79-A764-D1F543936FEF}"/>
              </a:ext>
            </a:extLst>
          </p:cNvPr>
          <p:cNvPicPr>
            <a:picLocks noChangeAspect="1"/>
          </p:cNvPicPr>
          <p:nvPr/>
        </p:nvPicPr>
        <p:blipFill>
          <a:blip r:embed="rId3"/>
          <a:stretch>
            <a:fillRect/>
          </a:stretch>
        </p:blipFill>
        <p:spPr>
          <a:xfrm>
            <a:off x="4698648" y="3429000"/>
            <a:ext cx="4088436" cy="2975047"/>
          </a:xfrm>
          <a:prstGeom prst="rect">
            <a:avLst/>
          </a:prstGeom>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4">
            <a:extLst>
              <a:ext uri="{FF2B5EF4-FFF2-40B4-BE49-F238E27FC236}">
                <a16:creationId xmlns:a16="http://schemas.microsoft.com/office/drawing/2014/main" id="{79185358-CBD8-612D-5505-9972733FE9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969" t="7187" r="37685" b="37549"/>
          <a:stretch>
            <a:fillRect/>
          </a:stretch>
        </p:blipFill>
        <p:spPr bwMode="auto">
          <a:xfrm>
            <a:off x="4361131" y="1700808"/>
            <a:ext cx="4500562" cy="3563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1" name="Rectangle 1">
            <a:extLst>
              <a:ext uri="{FF2B5EF4-FFF2-40B4-BE49-F238E27FC236}">
                <a16:creationId xmlns:a16="http://schemas.microsoft.com/office/drawing/2014/main" id="{894B62DD-7D74-3CD8-B5E7-D6C2342E528B}"/>
              </a:ext>
            </a:extLst>
          </p:cNvPr>
          <p:cNvSpPr>
            <a:spLocks noChangeArrowheads="1"/>
          </p:cNvSpPr>
          <p:nvPr/>
        </p:nvSpPr>
        <p:spPr bwMode="auto">
          <a:xfrm>
            <a:off x="506158" y="260648"/>
            <a:ext cx="8286750" cy="584200"/>
          </a:xfrm>
          <a:prstGeom prst="rect">
            <a:avLst/>
          </a:prstGeom>
          <a:noFill/>
          <a:ln>
            <a:noFill/>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cs typeface="Arial" panose="020B0604020202020204" pitchFamily="34" charset="0"/>
              </a:defRPr>
            </a:lvl9pPr>
          </a:lstStyle>
          <a:p>
            <a:pPr algn="ctr" eaLnBrk="1" hangingPunct="1">
              <a:buFont typeface="Arial" panose="020B0604020202020204" pitchFamily="34" charset="0"/>
              <a:buNone/>
              <a:defRPr/>
            </a:pPr>
            <a:r>
              <a:rPr lang="en-GB" altLang="en-US" sz="3200" b="1" dirty="0">
                <a:solidFill>
                  <a:srgbClr val="9D3232"/>
                </a:solidFill>
                <a:effectLst>
                  <a:outerShdw blurRad="38100" dist="38100" dir="2700000" algn="tl">
                    <a:srgbClr val="000000"/>
                  </a:outerShdw>
                </a:effectLst>
                <a:latin typeface="Comic Sans MS" panose="030F0702030302020204" pitchFamily="66" charset="0"/>
              </a:rPr>
              <a:t>Lacrimal gland </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glandula</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a:t>
            </a:r>
            <a:r>
              <a:rPr lang="en-US" altLang="en-US" sz="3200" b="1" dirty="0" err="1">
                <a:solidFill>
                  <a:srgbClr val="9D3232"/>
                </a:solidFill>
                <a:effectLst>
                  <a:outerShdw blurRad="38100" dist="38100" dir="2700000" algn="tl">
                    <a:srgbClr val="000000"/>
                  </a:outerShdw>
                </a:effectLst>
                <a:latin typeface="Comic Sans MS" panose="030F0702030302020204" pitchFamily="66" charset="0"/>
              </a:rPr>
              <a:t>lacrimalis</a:t>
            </a:r>
            <a:r>
              <a:rPr lang="en-US" altLang="en-US" sz="3200" b="1" dirty="0">
                <a:solidFill>
                  <a:srgbClr val="9D3232"/>
                </a:solidFill>
                <a:effectLst>
                  <a:outerShdw blurRad="38100" dist="38100" dir="2700000" algn="tl">
                    <a:srgbClr val="000000"/>
                  </a:outerShdw>
                </a:effectLst>
                <a:latin typeface="Comic Sans MS" panose="030F0702030302020204" pitchFamily="66" charset="0"/>
              </a:rPr>
              <a:t>) </a:t>
            </a:r>
          </a:p>
        </p:txBody>
      </p:sp>
      <p:sp>
        <p:nvSpPr>
          <p:cNvPr id="87044" name="Rectangle 9">
            <a:extLst>
              <a:ext uri="{FF2B5EF4-FFF2-40B4-BE49-F238E27FC236}">
                <a16:creationId xmlns:a16="http://schemas.microsoft.com/office/drawing/2014/main" id="{AA11FE0E-E92D-B309-C4E4-40AF6DC69226}"/>
              </a:ext>
            </a:extLst>
          </p:cNvPr>
          <p:cNvSpPr>
            <a:spLocks noChangeArrowheads="1"/>
          </p:cNvSpPr>
          <p:nvPr/>
        </p:nvSpPr>
        <p:spPr bwMode="auto">
          <a:xfrm>
            <a:off x="166830" y="689886"/>
            <a:ext cx="8501062" cy="6017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250"/>
              </a:spcBef>
              <a:buClr>
                <a:schemeClr val="accent1"/>
              </a:buClr>
              <a:buSzPct val="80000"/>
              <a:buFont typeface="Wingdings 2" panose="05020102010507070707" pitchFamily="18" charset="2"/>
              <a:buChar char=""/>
              <a:defRPr sz="2800">
                <a:solidFill>
                  <a:schemeClr val="tx1"/>
                </a:solidFill>
                <a:latin typeface="Verdana" panose="020B0604030504040204" pitchFamily="34" charset="0"/>
              </a:defRPr>
            </a:lvl1pPr>
            <a:lvl2pPr marL="742950" indent="-285750">
              <a:spcBef>
                <a:spcPts val="250"/>
              </a:spcBef>
              <a:buClr>
                <a:schemeClr val="accent1"/>
              </a:buClr>
              <a:buSzPct val="100000"/>
              <a:buFont typeface="Wingdings 2" panose="05020102010507070707" pitchFamily="18" charset="2"/>
              <a:buChar char="◦"/>
              <a:defRPr sz="2400">
                <a:solidFill>
                  <a:schemeClr val="tx1"/>
                </a:solidFill>
                <a:latin typeface="Verdana" panose="020B0604030504040204" pitchFamily="34" charset="0"/>
              </a:defRPr>
            </a:lvl2pPr>
            <a:lvl3pPr marL="1143000" indent="-228600">
              <a:spcBef>
                <a:spcPts val="250"/>
              </a:spcBef>
              <a:buClr>
                <a:srgbClr val="AAE9AA"/>
              </a:buClr>
              <a:buSzPct val="100000"/>
              <a:buFont typeface="Wingdings 2" panose="05020102010507070707" pitchFamily="18" charset="2"/>
              <a:buChar char=""/>
              <a:defRPr sz="2200">
                <a:solidFill>
                  <a:schemeClr val="tx1"/>
                </a:solidFill>
                <a:latin typeface="Verdana" panose="020B0604030504040204" pitchFamily="34" charset="0"/>
              </a:defRPr>
            </a:lvl3pPr>
            <a:lvl4pPr marL="1600200" indent="-228600">
              <a:spcBef>
                <a:spcPts val="225"/>
              </a:spcBef>
              <a:buClr>
                <a:srgbClr val="AAE9AA"/>
              </a:buClr>
              <a:buSzPct val="112000"/>
              <a:buFont typeface="Wingdings 2" panose="05020102010507070707" pitchFamily="18" charset="2"/>
              <a:buChar char="◦"/>
              <a:defRPr sz="1900">
                <a:solidFill>
                  <a:schemeClr val="tx1"/>
                </a:solidFill>
                <a:latin typeface="Verdana" panose="020B0604030504040204" pitchFamily="34" charset="0"/>
              </a:defRPr>
            </a:lvl4pPr>
            <a:lvl5pPr marL="2057400" indent="-228600">
              <a:spcBef>
                <a:spcPts val="250"/>
              </a:spcBef>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5pPr>
            <a:lvl6pPr marL="25146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6pPr>
            <a:lvl7pPr marL="29718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7pPr>
            <a:lvl8pPr marL="34290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8pPr>
            <a:lvl9pPr marL="3886200" indent="-228600" eaLnBrk="0" fontAlgn="base" hangingPunct="0">
              <a:spcBef>
                <a:spcPts val="250"/>
              </a:spcBef>
              <a:spcAft>
                <a:spcPct val="0"/>
              </a:spcAft>
              <a:buClr>
                <a:srgbClr val="BFF0FE"/>
              </a:buClr>
              <a:buSzPct val="100000"/>
              <a:buFont typeface="Wingdings 2" panose="05020102010507070707" pitchFamily="18" charset="2"/>
              <a:buChar char=""/>
              <a:defRPr sz="2000">
                <a:solidFill>
                  <a:schemeClr val="tx1"/>
                </a:solidFill>
                <a:latin typeface="Verdana" panose="020B0604030504040204" pitchFamily="34" charset="0"/>
              </a:defRPr>
            </a:lvl9pPr>
          </a:lstStyle>
          <a:p>
            <a:pPr eaLnBrk="1" hangingPunct="1">
              <a:spcBef>
                <a:spcPct val="0"/>
              </a:spcBef>
              <a:buClrTx/>
              <a:buSzTx/>
              <a:buFont typeface="Arial" panose="020B0604020202020204" pitchFamily="34" charset="0"/>
              <a:buNone/>
            </a:pPr>
            <a:br>
              <a:rPr lang="en-US" altLang="en-US" sz="1000" dirty="0">
                <a:latin typeface="Comic Sans MS" panose="030F0702030302020204" pitchFamily="66" charset="0"/>
              </a:rPr>
            </a:br>
            <a:r>
              <a:rPr lang="en-US" altLang="en-US" sz="2000" b="1" dirty="0">
                <a:latin typeface="Comic Sans MS" panose="030F0702030302020204" pitchFamily="66" charset="0"/>
              </a:rPr>
              <a:t>– </a:t>
            </a:r>
            <a:r>
              <a:rPr lang="en-GB" altLang="en-US" sz="2000" dirty="0">
                <a:latin typeface="Comic Sans MS" panose="030F0702030302020204" pitchFamily="66" charset="0"/>
              </a:rPr>
              <a:t>secretory part of lacrimal apparatus; ~ 2 cm long</a:t>
            </a:r>
            <a:br>
              <a:rPr lang="en-US" altLang="en-US" sz="2000" dirty="0">
                <a:latin typeface="Comic Sans MS" panose="030F0702030302020204" pitchFamily="66" charset="0"/>
              </a:rPr>
            </a:br>
            <a:br>
              <a:rPr lang="en-US" altLang="en-US" sz="1000" dirty="0">
                <a:latin typeface="Comic Sans MS" panose="030F0702030302020204" pitchFamily="66" charset="0"/>
              </a:rPr>
            </a:br>
            <a:r>
              <a:rPr lang="en-US" altLang="en-US" sz="1800" dirty="0">
                <a:latin typeface="Comic Sans MS" panose="030F0702030302020204" pitchFamily="66" charset="0"/>
              </a:rPr>
              <a:t>- </a:t>
            </a:r>
            <a:r>
              <a:rPr lang="en-GB" altLang="en-US" sz="1800" dirty="0">
                <a:latin typeface="Comic Sans MS" panose="030F0702030302020204" pitchFamily="66" charset="0"/>
              </a:rPr>
              <a:t>by the tendon of </a:t>
            </a:r>
            <a:r>
              <a:rPr lang="en-US" altLang="en-US" sz="1800" dirty="0" err="1">
                <a:latin typeface="Comic Sans MS" panose="030F0702030302020204" pitchFamily="66" charset="0"/>
              </a:rPr>
              <a:t>m.levator</a:t>
            </a:r>
            <a:r>
              <a:rPr lang="en-US" altLang="en-US" sz="1800" dirty="0">
                <a:latin typeface="Comic Sans MS" panose="030F0702030302020204" pitchFamily="66" charset="0"/>
              </a:rPr>
              <a:t> palpebrae superioris </a:t>
            </a:r>
            <a:r>
              <a:rPr lang="en-GB" altLang="en-US" sz="1800" dirty="0">
                <a:latin typeface="Comic Sans MS" panose="030F0702030302020204" pitchFamily="66" charset="0"/>
              </a:rPr>
              <a:t>it is divided into 2 parts</a:t>
            </a:r>
            <a:r>
              <a:rPr lang="en-US" altLang="en-US" sz="1800" dirty="0">
                <a:latin typeface="Comic Sans MS" panose="030F0702030302020204" pitchFamily="66" charset="0"/>
              </a:rPr>
              <a:t>:</a:t>
            </a:r>
            <a:br>
              <a:rPr lang="en-US" altLang="en-US" sz="1800" dirty="0">
                <a:latin typeface="Comic Sans MS" panose="030F0702030302020204" pitchFamily="66" charset="0"/>
              </a:rPr>
            </a:br>
            <a:endParaRPr lang="en-US" altLang="en-US" sz="18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US" altLang="en-US" sz="1800" dirty="0">
                <a:latin typeface="Comic Sans MS" panose="030F0702030302020204" pitchFamily="66" charset="0"/>
              </a:rPr>
              <a:t> </a:t>
            </a:r>
            <a:r>
              <a:rPr lang="en-US" altLang="en-US" sz="1800" b="1" dirty="0">
                <a:latin typeface="Comic Sans MS" panose="030F0702030302020204" pitchFamily="66" charset="0"/>
              </a:rPr>
              <a:t>a) </a:t>
            </a:r>
            <a:r>
              <a:rPr lang="en-GB" altLang="en-US" sz="1800" b="1" dirty="0">
                <a:latin typeface="Comic Sans MS" panose="030F0702030302020204" pitchFamily="66" charset="0"/>
              </a:rPr>
              <a:t>orbital part </a:t>
            </a:r>
            <a:r>
              <a:rPr lang="en-US" altLang="en-US" sz="1800" b="1" dirty="0">
                <a:latin typeface="Comic Sans MS" panose="030F0702030302020204" pitchFamily="66" charset="0"/>
              </a:rPr>
              <a:t>(pars orbitalis)</a:t>
            </a:r>
            <a:br>
              <a:rPr lang="en-US" altLang="en-US" sz="1800" b="1" dirty="0">
                <a:latin typeface="Comic Sans MS" panose="030F0702030302020204" pitchFamily="66" charset="0"/>
              </a:rPr>
            </a:br>
            <a:r>
              <a:rPr lang="en-US" altLang="en-US" sz="1800" dirty="0">
                <a:latin typeface="Comic Sans MS" panose="030F0702030302020204" pitchFamily="66" charset="0"/>
              </a:rPr>
              <a:t>    - </a:t>
            </a:r>
            <a:r>
              <a:rPr lang="en-GB" altLang="en-US" sz="1800" dirty="0">
                <a:latin typeface="Comic Sans MS" panose="030F0702030302020204" pitchFamily="66" charset="0"/>
              </a:rPr>
              <a:t>located in</a:t>
            </a:r>
            <a:r>
              <a:rPr lang="en-US" altLang="en-US" sz="1800" dirty="0">
                <a:latin typeface="Comic Sans MS" panose="030F0702030302020204" pitchFamily="66" charset="0"/>
              </a:rPr>
              <a:t> fossa </a:t>
            </a:r>
            <a:r>
              <a:rPr lang="en-US" altLang="en-US" sz="1800" dirty="0" err="1">
                <a:latin typeface="Comic Sans MS" panose="030F0702030302020204" pitchFamily="66" charset="0"/>
              </a:rPr>
              <a:t>glandulae</a:t>
            </a:r>
            <a:r>
              <a:rPr lang="en-US" altLang="en-US" sz="1800" dirty="0">
                <a:latin typeface="Comic Sans MS" panose="030F0702030302020204" pitchFamily="66" charset="0"/>
              </a:rPr>
              <a:t> </a:t>
            </a:r>
            <a:r>
              <a:rPr lang="en-US" altLang="en-US" sz="1800" dirty="0" err="1">
                <a:latin typeface="Comic Sans MS" panose="030F0702030302020204" pitchFamily="66" charset="0"/>
              </a:rPr>
              <a:t>lacrimalis</a:t>
            </a:r>
            <a:br>
              <a:rPr lang="en-US" altLang="en-US" sz="1800" dirty="0">
                <a:latin typeface="Comic Sans MS" panose="030F0702030302020204" pitchFamily="66" charset="0"/>
              </a:rPr>
            </a:br>
            <a:r>
              <a:rPr lang="en-US" altLang="en-US" sz="1800" dirty="0">
                <a:latin typeface="Comic Sans MS" panose="030F0702030302020204" pitchFamily="66" charset="0"/>
              </a:rPr>
              <a:t>       </a:t>
            </a:r>
            <a:r>
              <a:rPr lang="en-GB" altLang="en-US" sz="1800" dirty="0">
                <a:latin typeface="Comic Sans MS" panose="030F0702030302020204" pitchFamily="66" charset="0"/>
              </a:rPr>
              <a:t>antero-lateral part of roof of</a:t>
            </a:r>
            <a:br>
              <a:rPr lang="en-GB" altLang="en-US" sz="1800" dirty="0">
                <a:latin typeface="Comic Sans MS" panose="030F0702030302020204" pitchFamily="66" charset="0"/>
              </a:rPr>
            </a:br>
            <a:r>
              <a:rPr lang="en-GB" altLang="en-US" sz="1800" dirty="0">
                <a:latin typeface="Comic Sans MS" panose="030F0702030302020204" pitchFamily="66" charset="0"/>
              </a:rPr>
              <a:t>       orbit</a:t>
            </a:r>
          </a:p>
          <a:p>
            <a:pPr eaLnBrk="1" hangingPunct="1">
              <a:spcBef>
                <a:spcPct val="0"/>
              </a:spcBef>
              <a:buClrTx/>
              <a:buSzTx/>
              <a:buFont typeface="Arial" panose="020B0604020202020204" pitchFamily="34" charset="0"/>
              <a:buNone/>
            </a:pPr>
            <a:br>
              <a:rPr lang="en-US" altLang="en-US" sz="900" dirty="0">
                <a:latin typeface="Comic Sans MS" panose="030F0702030302020204" pitchFamily="66" charset="0"/>
              </a:rPr>
            </a:br>
            <a:r>
              <a:rPr lang="en-US" altLang="en-US" sz="1800" b="1" dirty="0">
                <a:latin typeface="Comic Sans MS" panose="030F0702030302020204" pitchFamily="66" charset="0"/>
              </a:rPr>
              <a:t> </a:t>
            </a:r>
            <a:r>
              <a:rPr lang="en-US" altLang="en-US" sz="1800" dirty="0">
                <a:latin typeface="Comic Sans MS" panose="030F0702030302020204" pitchFamily="66" charset="0"/>
              </a:rPr>
              <a:t>b</a:t>
            </a:r>
            <a:r>
              <a:rPr lang="en-US" altLang="en-US" sz="1800" b="1" dirty="0">
                <a:latin typeface="Comic Sans MS" panose="030F0702030302020204" pitchFamily="66" charset="0"/>
              </a:rPr>
              <a:t>) </a:t>
            </a:r>
            <a:r>
              <a:rPr lang="en-GB" altLang="en-US" sz="1800" b="1" dirty="0">
                <a:latin typeface="Comic Sans MS" panose="030F0702030302020204" pitchFamily="66" charset="0"/>
              </a:rPr>
              <a:t>palpebral part</a:t>
            </a:r>
            <a:r>
              <a:rPr lang="en-US" altLang="en-US" sz="1800" b="1" dirty="0">
                <a:latin typeface="Comic Sans MS" panose="030F0702030302020204" pitchFamily="66" charset="0"/>
              </a:rPr>
              <a:t> (pars </a:t>
            </a:r>
            <a:r>
              <a:rPr lang="en-US" altLang="en-US" sz="1800" b="1" dirty="0" err="1">
                <a:latin typeface="Comic Sans MS" panose="030F0702030302020204" pitchFamily="66" charset="0"/>
              </a:rPr>
              <a:t>palpebralis</a:t>
            </a:r>
            <a:r>
              <a:rPr lang="en-US" altLang="en-US" sz="1800" b="1" dirty="0">
                <a:latin typeface="Comic Sans MS" panose="030F0702030302020204" pitchFamily="66" charset="0"/>
              </a:rPr>
              <a:t>)</a:t>
            </a:r>
            <a:br>
              <a:rPr lang="en-US" altLang="en-US" sz="1800" dirty="0">
                <a:latin typeface="Comic Sans MS" panose="030F0702030302020204" pitchFamily="66" charset="0"/>
              </a:rPr>
            </a:br>
            <a:r>
              <a:rPr lang="en-US" altLang="en-US" sz="1800" dirty="0">
                <a:latin typeface="Comic Sans MS" panose="030F0702030302020204" pitchFamily="66" charset="0"/>
              </a:rPr>
              <a:t>       - </a:t>
            </a:r>
            <a:r>
              <a:rPr lang="en-GB" altLang="en-US" sz="1800" dirty="0">
                <a:latin typeface="Comic Sans MS" panose="030F0702030302020204" pitchFamily="66" charset="0"/>
              </a:rPr>
              <a:t>behind the lateral part of upper</a:t>
            </a:r>
            <a:br>
              <a:rPr lang="en-US" altLang="en-US" sz="1800" dirty="0">
                <a:latin typeface="Comic Sans MS" panose="030F0702030302020204" pitchFamily="66" charset="0"/>
              </a:rPr>
            </a:br>
            <a:r>
              <a:rPr lang="en-US" altLang="en-US" sz="1800" dirty="0">
                <a:latin typeface="Comic Sans MS" panose="030F0702030302020204" pitchFamily="66" charset="0"/>
              </a:rPr>
              <a:t>         </a:t>
            </a:r>
            <a:r>
              <a:rPr lang="en-GB" altLang="en-US" sz="1800" dirty="0">
                <a:latin typeface="Comic Sans MS" panose="030F0702030302020204" pitchFamily="66" charset="0"/>
              </a:rPr>
              <a:t>eyelid</a:t>
            </a:r>
            <a:r>
              <a:rPr lang="en-US" altLang="en-US" sz="1800" dirty="0">
                <a:latin typeface="Comic Sans MS" panose="030F0702030302020204" pitchFamily="66" charset="0"/>
              </a:rPr>
              <a:t>, </a:t>
            </a:r>
            <a:r>
              <a:rPr lang="en-GB" altLang="en-US" sz="1800" dirty="0">
                <a:latin typeface="Comic Sans MS" panose="030F0702030302020204" pitchFamily="66" charset="0"/>
              </a:rPr>
              <a:t>and below orbital part</a:t>
            </a:r>
          </a:p>
          <a:p>
            <a:pPr eaLnBrk="1" hangingPunct="1">
              <a:spcBef>
                <a:spcPct val="0"/>
              </a:spcBef>
              <a:buClrTx/>
              <a:buSzTx/>
              <a:buFont typeface="Arial" panose="020B0604020202020204" pitchFamily="34" charset="0"/>
              <a:buNone/>
            </a:pPr>
            <a:br>
              <a:rPr lang="en-US" altLang="en-US" sz="1800" dirty="0">
                <a:latin typeface="Comic Sans MS" panose="030F0702030302020204" pitchFamily="66" charset="0"/>
              </a:rPr>
            </a:br>
            <a:r>
              <a:rPr lang="en-US" altLang="en-US" sz="1800" dirty="0">
                <a:latin typeface="Comic Sans MS" panose="030F0702030302020204" pitchFamily="66" charset="0"/>
              </a:rPr>
              <a:t>   </a:t>
            </a:r>
            <a:r>
              <a:rPr lang="en-US" altLang="en-US" sz="1800" b="1" dirty="0">
                <a:latin typeface="Comic Sans MS" panose="030F0702030302020204" pitchFamily="66" charset="0"/>
              </a:rPr>
              <a:t>* </a:t>
            </a:r>
            <a:r>
              <a:rPr lang="en-GB" altLang="en-US" sz="1800" b="1" dirty="0">
                <a:latin typeface="Comic Sans MS" panose="030F0702030302020204" pitchFamily="66" charset="0"/>
              </a:rPr>
              <a:t>Excretory ducts of lacrimal gland</a:t>
            </a:r>
            <a:r>
              <a:rPr lang="en-US" altLang="en-US" sz="1800" b="1" dirty="0">
                <a:latin typeface="Comic Sans MS" panose="030F0702030302020204" pitchFamily="66" charset="0"/>
              </a:rPr>
              <a:t> </a:t>
            </a:r>
            <a:br>
              <a:rPr lang="en-US" altLang="en-US" sz="1800" b="1" dirty="0">
                <a:latin typeface="Comic Sans MS" panose="030F0702030302020204" pitchFamily="66" charset="0"/>
              </a:rPr>
            </a:br>
            <a:r>
              <a:rPr lang="en-US" altLang="en-US" sz="1800" b="1" dirty="0">
                <a:latin typeface="Comic Sans MS" panose="030F0702030302020204" pitchFamily="66" charset="0"/>
              </a:rPr>
              <a:t>    (ductuli </a:t>
            </a:r>
            <a:r>
              <a:rPr lang="en-US" altLang="en-US" sz="1800" b="1" dirty="0" err="1">
                <a:latin typeface="Comic Sans MS" panose="030F0702030302020204" pitchFamily="66" charset="0"/>
              </a:rPr>
              <a:t>excretorii</a:t>
            </a:r>
            <a:r>
              <a:rPr lang="en-US" altLang="en-US" sz="1800" b="1" dirty="0">
                <a:latin typeface="Comic Sans MS" panose="030F0702030302020204" pitchFamily="66" charset="0"/>
              </a:rPr>
              <a:t>)</a:t>
            </a:r>
            <a:br>
              <a:rPr lang="en-US" altLang="en-US" sz="1800" dirty="0">
                <a:latin typeface="Comic Sans MS" panose="030F0702030302020204" pitchFamily="66" charset="0"/>
              </a:rPr>
            </a:br>
            <a:r>
              <a:rPr lang="en-US" altLang="en-US" sz="1800" dirty="0">
                <a:latin typeface="Comic Sans MS" panose="030F0702030302020204" pitchFamily="66" charset="0"/>
              </a:rPr>
              <a:t>       - </a:t>
            </a:r>
            <a:r>
              <a:rPr lang="en-GB" altLang="en-US" sz="1800" dirty="0">
                <a:latin typeface="Comic Sans MS" panose="030F0702030302020204" pitchFamily="66" charset="0"/>
              </a:rPr>
              <a:t>there are </a:t>
            </a:r>
            <a:r>
              <a:rPr lang="en-US" altLang="en-US" sz="1800" dirty="0">
                <a:latin typeface="Comic Sans MS" panose="030F0702030302020204" pitchFamily="66" charset="0"/>
              </a:rPr>
              <a:t>8-12</a:t>
            </a:r>
            <a:br>
              <a:rPr lang="en-US" altLang="en-US" sz="1800" dirty="0">
                <a:latin typeface="Comic Sans MS" panose="030F0702030302020204" pitchFamily="66" charset="0"/>
              </a:rPr>
            </a:br>
            <a:r>
              <a:rPr lang="en-US" altLang="en-US" sz="1800" dirty="0">
                <a:latin typeface="Comic Sans MS" panose="030F0702030302020204" pitchFamily="66" charset="0"/>
              </a:rPr>
              <a:t>       - </a:t>
            </a:r>
            <a:r>
              <a:rPr lang="en-GB" altLang="en-US" sz="1800" dirty="0">
                <a:latin typeface="Comic Sans MS" panose="030F0702030302020204" pitchFamily="66" charset="0"/>
              </a:rPr>
              <a:t>opens into lateral part of fornix superior conjunctivae</a:t>
            </a:r>
            <a:br>
              <a:rPr lang="en-US" altLang="en-US" sz="1800" dirty="0">
                <a:latin typeface="Comic Sans MS" panose="030F0702030302020204" pitchFamily="66" charset="0"/>
              </a:rPr>
            </a:br>
            <a:r>
              <a:rPr lang="en-US" altLang="en-US" sz="1800" dirty="0">
                <a:latin typeface="Comic Sans MS" panose="030F0702030302020204" pitchFamily="66" charset="0"/>
              </a:rPr>
              <a:t>       - </a:t>
            </a:r>
            <a:r>
              <a:rPr lang="en-GB" sz="1800" dirty="0">
                <a:latin typeface="Comic Sans MS" panose="030F0702030302020204" pitchFamily="66" charset="0"/>
              </a:rPr>
              <a:t>convey lacrimal fluid from the lacrimal glands to the conjunctival sac</a:t>
            </a:r>
            <a:br>
              <a:rPr lang="en-US" altLang="en-US" sz="1800" dirty="0">
                <a:latin typeface="Comic Sans MS" panose="030F0702030302020204" pitchFamily="66" charset="0"/>
              </a:rPr>
            </a:br>
            <a:endParaRPr lang="en-US" altLang="en-US" sz="900" dirty="0">
              <a:latin typeface="Comic Sans MS" panose="030F0702030302020204" pitchFamily="66" charset="0"/>
            </a:endParaRPr>
          </a:p>
          <a:p>
            <a:pPr eaLnBrk="1" hangingPunct="1">
              <a:spcBef>
                <a:spcPct val="0"/>
              </a:spcBef>
              <a:buClrTx/>
              <a:buSzTx/>
              <a:buFont typeface="Arial" panose="020B0604020202020204" pitchFamily="34" charset="0"/>
              <a:buNone/>
            </a:pPr>
            <a:r>
              <a:rPr lang="en-GB" sz="1600" dirty="0">
                <a:latin typeface="Comic Sans MS" panose="030F0702030302020204" pitchFamily="66" charset="0"/>
              </a:rPr>
              <a:t>    * Accessory lacrimal glands may also be present, sometimes in the middle part of the</a:t>
            </a:r>
            <a:br>
              <a:rPr lang="en-GB" sz="1600" dirty="0">
                <a:latin typeface="Comic Sans MS" panose="030F0702030302020204" pitchFamily="66" charset="0"/>
              </a:rPr>
            </a:br>
            <a:r>
              <a:rPr lang="en-GB" sz="1600" dirty="0">
                <a:latin typeface="Comic Sans MS" panose="030F0702030302020204" pitchFamily="66" charset="0"/>
              </a:rPr>
              <a:t>       eyelid, or along the superior or inferior </a:t>
            </a:r>
            <a:r>
              <a:rPr lang="en-GB" sz="1600" dirty="0" err="1">
                <a:latin typeface="Comic Sans MS" panose="030F0702030302020204" pitchFamily="66" charset="0"/>
              </a:rPr>
              <a:t>fornices</a:t>
            </a:r>
            <a:r>
              <a:rPr lang="en-GB" sz="1600" dirty="0">
                <a:latin typeface="Comic Sans MS" panose="030F0702030302020204" pitchFamily="66" charset="0"/>
              </a:rPr>
              <a:t> of the conjunctival sac. They are    </a:t>
            </a:r>
            <a:br>
              <a:rPr lang="en-GB" sz="1600" dirty="0">
                <a:latin typeface="Comic Sans MS" panose="030F0702030302020204" pitchFamily="66" charset="0"/>
              </a:rPr>
            </a:br>
            <a:r>
              <a:rPr lang="en-GB" sz="1600" dirty="0">
                <a:latin typeface="Comic Sans MS" panose="030F0702030302020204" pitchFamily="66" charset="0"/>
              </a:rPr>
              <a:t>       more numerous in the superior eyelid than in the inferior eyelid.</a:t>
            </a:r>
            <a:endParaRPr lang="en-US" altLang="en-US" sz="1600" b="1" dirty="0">
              <a:latin typeface="Comic Sans MS" panose="030F0702030302020204" pitchFamily="66" charset="0"/>
            </a:endParaRPr>
          </a:p>
        </p:txBody>
      </p:sp>
    </p:spTree>
  </p:cSld>
  <p:clrMapOvr>
    <a:masterClrMapping/>
  </p:clrMapOvr>
</p:sld>
</file>

<file path=ppt/theme/theme1.xml><?xml version="1.0" encoding="utf-8"?>
<a:theme xmlns:a="http://schemas.openxmlformats.org/drawingml/2006/main" name="Aspect">
  <a:themeElements>
    <a:clrScheme name="Aspect 1">
      <a:dk1>
        <a:srgbClr val="000000"/>
      </a:dk1>
      <a:lt1>
        <a:srgbClr val="FFFFFF"/>
      </a:lt1>
      <a:dk2>
        <a:srgbClr val="676A55"/>
      </a:dk2>
      <a:lt2>
        <a:srgbClr val="EAEBDE"/>
      </a:lt2>
      <a:accent1>
        <a:srgbClr val="72A376"/>
      </a:accent1>
      <a:accent2>
        <a:srgbClr val="B0CCB0"/>
      </a:accent2>
      <a:accent3>
        <a:srgbClr val="FFFFFF"/>
      </a:accent3>
      <a:accent4>
        <a:srgbClr val="000000"/>
      </a:accent4>
      <a:accent5>
        <a:srgbClr val="BCCEBD"/>
      </a:accent5>
      <a:accent6>
        <a:srgbClr val="9FB99F"/>
      </a:accent6>
      <a:hlink>
        <a:srgbClr val="DB5353"/>
      </a:hlink>
      <a:folHlink>
        <a:srgbClr val="903638"/>
      </a:folHlink>
    </a:clrScheme>
    <a:fontScheme name="Aspec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Aspect 1">
        <a:dk1>
          <a:srgbClr val="000000"/>
        </a:dk1>
        <a:lt1>
          <a:srgbClr val="FFFFFF"/>
        </a:lt1>
        <a:dk2>
          <a:srgbClr val="676A55"/>
        </a:dk2>
        <a:lt2>
          <a:srgbClr val="EAEBDE"/>
        </a:lt2>
        <a:accent1>
          <a:srgbClr val="72A376"/>
        </a:accent1>
        <a:accent2>
          <a:srgbClr val="B0CCB0"/>
        </a:accent2>
        <a:accent3>
          <a:srgbClr val="FFFFFF"/>
        </a:accent3>
        <a:accent4>
          <a:srgbClr val="000000"/>
        </a:accent4>
        <a:accent5>
          <a:srgbClr val="BCCEBD"/>
        </a:accent5>
        <a:accent6>
          <a:srgbClr val="9FB99F"/>
        </a:accent6>
        <a:hlink>
          <a:srgbClr val="DB5353"/>
        </a:hlink>
        <a:folHlink>
          <a:srgbClr val="90363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Aspect">
  <a:themeElements>
    <a:clrScheme name="1_Aspect 1">
      <a:dk1>
        <a:srgbClr val="000000"/>
      </a:dk1>
      <a:lt1>
        <a:srgbClr val="FFFFFF"/>
      </a:lt1>
      <a:dk2>
        <a:srgbClr val="676A55"/>
      </a:dk2>
      <a:lt2>
        <a:srgbClr val="EAEBDE"/>
      </a:lt2>
      <a:accent1>
        <a:srgbClr val="72A376"/>
      </a:accent1>
      <a:accent2>
        <a:srgbClr val="B0CCB0"/>
      </a:accent2>
      <a:accent3>
        <a:srgbClr val="FFFFFF"/>
      </a:accent3>
      <a:accent4>
        <a:srgbClr val="000000"/>
      </a:accent4>
      <a:accent5>
        <a:srgbClr val="BCCEBD"/>
      </a:accent5>
      <a:accent6>
        <a:srgbClr val="9FB99F"/>
      </a:accent6>
      <a:hlink>
        <a:srgbClr val="DB5353"/>
      </a:hlink>
      <a:folHlink>
        <a:srgbClr val="903638"/>
      </a:folHlink>
    </a:clrScheme>
    <a:fontScheme name="1_Aspec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1_Aspect 1">
        <a:dk1>
          <a:srgbClr val="000000"/>
        </a:dk1>
        <a:lt1>
          <a:srgbClr val="FFFFFF"/>
        </a:lt1>
        <a:dk2>
          <a:srgbClr val="676A55"/>
        </a:dk2>
        <a:lt2>
          <a:srgbClr val="EAEBDE"/>
        </a:lt2>
        <a:accent1>
          <a:srgbClr val="72A376"/>
        </a:accent1>
        <a:accent2>
          <a:srgbClr val="B0CCB0"/>
        </a:accent2>
        <a:accent3>
          <a:srgbClr val="FFFFFF"/>
        </a:accent3>
        <a:accent4>
          <a:srgbClr val="000000"/>
        </a:accent4>
        <a:accent5>
          <a:srgbClr val="BCCEBD"/>
        </a:accent5>
        <a:accent6>
          <a:srgbClr val="9FB99F"/>
        </a:accent6>
        <a:hlink>
          <a:srgbClr val="DB5353"/>
        </a:hlink>
        <a:folHlink>
          <a:srgbClr val="90363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Aspect">
  <a:themeElements>
    <a:clrScheme name="2_Aspect 1">
      <a:dk1>
        <a:srgbClr val="000000"/>
      </a:dk1>
      <a:lt1>
        <a:srgbClr val="FFFFFF"/>
      </a:lt1>
      <a:dk2>
        <a:srgbClr val="676A55"/>
      </a:dk2>
      <a:lt2>
        <a:srgbClr val="EAEBDE"/>
      </a:lt2>
      <a:accent1>
        <a:srgbClr val="72A376"/>
      </a:accent1>
      <a:accent2>
        <a:srgbClr val="B0CCB0"/>
      </a:accent2>
      <a:accent3>
        <a:srgbClr val="FFFFFF"/>
      </a:accent3>
      <a:accent4>
        <a:srgbClr val="000000"/>
      </a:accent4>
      <a:accent5>
        <a:srgbClr val="BCCEBD"/>
      </a:accent5>
      <a:accent6>
        <a:srgbClr val="9FB99F"/>
      </a:accent6>
      <a:hlink>
        <a:srgbClr val="DB5353"/>
      </a:hlink>
      <a:folHlink>
        <a:srgbClr val="903638"/>
      </a:folHlink>
    </a:clrScheme>
    <a:fontScheme name="2_Aspec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2_Aspect 1">
        <a:dk1>
          <a:srgbClr val="000000"/>
        </a:dk1>
        <a:lt1>
          <a:srgbClr val="FFFFFF"/>
        </a:lt1>
        <a:dk2>
          <a:srgbClr val="676A55"/>
        </a:dk2>
        <a:lt2>
          <a:srgbClr val="EAEBDE"/>
        </a:lt2>
        <a:accent1>
          <a:srgbClr val="72A376"/>
        </a:accent1>
        <a:accent2>
          <a:srgbClr val="B0CCB0"/>
        </a:accent2>
        <a:accent3>
          <a:srgbClr val="FFFFFF"/>
        </a:accent3>
        <a:accent4>
          <a:srgbClr val="000000"/>
        </a:accent4>
        <a:accent5>
          <a:srgbClr val="BCCEBD"/>
        </a:accent5>
        <a:accent6>
          <a:srgbClr val="9FB99F"/>
        </a:accent6>
        <a:hlink>
          <a:srgbClr val="DB5353"/>
        </a:hlink>
        <a:folHlink>
          <a:srgbClr val="90363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Aspect">
  <a:themeElements>
    <a:clrScheme name="3_Aspect 1">
      <a:dk1>
        <a:srgbClr val="000000"/>
      </a:dk1>
      <a:lt1>
        <a:srgbClr val="FFFFFF"/>
      </a:lt1>
      <a:dk2>
        <a:srgbClr val="676A55"/>
      </a:dk2>
      <a:lt2>
        <a:srgbClr val="EAEBDE"/>
      </a:lt2>
      <a:accent1>
        <a:srgbClr val="72A376"/>
      </a:accent1>
      <a:accent2>
        <a:srgbClr val="B0CCB0"/>
      </a:accent2>
      <a:accent3>
        <a:srgbClr val="FFFFFF"/>
      </a:accent3>
      <a:accent4>
        <a:srgbClr val="000000"/>
      </a:accent4>
      <a:accent5>
        <a:srgbClr val="BCCEBD"/>
      </a:accent5>
      <a:accent6>
        <a:srgbClr val="9FB99F"/>
      </a:accent6>
      <a:hlink>
        <a:srgbClr val="DB5353"/>
      </a:hlink>
      <a:folHlink>
        <a:srgbClr val="903638"/>
      </a:folHlink>
    </a:clrScheme>
    <a:fontScheme name="3_Aspec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3_Aspect 1">
        <a:dk1>
          <a:srgbClr val="000000"/>
        </a:dk1>
        <a:lt1>
          <a:srgbClr val="FFFFFF"/>
        </a:lt1>
        <a:dk2>
          <a:srgbClr val="676A55"/>
        </a:dk2>
        <a:lt2>
          <a:srgbClr val="EAEBDE"/>
        </a:lt2>
        <a:accent1>
          <a:srgbClr val="72A376"/>
        </a:accent1>
        <a:accent2>
          <a:srgbClr val="B0CCB0"/>
        </a:accent2>
        <a:accent3>
          <a:srgbClr val="FFFFFF"/>
        </a:accent3>
        <a:accent4>
          <a:srgbClr val="000000"/>
        </a:accent4>
        <a:accent5>
          <a:srgbClr val="BCCEBD"/>
        </a:accent5>
        <a:accent6>
          <a:srgbClr val="9FB99F"/>
        </a:accent6>
        <a:hlink>
          <a:srgbClr val="DB5353"/>
        </a:hlink>
        <a:folHlink>
          <a:srgbClr val="90363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Aspect">
  <a:themeElements>
    <a:clrScheme name="4_Aspect 1">
      <a:dk1>
        <a:srgbClr val="000000"/>
      </a:dk1>
      <a:lt1>
        <a:srgbClr val="FFFFFF"/>
      </a:lt1>
      <a:dk2>
        <a:srgbClr val="676A55"/>
      </a:dk2>
      <a:lt2>
        <a:srgbClr val="EAEBDE"/>
      </a:lt2>
      <a:accent1>
        <a:srgbClr val="72A376"/>
      </a:accent1>
      <a:accent2>
        <a:srgbClr val="B0CCB0"/>
      </a:accent2>
      <a:accent3>
        <a:srgbClr val="FFFFFF"/>
      </a:accent3>
      <a:accent4>
        <a:srgbClr val="000000"/>
      </a:accent4>
      <a:accent5>
        <a:srgbClr val="BCCEBD"/>
      </a:accent5>
      <a:accent6>
        <a:srgbClr val="9FB99F"/>
      </a:accent6>
      <a:hlink>
        <a:srgbClr val="DB5353"/>
      </a:hlink>
      <a:folHlink>
        <a:srgbClr val="903638"/>
      </a:folHlink>
    </a:clrScheme>
    <a:fontScheme name="4_Aspec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4_Aspect 1">
        <a:dk1>
          <a:srgbClr val="000000"/>
        </a:dk1>
        <a:lt1>
          <a:srgbClr val="FFFFFF"/>
        </a:lt1>
        <a:dk2>
          <a:srgbClr val="676A55"/>
        </a:dk2>
        <a:lt2>
          <a:srgbClr val="EAEBDE"/>
        </a:lt2>
        <a:accent1>
          <a:srgbClr val="72A376"/>
        </a:accent1>
        <a:accent2>
          <a:srgbClr val="B0CCB0"/>
        </a:accent2>
        <a:accent3>
          <a:srgbClr val="FFFFFF"/>
        </a:accent3>
        <a:accent4>
          <a:srgbClr val="000000"/>
        </a:accent4>
        <a:accent5>
          <a:srgbClr val="BCCEBD"/>
        </a:accent5>
        <a:accent6>
          <a:srgbClr val="9FB99F"/>
        </a:accent6>
        <a:hlink>
          <a:srgbClr val="DB5353"/>
        </a:hlink>
        <a:folHlink>
          <a:srgbClr val="90363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Aspect">
  <a:themeElements>
    <a:clrScheme name="5_Aspect 1">
      <a:dk1>
        <a:srgbClr val="000000"/>
      </a:dk1>
      <a:lt1>
        <a:srgbClr val="FFFFFF"/>
      </a:lt1>
      <a:dk2>
        <a:srgbClr val="676A55"/>
      </a:dk2>
      <a:lt2>
        <a:srgbClr val="EAEBDE"/>
      </a:lt2>
      <a:accent1>
        <a:srgbClr val="72A376"/>
      </a:accent1>
      <a:accent2>
        <a:srgbClr val="B0CCB0"/>
      </a:accent2>
      <a:accent3>
        <a:srgbClr val="FFFFFF"/>
      </a:accent3>
      <a:accent4>
        <a:srgbClr val="000000"/>
      </a:accent4>
      <a:accent5>
        <a:srgbClr val="BCCEBD"/>
      </a:accent5>
      <a:accent6>
        <a:srgbClr val="9FB99F"/>
      </a:accent6>
      <a:hlink>
        <a:srgbClr val="DB5353"/>
      </a:hlink>
      <a:folHlink>
        <a:srgbClr val="903638"/>
      </a:folHlink>
    </a:clrScheme>
    <a:fontScheme name="5_Aspec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5_Aspect 1">
        <a:dk1>
          <a:srgbClr val="000000"/>
        </a:dk1>
        <a:lt1>
          <a:srgbClr val="FFFFFF"/>
        </a:lt1>
        <a:dk2>
          <a:srgbClr val="676A55"/>
        </a:dk2>
        <a:lt2>
          <a:srgbClr val="EAEBDE"/>
        </a:lt2>
        <a:accent1>
          <a:srgbClr val="72A376"/>
        </a:accent1>
        <a:accent2>
          <a:srgbClr val="B0CCB0"/>
        </a:accent2>
        <a:accent3>
          <a:srgbClr val="FFFFFF"/>
        </a:accent3>
        <a:accent4>
          <a:srgbClr val="000000"/>
        </a:accent4>
        <a:accent5>
          <a:srgbClr val="BCCEBD"/>
        </a:accent5>
        <a:accent6>
          <a:srgbClr val="9FB99F"/>
        </a:accent6>
        <a:hlink>
          <a:srgbClr val="DB5353"/>
        </a:hlink>
        <a:folHlink>
          <a:srgbClr val="90363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Aspect">
  <a:themeElements>
    <a:clrScheme name="6_Aspect 1">
      <a:dk1>
        <a:srgbClr val="000000"/>
      </a:dk1>
      <a:lt1>
        <a:srgbClr val="FFFFFF"/>
      </a:lt1>
      <a:dk2>
        <a:srgbClr val="676A55"/>
      </a:dk2>
      <a:lt2>
        <a:srgbClr val="EAEBDE"/>
      </a:lt2>
      <a:accent1>
        <a:srgbClr val="72A376"/>
      </a:accent1>
      <a:accent2>
        <a:srgbClr val="B0CCB0"/>
      </a:accent2>
      <a:accent3>
        <a:srgbClr val="FFFFFF"/>
      </a:accent3>
      <a:accent4>
        <a:srgbClr val="000000"/>
      </a:accent4>
      <a:accent5>
        <a:srgbClr val="BCCEBD"/>
      </a:accent5>
      <a:accent6>
        <a:srgbClr val="9FB99F"/>
      </a:accent6>
      <a:hlink>
        <a:srgbClr val="DB5353"/>
      </a:hlink>
      <a:folHlink>
        <a:srgbClr val="903638"/>
      </a:folHlink>
    </a:clrScheme>
    <a:fontScheme name="6_Aspec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6_Aspect 1">
        <a:dk1>
          <a:srgbClr val="000000"/>
        </a:dk1>
        <a:lt1>
          <a:srgbClr val="FFFFFF"/>
        </a:lt1>
        <a:dk2>
          <a:srgbClr val="676A55"/>
        </a:dk2>
        <a:lt2>
          <a:srgbClr val="EAEBDE"/>
        </a:lt2>
        <a:accent1>
          <a:srgbClr val="72A376"/>
        </a:accent1>
        <a:accent2>
          <a:srgbClr val="B0CCB0"/>
        </a:accent2>
        <a:accent3>
          <a:srgbClr val="FFFFFF"/>
        </a:accent3>
        <a:accent4>
          <a:srgbClr val="000000"/>
        </a:accent4>
        <a:accent5>
          <a:srgbClr val="BCCEBD"/>
        </a:accent5>
        <a:accent6>
          <a:srgbClr val="9FB99F"/>
        </a:accent6>
        <a:hlink>
          <a:srgbClr val="DB5353"/>
        </a:hlink>
        <a:folHlink>
          <a:srgbClr val="90363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Aspect</Template>
  <TotalTime>4007</TotalTime>
  <Pages>0</Pages>
  <Words>12477</Words>
  <Characters>0</Characters>
  <Application>Microsoft Office PowerPoint</Application>
  <DocSecurity>0</DocSecurity>
  <PresentationFormat>On-screen Show (4:3)</PresentationFormat>
  <Lines>0</Lines>
  <Paragraphs>684</Paragraphs>
  <Slides>104</Slides>
  <Notes>4</Notes>
  <HiddenSlides>0</HiddenSlides>
  <MMClips>0</MMClips>
  <ScaleCrop>false</ScaleCrop>
  <HeadingPairs>
    <vt:vector size="8" baseType="variant">
      <vt:variant>
        <vt:lpstr>Fonts Used</vt:lpstr>
      </vt:variant>
      <vt:variant>
        <vt:i4>5</vt:i4>
      </vt:variant>
      <vt:variant>
        <vt:lpstr>Theme</vt:lpstr>
      </vt:variant>
      <vt:variant>
        <vt:i4>7</vt:i4>
      </vt:variant>
      <vt:variant>
        <vt:lpstr>Embedded OLE Servers</vt:lpstr>
      </vt:variant>
      <vt:variant>
        <vt:i4>1</vt:i4>
      </vt:variant>
      <vt:variant>
        <vt:lpstr>Slide Titles</vt:lpstr>
      </vt:variant>
      <vt:variant>
        <vt:i4>104</vt:i4>
      </vt:variant>
    </vt:vector>
  </HeadingPairs>
  <TitlesOfParts>
    <vt:vector size="117" baseType="lpstr">
      <vt:lpstr>Arial</vt:lpstr>
      <vt:lpstr>Verdana</vt:lpstr>
      <vt:lpstr>Wingdings 2</vt:lpstr>
      <vt:lpstr>Calibri</vt:lpstr>
      <vt:lpstr>Comic Sans MS</vt:lpstr>
      <vt:lpstr>Aspect</vt:lpstr>
      <vt:lpstr>1_Aspect</vt:lpstr>
      <vt:lpstr>2_Aspect</vt:lpstr>
      <vt:lpstr>3_Aspect</vt:lpstr>
      <vt:lpstr>4_Aspect</vt:lpstr>
      <vt:lpstr>5_Aspect</vt:lpstr>
      <vt:lpstr>6_Aspect</vt:lpstr>
      <vt:lpstr>Bitmap Image</vt:lpstr>
      <vt:lpstr>The eye (Organum visus)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Tonometry - a test to measure the pressure inside eyes. This test is used to screen for glaucoma </vt:lpstr>
      <vt:lpstr>PowerPoint Presentation</vt:lpstr>
      <vt:lpstr>PowerPoint Presentation</vt:lpstr>
      <vt:lpstr>PowerPoint Presentation</vt:lpstr>
      <vt:lpstr>PowerPoint Presentation</vt:lpstr>
      <vt:lpstr>PowerPoint Presentation</vt:lpstr>
      <vt:lpstr>Accommodation reflex</vt:lpstr>
      <vt:lpstr>Pathology of the lens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Vista</dc:creator>
  <cp:keywords/>
  <dc:description/>
  <cp:lastModifiedBy>Ivana Macuzic</cp:lastModifiedBy>
  <cp:revision>327</cp:revision>
  <dcterms:created xsi:type="dcterms:W3CDTF">2010-04-05T14:09:49Z</dcterms:created>
  <dcterms:modified xsi:type="dcterms:W3CDTF">2024-04-06T19:35:16Z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1033-9.1.0.4746</vt:lpwstr>
  </property>
</Properties>
</file>